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media/image38.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3" r:id="rId1"/>
  </p:sldMasterIdLst>
  <p:notesMasterIdLst>
    <p:notesMasterId r:id="rId63"/>
  </p:notesMasterIdLst>
  <p:sldIdLst>
    <p:sldId id="331" r:id="rId2"/>
    <p:sldId id="384" r:id="rId3"/>
    <p:sldId id="334" r:id="rId4"/>
    <p:sldId id="382" r:id="rId5"/>
    <p:sldId id="257" r:id="rId6"/>
    <p:sldId id="337" r:id="rId7"/>
    <p:sldId id="261" r:id="rId8"/>
    <p:sldId id="344" r:id="rId9"/>
    <p:sldId id="345" r:id="rId10"/>
    <p:sldId id="346" r:id="rId11"/>
    <p:sldId id="347" r:id="rId12"/>
    <p:sldId id="348" r:id="rId13"/>
    <p:sldId id="349" r:id="rId14"/>
    <p:sldId id="350" r:id="rId15"/>
    <p:sldId id="351" r:id="rId16"/>
    <p:sldId id="352" r:id="rId17"/>
    <p:sldId id="353" r:id="rId18"/>
    <p:sldId id="354" r:id="rId19"/>
    <p:sldId id="355" r:id="rId20"/>
    <p:sldId id="356"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404" r:id="rId34"/>
    <p:sldId id="303" r:id="rId35"/>
    <p:sldId id="304" r:id="rId36"/>
    <p:sldId id="305" r:id="rId37"/>
    <p:sldId id="375" r:id="rId38"/>
    <p:sldId id="386" r:id="rId39"/>
    <p:sldId id="268" r:id="rId40"/>
    <p:sldId id="269" r:id="rId41"/>
    <p:sldId id="387" r:id="rId42"/>
    <p:sldId id="271" r:id="rId43"/>
    <p:sldId id="272" r:id="rId44"/>
    <p:sldId id="391" r:id="rId45"/>
    <p:sldId id="395" r:id="rId46"/>
    <p:sldId id="396" r:id="rId47"/>
    <p:sldId id="397" r:id="rId48"/>
    <p:sldId id="279" r:id="rId49"/>
    <p:sldId id="400" r:id="rId50"/>
    <p:sldId id="302" r:id="rId51"/>
    <p:sldId id="280" r:id="rId52"/>
    <p:sldId id="281" r:id="rId53"/>
    <p:sldId id="405" r:id="rId54"/>
    <p:sldId id="402" r:id="rId55"/>
    <p:sldId id="288" r:id="rId56"/>
    <p:sldId id="292" r:id="rId57"/>
    <p:sldId id="295" r:id="rId58"/>
    <p:sldId id="298" r:id="rId59"/>
    <p:sldId id="406" r:id="rId60"/>
    <p:sldId id="329" r:id="rId61"/>
    <p:sldId id="330"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491AF4-6DEA-4BC4-8CA7-A0260DA2ECB0}">
  <a:tblStyle styleId="{3A491AF4-6DEA-4BC4-8CA7-A0260DA2EC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svg"/><Relationship Id="rId1" Type="http://schemas.openxmlformats.org/officeDocument/2006/relationships/image" Target="../media/image133.png"/><Relationship Id="rId4" Type="http://schemas.openxmlformats.org/officeDocument/2006/relationships/image" Target="../media/image1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svg"/><Relationship Id="rId1" Type="http://schemas.openxmlformats.org/officeDocument/2006/relationships/image" Target="../media/image133.png"/><Relationship Id="rId4" Type="http://schemas.openxmlformats.org/officeDocument/2006/relationships/image" Target="../media/image1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980BE5-DCEB-4E31-9206-E50BB81F082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E29D8EE-3BE8-4440-8CA4-A82C49D3BEF3}">
      <dgm:prSet/>
      <dgm:spPr/>
      <dgm:t>
        <a:bodyPr/>
        <a:lstStyle/>
        <a:p>
          <a:pPr>
            <a:lnSpc>
              <a:spcPct val="100000"/>
            </a:lnSpc>
          </a:pPr>
          <a:r>
            <a:rPr lang="fr-FR"/>
            <a:t>Vison Transformer matches or exceeds the state of art on many image classification datasets, while being relatively cheap to pre-train.</a:t>
          </a:r>
          <a:endParaRPr lang="en-US"/>
        </a:p>
      </dgm:t>
    </dgm:pt>
    <dgm:pt modelId="{D9ED46DD-BA72-4C17-B071-9CE3423D1D0E}" type="parTrans" cxnId="{061FD257-3656-4B1D-B21C-D56F199D8890}">
      <dgm:prSet/>
      <dgm:spPr/>
      <dgm:t>
        <a:bodyPr/>
        <a:lstStyle/>
        <a:p>
          <a:endParaRPr lang="en-US"/>
        </a:p>
      </dgm:t>
    </dgm:pt>
    <dgm:pt modelId="{4378E827-AA3F-4557-AAFF-3C747B8983DC}" type="sibTrans" cxnId="{061FD257-3656-4B1D-B21C-D56F199D8890}">
      <dgm:prSet/>
      <dgm:spPr/>
      <dgm:t>
        <a:bodyPr/>
        <a:lstStyle/>
        <a:p>
          <a:endParaRPr lang="en-US"/>
        </a:p>
      </dgm:t>
    </dgm:pt>
    <dgm:pt modelId="{BC26B515-57FA-4E06-B331-A90AC19FA253}">
      <dgm:prSet/>
      <dgm:spPr/>
      <dgm:t>
        <a:bodyPr/>
        <a:lstStyle/>
        <a:p>
          <a:pPr>
            <a:lnSpc>
              <a:spcPct val="100000"/>
            </a:lnSpc>
          </a:pPr>
          <a:r>
            <a:rPr lang="fr-FR"/>
            <a:t>While initial results are encouraging, we need to analyse the performane of ViT on other computer vison tasks, such as detection and segmentation.</a:t>
          </a:r>
          <a:endParaRPr lang="en-US"/>
        </a:p>
      </dgm:t>
    </dgm:pt>
    <dgm:pt modelId="{BE4FF8DF-F287-47ED-AE2C-1D9CB2ED7373}" type="parTrans" cxnId="{7D376B3B-35E9-4730-A79F-BCEE4BE104BE}">
      <dgm:prSet/>
      <dgm:spPr/>
      <dgm:t>
        <a:bodyPr/>
        <a:lstStyle/>
        <a:p>
          <a:endParaRPr lang="en-US"/>
        </a:p>
      </dgm:t>
    </dgm:pt>
    <dgm:pt modelId="{0A45C8A5-320C-4C26-8F6F-9BF3C9157B8D}" type="sibTrans" cxnId="{7D376B3B-35E9-4730-A79F-BCEE4BE104BE}">
      <dgm:prSet/>
      <dgm:spPr/>
      <dgm:t>
        <a:bodyPr/>
        <a:lstStyle/>
        <a:p>
          <a:endParaRPr lang="en-US"/>
        </a:p>
      </dgm:t>
    </dgm:pt>
    <dgm:pt modelId="{20C75A1E-5D65-4B36-917F-C5B7AED01C13}" type="pres">
      <dgm:prSet presAssocID="{F1980BE5-DCEB-4E31-9206-E50BB81F0822}" presName="root" presStyleCnt="0">
        <dgm:presLayoutVars>
          <dgm:dir/>
          <dgm:resizeHandles val="exact"/>
        </dgm:presLayoutVars>
      </dgm:prSet>
      <dgm:spPr/>
    </dgm:pt>
    <dgm:pt modelId="{9B9754AE-99F5-4233-9D91-2BBC05126B26}" type="pres">
      <dgm:prSet presAssocID="{FE29D8EE-3BE8-4440-8CA4-A82C49D3BEF3}" presName="compNode" presStyleCnt="0"/>
      <dgm:spPr/>
    </dgm:pt>
    <dgm:pt modelId="{BDFF2941-3A11-49CB-B32D-68ADF731C642}" type="pres">
      <dgm:prSet presAssocID="{FE29D8EE-3BE8-4440-8CA4-A82C49D3BEF3}" presName="bgRect" presStyleLbl="bgShp" presStyleIdx="0" presStyleCnt="2"/>
      <dgm:spPr/>
    </dgm:pt>
    <dgm:pt modelId="{1473044A-08E5-4C6D-9C86-029CA7753DA6}" type="pres">
      <dgm:prSet presAssocID="{FE29D8EE-3BE8-4440-8CA4-A82C49D3BE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7DDA556-F61E-44B3-A835-F3EDF38F44E0}" type="pres">
      <dgm:prSet presAssocID="{FE29D8EE-3BE8-4440-8CA4-A82C49D3BEF3}" presName="spaceRect" presStyleCnt="0"/>
      <dgm:spPr/>
    </dgm:pt>
    <dgm:pt modelId="{D69BA938-D2D6-43D3-9DA4-1DFE1BA58A4F}" type="pres">
      <dgm:prSet presAssocID="{FE29D8EE-3BE8-4440-8CA4-A82C49D3BEF3}" presName="parTx" presStyleLbl="revTx" presStyleIdx="0" presStyleCnt="2">
        <dgm:presLayoutVars>
          <dgm:chMax val="0"/>
          <dgm:chPref val="0"/>
        </dgm:presLayoutVars>
      </dgm:prSet>
      <dgm:spPr/>
    </dgm:pt>
    <dgm:pt modelId="{C2E6AE4A-18DC-4408-95C6-C1B85331127B}" type="pres">
      <dgm:prSet presAssocID="{4378E827-AA3F-4557-AAFF-3C747B8983DC}" presName="sibTrans" presStyleCnt="0"/>
      <dgm:spPr/>
    </dgm:pt>
    <dgm:pt modelId="{C05388F4-9EC6-4851-80B5-F9F849778597}" type="pres">
      <dgm:prSet presAssocID="{BC26B515-57FA-4E06-B331-A90AC19FA253}" presName="compNode" presStyleCnt="0"/>
      <dgm:spPr/>
    </dgm:pt>
    <dgm:pt modelId="{0EC8D326-144F-4042-B168-D9D9A9847884}" type="pres">
      <dgm:prSet presAssocID="{BC26B515-57FA-4E06-B331-A90AC19FA253}" presName="bgRect" presStyleLbl="bgShp" presStyleIdx="1" presStyleCnt="2"/>
      <dgm:spPr/>
    </dgm:pt>
    <dgm:pt modelId="{70377039-35A2-476B-910F-7D3D826BDAB9}" type="pres">
      <dgm:prSet presAssocID="{BC26B515-57FA-4E06-B331-A90AC19FA25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ED80B53D-F444-4884-8D91-5889AE8F2BFC}" type="pres">
      <dgm:prSet presAssocID="{BC26B515-57FA-4E06-B331-A90AC19FA253}" presName="spaceRect" presStyleCnt="0"/>
      <dgm:spPr/>
    </dgm:pt>
    <dgm:pt modelId="{17DE5FA9-283D-4562-9065-E52F8E06B720}" type="pres">
      <dgm:prSet presAssocID="{BC26B515-57FA-4E06-B331-A90AC19FA253}" presName="parTx" presStyleLbl="revTx" presStyleIdx="1" presStyleCnt="2">
        <dgm:presLayoutVars>
          <dgm:chMax val="0"/>
          <dgm:chPref val="0"/>
        </dgm:presLayoutVars>
      </dgm:prSet>
      <dgm:spPr/>
    </dgm:pt>
  </dgm:ptLst>
  <dgm:cxnLst>
    <dgm:cxn modelId="{B661911E-4CA4-46C7-B9F7-0CD1DB770AFD}" type="presOf" srcId="{F1980BE5-DCEB-4E31-9206-E50BB81F0822}" destId="{20C75A1E-5D65-4B36-917F-C5B7AED01C13}" srcOrd="0" destOrd="0" presId="urn:microsoft.com/office/officeart/2018/2/layout/IconVerticalSolidList"/>
    <dgm:cxn modelId="{7D376B3B-35E9-4730-A79F-BCEE4BE104BE}" srcId="{F1980BE5-DCEB-4E31-9206-E50BB81F0822}" destId="{BC26B515-57FA-4E06-B331-A90AC19FA253}" srcOrd="1" destOrd="0" parTransId="{BE4FF8DF-F287-47ED-AE2C-1D9CB2ED7373}" sibTransId="{0A45C8A5-320C-4C26-8F6F-9BF3C9157B8D}"/>
    <dgm:cxn modelId="{F1296648-EDB7-4941-853E-75BA859BB6F9}" type="presOf" srcId="{FE29D8EE-3BE8-4440-8CA4-A82C49D3BEF3}" destId="{D69BA938-D2D6-43D3-9DA4-1DFE1BA58A4F}" srcOrd="0" destOrd="0" presId="urn:microsoft.com/office/officeart/2018/2/layout/IconVerticalSolidList"/>
    <dgm:cxn modelId="{061FD257-3656-4B1D-B21C-D56F199D8890}" srcId="{F1980BE5-DCEB-4E31-9206-E50BB81F0822}" destId="{FE29D8EE-3BE8-4440-8CA4-A82C49D3BEF3}" srcOrd="0" destOrd="0" parTransId="{D9ED46DD-BA72-4C17-B071-9CE3423D1D0E}" sibTransId="{4378E827-AA3F-4557-AAFF-3C747B8983DC}"/>
    <dgm:cxn modelId="{054100C6-AE65-40FB-80C3-042222B7377E}" type="presOf" srcId="{BC26B515-57FA-4E06-B331-A90AC19FA253}" destId="{17DE5FA9-283D-4562-9065-E52F8E06B720}" srcOrd="0" destOrd="0" presId="urn:microsoft.com/office/officeart/2018/2/layout/IconVerticalSolidList"/>
    <dgm:cxn modelId="{43F7D4EC-80F6-4B7B-9427-10A3190462C6}" type="presParOf" srcId="{20C75A1E-5D65-4B36-917F-C5B7AED01C13}" destId="{9B9754AE-99F5-4233-9D91-2BBC05126B26}" srcOrd="0" destOrd="0" presId="urn:microsoft.com/office/officeart/2018/2/layout/IconVerticalSolidList"/>
    <dgm:cxn modelId="{A004EFD9-8E75-4CF3-B6CE-C9567EB79A78}" type="presParOf" srcId="{9B9754AE-99F5-4233-9D91-2BBC05126B26}" destId="{BDFF2941-3A11-49CB-B32D-68ADF731C642}" srcOrd="0" destOrd="0" presId="urn:microsoft.com/office/officeart/2018/2/layout/IconVerticalSolidList"/>
    <dgm:cxn modelId="{E5431502-A947-449B-962F-50D5F9C20BC1}" type="presParOf" srcId="{9B9754AE-99F5-4233-9D91-2BBC05126B26}" destId="{1473044A-08E5-4C6D-9C86-029CA7753DA6}" srcOrd="1" destOrd="0" presId="urn:microsoft.com/office/officeart/2018/2/layout/IconVerticalSolidList"/>
    <dgm:cxn modelId="{FA4F846C-4652-4B7B-AFC7-5153200783A7}" type="presParOf" srcId="{9B9754AE-99F5-4233-9D91-2BBC05126B26}" destId="{97DDA556-F61E-44B3-A835-F3EDF38F44E0}" srcOrd="2" destOrd="0" presId="urn:microsoft.com/office/officeart/2018/2/layout/IconVerticalSolidList"/>
    <dgm:cxn modelId="{26BA21A3-E1FD-4C23-9405-5C1637C9C8A8}" type="presParOf" srcId="{9B9754AE-99F5-4233-9D91-2BBC05126B26}" destId="{D69BA938-D2D6-43D3-9DA4-1DFE1BA58A4F}" srcOrd="3" destOrd="0" presId="urn:microsoft.com/office/officeart/2018/2/layout/IconVerticalSolidList"/>
    <dgm:cxn modelId="{783F2CCC-86A1-4617-A5D4-DDD51A37FD13}" type="presParOf" srcId="{20C75A1E-5D65-4B36-917F-C5B7AED01C13}" destId="{C2E6AE4A-18DC-4408-95C6-C1B85331127B}" srcOrd="1" destOrd="0" presId="urn:microsoft.com/office/officeart/2018/2/layout/IconVerticalSolidList"/>
    <dgm:cxn modelId="{3F666656-F1DB-42C7-B272-9726A0A184A2}" type="presParOf" srcId="{20C75A1E-5D65-4B36-917F-C5B7AED01C13}" destId="{C05388F4-9EC6-4851-80B5-F9F849778597}" srcOrd="2" destOrd="0" presId="urn:microsoft.com/office/officeart/2018/2/layout/IconVerticalSolidList"/>
    <dgm:cxn modelId="{1B3CD860-780F-4DF1-B01C-9C3285AA19F3}" type="presParOf" srcId="{C05388F4-9EC6-4851-80B5-F9F849778597}" destId="{0EC8D326-144F-4042-B168-D9D9A9847884}" srcOrd="0" destOrd="0" presId="urn:microsoft.com/office/officeart/2018/2/layout/IconVerticalSolidList"/>
    <dgm:cxn modelId="{D7B12A44-0A88-47EF-A8E0-912CB8EDC0F5}" type="presParOf" srcId="{C05388F4-9EC6-4851-80B5-F9F849778597}" destId="{70377039-35A2-476B-910F-7D3D826BDAB9}" srcOrd="1" destOrd="0" presId="urn:microsoft.com/office/officeart/2018/2/layout/IconVerticalSolidList"/>
    <dgm:cxn modelId="{ED275B21-4C3C-4E40-8C9B-265389A2F2AF}" type="presParOf" srcId="{C05388F4-9EC6-4851-80B5-F9F849778597}" destId="{ED80B53D-F444-4884-8D91-5889AE8F2BFC}" srcOrd="2" destOrd="0" presId="urn:microsoft.com/office/officeart/2018/2/layout/IconVerticalSolidList"/>
    <dgm:cxn modelId="{33BD842D-15AD-429B-80B2-B996C54DD5FC}" type="presParOf" srcId="{C05388F4-9EC6-4851-80B5-F9F849778597}" destId="{17DE5FA9-283D-4562-9065-E52F8E06B72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F2941-3A11-49CB-B32D-68ADF731C642}">
      <dsp:nvSpPr>
        <dsp:cNvPr id="0" name=""/>
        <dsp:cNvSpPr/>
      </dsp:nvSpPr>
      <dsp:spPr>
        <a:xfrm>
          <a:off x="0" y="530319"/>
          <a:ext cx="7886700" cy="9790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73044A-08E5-4C6D-9C86-029CA7753DA6}">
      <dsp:nvSpPr>
        <dsp:cNvPr id="0" name=""/>
        <dsp:cNvSpPr/>
      </dsp:nvSpPr>
      <dsp:spPr>
        <a:xfrm>
          <a:off x="296162" y="750605"/>
          <a:ext cx="538478" cy="538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9BA938-D2D6-43D3-9DA4-1DFE1BA58A4F}">
      <dsp:nvSpPr>
        <dsp:cNvPr id="0" name=""/>
        <dsp:cNvSpPr/>
      </dsp:nvSpPr>
      <dsp:spPr>
        <a:xfrm>
          <a:off x="1130804" y="530319"/>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711200">
            <a:lnSpc>
              <a:spcPct val="100000"/>
            </a:lnSpc>
            <a:spcBef>
              <a:spcPct val="0"/>
            </a:spcBef>
            <a:spcAft>
              <a:spcPct val="35000"/>
            </a:spcAft>
            <a:buNone/>
          </a:pPr>
          <a:r>
            <a:rPr lang="fr-FR" sz="1600" kern="1200"/>
            <a:t>Vison Transformer matches or exceeds the state of art on many image classification datasets, while being relatively cheap to pre-train.</a:t>
          </a:r>
          <a:endParaRPr lang="en-US" sz="1600" kern="1200"/>
        </a:p>
      </dsp:txBody>
      <dsp:txXfrm>
        <a:off x="1130804" y="530319"/>
        <a:ext cx="6755895" cy="979051"/>
      </dsp:txXfrm>
    </dsp:sp>
    <dsp:sp modelId="{0EC8D326-144F-4042-B168-D9D9A9847884}">
      <dsp:nvSpPr>
        <dsp:cNvPr id="0" name=""/>
        <dsp:cNvSpPr/>
      </dsp:nvSpPr>
      <dsp:spPr>
        <a:xfrm>
          <a:off x="0" y="1754133"/>
          <a:ext cx="7886700" cy="97905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77039-35A2-476B-910F-7D3D826BDAB9}">
      <dsp:nvSpPr>
        <dsp:cNvPr id="0" name=""/>
        <dsp:cNvSpPr/>
      </dsp:nvSpPr>
      <dsp:spPr>
        <a:xfrm>
          <a:off x="296162" y="1974419"/>
          <a:ext cx="538478" cy="5384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DE5FA9-283D-4562-9065-E52F8E06B720}">
      <dsp:nvSpPr>
        <dsp:cNvPr id="0" name=""/>
        <dsp:cNvSpPr/>
      </dsp:nvSpPr>
      <dsp:spPr>
        <a:xfrm>
          <a:off x="1130804" y="1754133"/>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711200">
            <a:lnSpc>
              <a:spcPct val="100000"/>
            </a:lnSpc>
            <a:spcBef>
              <a:spcPct val="0"/>
            </a:spcBef>
            <a:spcAft>
              <a:spcPct val="35000"/>
            </a:spcAft>
            <a:buNone/>
          </a:pPr>
          <a:r>
            <a:rPr lang="fr-FR" sz="1600" kern="1200"/>
            <a:t>While initial results are encouraging, we need to analyse the performane of ViT on other computer vison tasks, such as detection and segmentation.</a:t>
          </a:r>
          <a:endParaRPr lang="en-US" sz="1600" kern="1200"/>
        </a:p>
      </dsp:txBody>
      <dsp:txXfrm>
        <a:off x="1130804" y="1754133"/>
        <a:ext cx="6755895" cy="9790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0:40.226"/>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03.54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06.81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07.919"/>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10.52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11.539"/>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12.80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13.714"/>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15.424"/>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21.22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63,'1178'0,"-1154"-1,46-8,-46 4,44-1,407 7,-458-2,-1-1,31-7,-3 0,-7 3,1 0,73-3,506 10,-597 0,0 1,0 1,37 11,-35-8,-1 0,44 3,29 1,-59-5,47 1,-25-6,20-2,128 16,-165-10,68-2,4 0,-43 8,-43-5,44 1,409-7,-455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22.370"/>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0:56.318"/>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0 125,'2991'0,"-2973"-1,-1-1,27-6,-26 4,0 1,20 0,8 2,-9 1,1-2,45-7,-33 2,0 3,0 2,53 5,-5-1,4040-2,-4100-2,45-7,-44 3,39 0,-36 6,-1-2,43-7,81-16,-80 13,119-1,711 15,-487-3,-408 2,0 1,24 5,-22-3,35 3,501-6,-272-3,-284 2,-1 0,1 0,0 0,0 0,-1 0,1 0,0 1,-1-1,1 0,0 1,-1-1,1 1,0 0,-1 0,1-1,-1 1,1 0,-1 0,0 1,1-1,-1 0,0 0,0 1,0-1,0 0,0 1,0-1,0 1,0-1,-1 1,1 0,-1-1,1 1,-1 0,1-1,-1 1,0 0,0 2,1 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1:19.411"/>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1135 20,'-94'-2,"-102"5,140 6,41-5,0-1,-23 1,-302-3,163-2,160-1,0 1,-32-9,9 2,-25-9,50 15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1:31.917"/>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0 209,'1018'0,"-995"-1,45-8,-44 5,43-3,22 9,69-4,-103-7,10-2,-54 10,175-15,-79 8,-2 0,-31 0,0 4,86 5,-42 2,687-3,-685 10,-79-5,43 1,-64-5,1 1,23 5,34 3,540-8,-302-4,135 2,-420-2,43-7,22-1,617 8,-347 4,-241 0,136-5,-191-7,12 0,-44 7,69-15,-72 11,1 1,52-1,-44 4,-1-1,46-10,-47 6,1 2,52-1,-60 7,1-1,53-10,-36 5,-1 1,101 6,-55 1,-74-3,45-8,-45 4,44-1,9 4,135 5,-156 7,-41-6,1-2,21 3,537-4,-280-3,-235 1,67 3,-124-2,0 0,0 0,0 0,-1 1,1-1,0 1,0 0,0-1,-1 1,1 0,0 0,-1 0,1 0,-1 0,1 0,-1 1,0-1,1 0,-1 1,0-1,0 1,0-1,1 3,3 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1:48.53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1,'33'-1,"0"2,-1 2,1 0,55 15,45 16,-62-17,86 32,-124-39,0-1,0-1,1-2,-1-1,40 0,7 4,-47-4,48 1,1174-7,-1235 2,0 1,25 6,-25-4,1-1,22 1,779-5,-791 3,1 1,55 13,-55-9,1-1,47 2,54 4,-62-4,-1 1,-24-3,50 0,720-7,-801 0,-1-1,28-6,-26 5,0 0,19-1,2 1,0-2,0-1,58-17,-56 9,-1-2,38-21,-60 29,-8 2,-9 4,-6 3,-3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1:51.514"/>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0 291,'16'-2,"0"0,0-2,0 0,-1 0,1-2,-1 0,0 0,18-12,7-2,38-17,201-84,-250 112,40-7,-1 0,-33 9,0 1,0 2,0 1,64 4,-46 0,-35-1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1:56.443"/>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64,'26'0,"-1"-2,0 0,0-1,0-2,35-11,-29 10,1 0,-1 2,1 1,-1 2,58 4,-4 0,-50-5,43-7,-44 4,47-1,724 7,-785 0,0 1,24 6,-23-4,37 2,-44-5,10-1,1 1,46 9,-48-5,36 1,-36-5,37 9,-25-5,1-1,-1-1,1-2,40-4,6 1,973 2,-1031 1,45 8,-44-4,43 1,-38-6,10 0,0 1,52 10,-37-5,-1-1,108-6,-56-1,637 2,-728-1,1-1,27-6,-27 5,1 0,20-1,-12 3,-1-2,1 0,0-2,-1 0,0-2,34-13,-47 14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00.019"/>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6T12:02:01.745"/>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c8be37e17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c8be37e17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651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d4e3c0d7c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d4e3c0d7c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24f3de5a74f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24f3de5a74f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24f3de5a74f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24f3de5a74f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528f5c6a5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528f5c6a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c8be37e17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c8be37e17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4f3de5a74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4f3de5a74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894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cf487f199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cf487f199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07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cf487f199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cf487f199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871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d0ed285aa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d0ed285aa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d0ed285aab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d0ed285aa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4f3de5a74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4f3de5a74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C726C13-A299-4F8F-B9F4-4F2FB95684B8}" type="datetimeFigureOut">
              <a:rPr lang="en-GB" smtClean="0"/>
              <a:t>25/03/2024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5875681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C726C13-A299-4F8F-B9F4-4F2FB95684B8}" type="datetimeFigureOut">
              <a:rPr lang="en-GB" smtClean="0"/>
              <a:t>25/03/2024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7020466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C726C13-A299-4F8F-B9F4-4F2FB95684B8}" type="datetimeFigureOut">
              <a:rPr lang="en-GB" smtClean="0"/>
              <a:t>25/03/2024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39876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40984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7704" y="490804"/>
            <a:ext cx="8157686" cy="457048"/>
          </a:xfrm>
          <a:prstGeom prst="rect">
            <a:avLst/>
          </a:prstGeom>
        </p:spPr>
        <p:txBody>
          <a:bodyPr wrap="square" lIns="0" tIns="0" rIns="0" bIns="0">
            <a:spAutoFit/>
          </a:bodyPr>
          <a:lstStyle>
            <a:lvl1pPr>
              <a:defRPr sz="3300" b="0" i="0">
                <a:solidFill>
                  <a:schemeClr val="tx1"/>
                </a:solidFill>
                <a:latin typeface="Carlito"/>
                <a:cs typeface="Carlito"/>
              </a:defRPr>
            </a:lvl1pPr>
          </a:lstStyle>
          <a:p>
            <a:endParaRPr/>
          </a:p>
        </p:txBody>
      </p:sp>
      <p:sp>
        <p:nvSpPr>
          <p:cNvPr id="3" name="Holder 3"/>
          <p:cNvSpPr>
            <a:spLocks noGrp="1"/>
          </p:cNvSpPr>
          <p:nvPr>
            <p:ph type="subTitle" idx="4"/>
          </p:nvPr>
        </p:nvSpPr>
        <p:spPr>
          <a:xfrm>
            <a:off x="1262215" y="2663570"/>
            <a:ext cx="7041356" cy="290849"/>
          </a:xfrm>
          <a:prstGeom prst="rect">
            <a:avLst/>
          </a:prstGeom>
        </p:spPr>
        <p:txBody>
          <a:bodyPr wrap="square" lIns="0" tIns="0" rIns="0" bIns="0">
            <a:spAutoFit/>
          </a:bodyPr>
          <a:lstStyle>
            <a:lvl1pPr>
              <a:defRPr sz="2100" b="0" i="0">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50864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C726C13-A299-4F8F-B9F4-4F2FB95684B8}" type="datetimeFigureOut">
              <a:rPr lang="en-GB" smtClean="0"/>
              <a:t>25/03/2024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8160137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C726C13-A299-4F8F-B9F4-4F2FB95684B8}" type="datetimeFigureOut">
              <a:rPr lang="en-GB" smtClean="0"/>
              <a:t>25/03/2024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46500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C726C13-A299-4F8F-B9F4-4F2FB95684B8}" type="datetimeFigureOut">
              <a:rPr lang="en-GB" smtClean="0"/>
              <a:t>25/03/2024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590556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GB"/>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C726C13-A299-4F8F-B9F4-4F2FB95684B8}" type="datetimeFigureOut">
              <a:rPr lang="en-GB" smtClean="0"/>
              <a:t>25/03/2024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1512756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C726C13-A299-4F8F-B9F4-4F2FB95684B8}" type="datetimeFigureOut">
              <a:rPr lang="en-GB" smtClean="0"/>
              <a:t>25/03/2024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848486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726C13-A299-4F8F-B9F4-4F2FB95684B8}" type="datetimeFigureOut">
              <a:rPr lang="en-GB" smtClean="0"/>
              <a:t>25/03/2024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46977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BC726C13-A299-4F8F-B9F4-4F2FB95684B8}" type="datetimeFigureOut">
              <a:rPr lang="en-GB" smtClean="0"/>
              <a:t>25/03/2024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0931643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p:txBody>
          <a:bodyPr/>
          <a:lstStyle/>
          <a:p>
            <a:fld id="{BC726C13-A299-4F8F-B9F4-4F2FB95684B8}" type="datetimeFigureOut">
              <a:rPr lang="en-GB" smtClean="0"/>
              <a:t>25/03/2024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5556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BC726C13-A299-4F8F-B9F4-4F2FB95684B8}" type="datetimeFigureOut">
              <a:rPr lang="en-GB" smtClean="0"/>
              <a:t>25/03/2024</a:t>
            </a:fld>
            <a:endParaRPr lang="en-GB"/>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41808913"/>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7"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lms.univ-cotedazur.fr/2023/course/view.php?id=17928" TargetMode="External"/><Relationship Id="rId1" Type="http://schemas.openxmlformats.org/officeDocument/2006/relationships/slideLayout" Target="../slideLayouts/slideLayout12.xml"/><Relationship Id="rId4" Type="http://schemas.openxmlformats.org/officeDocument/2006/relationships/hyperlink" Target="https://arxiv.org/abs/2010.1192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4.jp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5.jp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image" Target="../media/image43.jpg"/><Relationship Id="rId1" Type="http://schemas.openxmlformats.org/officeDocument/2006/relationships/slideLayout" Target="../slideLayouts/slideLayout6.xml"/><Relationship Id="rId6" Type="http://schemas.openxmlformats.org/officeDocument/2006/relationships/image" Target="../media/image47.jpg"/><Relationship Id="rId5" Type="http://schemas.openxmlformats.org/officeDocument/2006/relationships/image" Target="../media/image46.jpg"/><Relationship Id="rId10"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50.jpg"/></Relationships>
</file>

<file path=ppt/slides/_rels/slide38.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6.jpg"/><Relationship Id="rId7" Type="http://schemas.openxmlformats.org/officeDocument/2006/relationships/image" Target="../media/image50.jp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4.jpg"/><Relationship Id="rId10" Type="http://schemas.openxmlformats.org/officeDocument/2006/relationships/image" Target="../media/image51.jpg"/><Relationship Id="rId4" Type="http://schemas.openxmlformats.org/officeDocument/2006/relationships/image" Target="../media/image49.jpg"/><Relationship Id="rId9" Type="http://schemas.openxmlformats.org/officeDocument/2006/relationships/image" Target="../media/image48.jpg"/></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49.jpg"/><Relationship Id="rId18" Type="http://schemas.openxmlformats.org/officeDocument/2006/relationships/image" Target="../media/image47.jp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48.jpg"/><Relationship Id="rId17" Type="http://schemas.openxmlformats.org/officeDocument/2006/relationships/image" Target="../media/image44.jpg"/><Relationship Id="rId2" Type="http://schemas.openxmlformats.org/officeDocument/2006/relationships/image" Target="../media/image53.png"/><Relationship Id="rId16" Type="http://schemas.openxmlformats.org/officeDocument/2006/relationships/image" Target="../media/image51.jp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43.jpg"/><Relationship Id="rId5" Type="http://schemas.openxmlformats.org/officeDocument/2006/relationships/image" Target="../media/image56.png"/><Relationship Id="rId15" Type="http://schemas.openxmlformats.org/officeDocument/2006/relationships/image" Target="../media/image46.jpg"/><Relationship Id="rId10" Type="http://schemas.openxmlformats.org/officeDocument/2006/relationships/image" Target="../media/image61.png"/><Relationship Id="rId19" Type="http://schemas.openxmlformats.org/officeDocument/2006/relationships/image" Target="../media/image50.jp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9" Type="http://schemas.openxmlformats.org/officeDocument/2006/relationships/image" Target="../media/image102.png"/><Relationship Id="rId21" Type="http://schemas.openxmlformats.org/officeDocument/2006/relationships/image" Target="../media/image84.png"/><Relationship Id="rId34" Type="http://schemas.openxmlformats.org/officeDocument/2006/relationships/image" Target="../media/image97.png"/><Relationship Id="rId42" Type="http://schemas.openxmlformats.org/officeDocument/2006/relationships/image" Target="../media/image105.png"/><Relationship Id="rId47" Type="http://schemas.openxmlformats.org/officeDocument/2006/relationships/image" Target="../media/image110.png"/><Relationship Id="rId50" Type="http://schemas.openxmlformats.org/officeDocument/2006/relationships/image" Target="../media/image113.png"/><Relationship Id="rId55" Type="http://schemas.openxmlformats.org/officeDocument/2006/relationships/image" Target="../media/image118.png"/><Relationship Id="rId7" Type="http://schemas.openxmlformats.org/officeDocument/2006/relationships/image" Target="../media/image70.png"/><Relationship Id="rId2" Type="http://schemas.openxmlformats.org/officeDocument/2006/relationships/image" Target="../media/image65.png"/><Relationship Id="rId16" Type="http://schemas.openxmlformats.org/officeDocument/2006/relationships/image" Target="../media/image79.png"/><Relationship Id="rId29" Type="http://schemas.openxmlformats.org/officeDocument/2006/relationships/image" Target="../media/image92.png"/><Relationship Id="rId11" Type="http://schemas.openxmlformats.org/officeDocument/2006/relationships/image" Target="../media/image74.png"/><Relationship Id="rId24" Type="http://schemas.openxmlformats.org/officeDocument/2006/relationships/image" Target="../media/image87.png"/><Relationship Id="rId32" Type="http://schemas.openxmlformats.org/officeDocument/2006/relationships/image" Target="../media/image95.png"/><Relationship Id="rId37" Type="http://schemas.openxmlformats.org/officeDocument/2006/relationships/image" Target="../media/image100.png"/><Relationship Id="rId40" Type="http://schemas.openxmlformats.org/officeDocument/2006/relationships/image" Target="../media/image103.png"/><Relationship Id="rId45" Type="http://schemas.openxmlformats.org/officeDocument/2006/relationships/image" Target="../media/image108.png"/><Relationship Id="rId53" Type="http://schemas.openxmlformats.org/officeDocument/2006/relationships/image" Target="../media/image116.png"/><Relationship Id="rId58" Type="http://schemas.openxmlformats.org/officeDocument/2006/relationships/image" Target="../media/image121.png"/><Relationship Id="rId5" Type="http://schemas.openxmlformats.org/officeDocument/2006/relationships/image" Target="../media/image68.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 Id="rId30" Type="http://schemas.openxmlformats.org/officeDocument/2006/relationships/image" Target="../media/image93.png"/><Relationship Id="rId35" Type="http://schemas.openxmlformats.org/officeDocument/2006/relationships/image" Target="../media/image98.png"/><Relationship Id="rId43" Type="http://schemas.openxmlformats.org/officeDocument/2006/relationships/image" Target="../media/image106.png"/><Relationship Id="rId48" Type="http://schemas.openxmlformats.org/officeDocument/2006/relationships/image" Target="../media/image111.png"/><Relationship Id="rId56" Type="http://schemas.openxmlformats.org/officeDocument/2006/relationships/image" Target="../media/image119.png"/><Relationship Id="rId8" Type="http://schemas.openxmlformats.org/officeDocument/2006/relationships/image" Target="../media/image71.png"/><Relationship Id="rId51" Type="http://schemas.openxmlformats.org/officeDocument/2006/relationships/image" Target="../media/image114.png"/><Relationship Id="rId3" Type="http://schemas.openxmlformats.org/officeDocument/2006/relationships/image" Target="../media/image66.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33" Type="http://schemas.openxmlformats.org/officeDocument/2006/relationships/image" Target="../media/image96.png"/><Relationship Id="rId38" Type="http://schemas.openxmlformats.org/officeDocument/2006/relationships/image" Target="../media/image101.png"/><Relationship Id="rId46" Type="http://schemas.openxmlformats.org/officeDocument/2006/relationships/image" Target="../media/image109.png"/><Relationship Id="rId59" Type="http://schemas.openxmlformats.org/officeDocument/2006/relationships/image" Target="../media/image122.png"/><Relationship Id="rId20" Type="http://schemas.openxmlformats.org/officeDocument/2006/relationships/image" Target="../media/image83.png"/><Relationship Id="rId41" Type="http://schemas.openxmlformats.org/officeDocument/2006/relationships/image" Target="../media/image104.png"/><Relationship Id="rId54"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69.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36" Type="http://schemas.openxmlformats.org/officeDocument/2006/relationships/image" Target="../media/image99.png"/><Relationship Id="rId49" Type="http://schemas.openxmlformats.org/officeDocument/2006/relationships/image" Target="../media/image112.png"/><Relationship Id="rId57" Type="http://schemas.openxmlformats.org/officeDocument/2006/relationships/image" Target="../media/image120.png"/><Relationship Id="rId10" Type="http://schemas.openxmlformats.org/officeDocument/2006/relationships/image" Target="../media/image73.png"/><Relationship Id="rId31" Type="http://schemas.openxmlformats.org/officeDocument/2006/relationships/image" Target="../media/image94.png"/><Relationship Id="rId44" Type="http://schemas.openxmlformats.org/officeDocument/2006/relationships/image" Target="../media/image107.png"/><Relationship Id="rId52" Type="http://schemas.openxmlformats.org/officeDocument/2006/relationships/image" Target="../media/image115.png"/><Relationship Id="rId60" Type="http://schemas.openxmlformats.org/officeDocument/2006/relationships/image" Target="../media/image123.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5.xml"/><Relationship Id="rId18" Type="http://schemas.openxmlformats.org/officeDocument/2006/relationships/image" Target="../media/image9.png"/><Relationship Id="rId26" Type="http://schemas.openxmlformats.org/officeDocument/2006/relationships/customXml" Target="../ink/ink15.xml"/><Relationship Id="rId3" Type="http://schemas.openxmlformats.org/officeDocument/2006/relationships/image" Target="../media/image2.png"/><Relationship Id="rId21" Type="http://schemas.openxmlformats.org/officeDocument/2006/relationships/customXml" Target="../ink/ink10.xml"/><Relationship Id="rId7" Type="http://schemas.openxmlformats.org/officeDocument/2006/relationships/customXml" Target="../ink/ink2.xml"/><Relationship Id="rId12" Type="http://schemas.openxmlformats.org/officeDocument/2006/relationships/image" Target="../media/image6.png"/><Relationship Id="rId17" Type="http://schemas.openxmlformats.org/officeDocument/2006/relationships/customXml" Target="../ink/ink7.xml"/><Relationship Id="rId25" Type="http://schemas.openxmlformats.org/officeDocument/2006/relationships/customXml" Target="../ink/ink14.xml"/><Relationship Id="rId2" Type="http://schemas.openxmlformats.org/officeDocument/2006/relationships/notesSlide" Target="../notesSlides/notesSlide2.xml"/><Relationship Id="rId16" Type="http://schemas.openxmlformats.org/officeDocument/2006/relationships/image" Target="../media/image8.png"/><Relationship Id="rId20" Type="http://schemas.openxmlformats.org/officeDocument/2006/relationships/customXml" Target="../ink/ink9.xml"/><Relationship Id="rId29" Type="http://schemas.openxmlformats.org/officeDocument/2006/relationships/customXml" Target="../ink/ink18.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customXml" Target="../ink/ink4.xml"/><Relationship Id="rId24" Type="http://schemas.openxmlformats.org/officeDocument/2006/relationships/customXml" Target="../ink/ink13.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2.xml"/><Relationship Id="rId28" Type="http://schemas.openxmlformats.org/officeDocument/2006/relationships/customXml" Target="../ink/ink17.xml"/><Relationship Id="rId10" Type="http://schemas.openxmlformats.org/officeDocument/2006/relationships/image" Target="../media/image5.png"/><Relationship Id="rId19" Type="http://schemas.openxmlformats.org/officeDocument/2006/relationships/customXml" Target="../ink/ink8.xml"/><Relationship Id="rId31" Type="http://schemas.openxmlformats.org/officeDocument/2006/relationships/customXml" Target="../ink/ink19.xml"/><Relationship Id="rId4" Type="http://schemas.openxmlformats.org/officeDocument/2006/relationships/hyperlink" Target="https://arxiv.org/abs/2010.11929" TargetMode="External"/><Relationship Id="rId9" Type="http://schemas.openxmlformats.org/officeDocument/2006/relationships/customXml" Target="../ink/ink3.xml"/><Relationship Id="rId14" Type="http://schemas.openxmlformats.org/officeDocument/2006/relationships/image" Target="../media/image7.png"/><Relationship Id="rId22" Type="http://schemas.openxmlformats.org/officeDocument/2006/relationships/customXml" Target="../ink/ink11.xml"/><Relationship Id="rId27" Type="http://schemas.openxmlformats.org/officeDocument/2006/relationships/customXml" Target="../ink/ink16.xml"/><Relationship Id="rId30"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2AB3B4-B9FB-9C94-690B-2479F09B699D}"/>
              </a:ext>
            </a:extLst>
          </p:cNvPr>
          <p:cNvSpPr>
            <a:spLocks noGrp="1"/>
          </p:cNvSpPr>
          <p:nvPr>
            <p:ph type="title"/>
          </p:nvPr>
        </p:nvSpPr>
        <p:spPr>
          <a:xfrm>
            <a:off x="558672" y="3107109"/>
            <a:ext cx="7980565" cy="581884"/>
          </a:xfrm>
        </p:spPr>
        <p:txBody>
          <a:bodyPr vert="horz" lIns="91440" tIns="45720" rIns="91440" bIns="45720" rtlCol="0" anchor="b">
            <a:noAutofit/>
          </a:bodyPr>
          <a:lstStyle/>
          <a:p>
            <a:pPr fontAlgn="ctr" latinLnBrk="0"/>
            <a:r>
              <a:rPr lang="en-US" sz="2000" kern="1200" dirty="0">
                <a:solidFill>
                  <a:schemeClr val="tx2"/>
                </a:solidFill>
                <a:latin typeface="Aptos Display (Headings)"/>
              </a:rPr>
              <a:t>Prabal Ghosh</a:t>
            </a:r>
            <a:br>
              <a:rPr lang="en-US" sz="2000" kern="1200" dirty="0">
                <a:solidFill>
                  <a:schemeClr val="tx2"/>
                </a:solidFill>
                <a:latin typeface="Aptos Display (Headings)"/>
              </a:rPr>
            </a:br>
            <a:r>
              <a:rPr lang="en-US" sz="2000" kern="1200" dirty="0">
                <a:solidFill>
                  <a:schemeClr val="tx2"/>
                </a:solidFill>
                <a:latin typeface="Aptos Display (Headings)"/>
              </a:rPr>
              <a:t>Côte d'Azur University</a:t>
            </a:r>
            <a:br>
              <a:rPr lang="en-US" sz="2000" kern="1200" dirty="0">
                <a:solidFill>
                  <a:schemeClr val="tx2"/>
                </a:solidFill>
                <a:latin typeface="Aptos Display (Headings)"/>
              </a:rPr>
            </a:br>
            <a:r>
              <a:rPr lang="en-GB" sz="2000" b="1" dirty="0">
                <a:solidFill>
                  <a:srgbClr val="00537B"/>
                </a:solidFill>
                <a:effectLst/>
                <a:latin typeface="Aptos Display (Headings)"/>
              </a:rPr>
              <a:t>AIQDSC34 - ECUE More on Deep Learning Algorithms</a:t>
            </a:r>
            <a:br>
              <a:rPr lang="en-GB" sz="2000" b="1" dirty="0">
                <a:solidFill>
                  <a:srgbClr val="00537B"/>
                </a:solidFill>
                <a:effectLst/>
                <a:latin typeface="Aptos Display (Headings)"/>
              </a:rPr>
            </a:br>
            <a:br>
              <a:rPr lang="en-GB" sz="2000" b="0" i="0" u="none" strike="noStrike" dirty="0">
                <a:solidFill>
                  <a:srgbClr val="495057"/>
                </a:solidFill>
                <a:effectLst/>
                <a:latin typeface="Aptos Display (Headings)"/>
                <a:hlinkClick r:id="rId2"/>
              </a:rPr>
            </a:br>
            <a:endParaRPr lang="en-US" sz="2000" kern="1200" dirty="0">
              <a:solidFill>
                <a:schemeClr val="tx2"/>
              </a:solidFill>
              <a:latin typeface="Aptos Display (Headings)"/>
            </a:endParaRPr>
          </a:p>
        </p:txBody>
      </p:sp>
      <p:grpSp>
        <p:nvGrpSpPr>
          <p:cNvPr id="49" name="Group 48">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7257560" y="0"/>
            <a:ext cx="1886211" cy="1630749"/>
            <a:chOff x="-305" y="-4155"/>
            <a:chExt cx="2514948" cy="2174333"/>
          </a:xfrm>
        </p:grpSpPr>
        <p:sp>
          <p:nvSpPr>
            <p:cNvPr id="50" name="Freeform: Shape 49">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53" name="Freeform: Shape 52">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descr="A black background with a black square&#10;&#10;Description automatically generated with medium confidence">
            <a:extLst>
              <a:ext uri="{FF2B5EF4-FFF2-40B4-BE49-F238E27FC236}">
                <a16:creationId xmlns:a16="http://schemas.microsoft.com/office/drawing/2014/main" id="{5E2EDBF7-D369-55E0-E5A4-DDA75F470402}"/>
              </a:ext>
            </a:extLst>
          </p:cNvPr>
          <p:cNvPicPr>
            <a:picLocks noChangeAspect="1"/>
          </p:cNvPicPr>
          <p:nvPr/>
        </p:nvPicPr>
        <p:blipFill>
          <a:blip r:embed="rId3"/>
          <a:stretch>
            <a:fillRect/>
          </a:stretch>
        </p:blipFill>
        <p:spPr>
          <a:xfrm>
            <a:off x="226756" y="373283"/>
            <a:ext cx="8644398" cy="1861204"/>
          </a:xfrm>
          <a:prstGeom prst="rect">
            <a:avLst/>
          </a:prstGeom>
        </p:spPr>
      </p:pic>
      <p:grpSp>
        <p:nvGrpSpPr>
          <p:cNvPr id="55" name="Group 54">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228" y="3242160"/>
            <a:ext cx="2533818" cy="1901340"/>
            <a:chOff x="-305" y="-1"/>
            <a:chExt cx="3832880" cy="2876136"/>
          </a:xfrm>
        </p:grpSpPr>
        <p:sp>
          <p:nvSpPr>
            <p:cNvPr id="56" name="Freeform: Shape 55">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D7860FE8-032B-920D-AEB9-5AA4325F1937}"/>
              </a:ext>
            </a:extLst>
          </p:cNvPr>
          <p:cNvSpPr txBox="1"/>
          <p:nvPr/>
        </p:nvSpPr>
        <p:spPr>
          <a:xfrm>
            <a:off x="-229" y="4760278"/>
            <a:ext cx="4572000" cy="369332"/>
          </a:xfrm>
          <a:prstGeom prst="rect">
            <a:avLst/>
          </a:prstGeom>
          <a:noFill/>
        </p:spPr>
        <p:txBody>
          <a:bodyPr wrap="square">
            <a:spAutoFit/>
          </a:bodyPr>
          <a:lstStyle/>
          <a:p>
            <a:r>
              <a:rPr lang="en-GB" dirty="0">
                <a:hlinkClick r:id="rId4"/>
              </a:rPr>
              <a:t>https://arxiv.org/abs/2010.11929</a:t>
            </a:r>
            <a:endParaRPr lang="en-GB" dirty="0"/>
          </a:p>
        </p:txBody>
      </p:sp>
    </p:spTree>
    <p:extLst>
      <p:ext uri="{BB962C8B-B14F-4D97-AF65-F5344CB8AC3E}">
        <p14:creationId xmlns:p14="http://schemas.microsoft.com/office/powerpoint/2010/main" val="746028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59686" y="1294880"/>
            <a:ext cx="5702618" cy="3648551"/>
            <a:chOff x="4479581" y="1726506"/>
            <a:chExt cx="7603490" cy="4864735"/>
          </a:xfrm>
        </p:grpSpPr>
        <p:pic>
          <p:nvPicPr>
            <p:cNvPr id="3" name="object 3"/>
            <p:cNvPicPr/>
            <p:nvPr/>
          </p:nvPicPr>
          <p:blipFill>
            <a:blip r:embed="rId2" cstate="print"/>
            <a:stretch>
              <a:fillRect/>
            </a:stretch>
          </p:blipFill>
          <p:spPr>
            <a:xfrm>
              <a:off x="4506480" y="4581728"/>
              <a:ext cx="7454933" cy="1352086"/>
            </a:xfrm>
            <a:prstGeom prst="rect">
              <a:avLst/>
            </a:prstGeom>
          </p:spPr>
        </p:pic>
        <p:sp>
          <p:nvSpPr>
            <p:cNvPr id="4" name="object 4"/>
            <p:cNvSpPr/>
            <p:nvPr/>
          </p:nvSpPr>
          <p:spPr>
            <a:xfrm>
              <a:off x="4485931"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5" name="object 5"/>
            <p:cNvSpPr/>
            <p:nvPr/>
          </p:nvSpPr>
          <p:spPr>
            <a:xfrm>
              <a:off x="4485931"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6" name="object 6"/>
            <p:cNvPicPr/>
            <p:nvPr/>
          </p:nvPicPr>
          <p:blipFill>
            <a:blip r:embed="rId3" cstate="print"/>
            <a:stretch>
              <a:fillRect/>
            </a:stretch>
          </p:blipFill>
          <p:spPr>
            <a:xfrm>
              <a:off x="5216863" y="1726506"/>
              <a:ext cx="5878214" cy="237182"/>
            </a:xfrm>
            <a:prstGeom prst="rect">
              <a:avLst/>
            </a:prstGeom>
          </p:spPr>
        </p:pic>
        <p:sp>
          <p:nvSpPr>
            <p:cNvPr id="7" name="object 7"/>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8" name="object 8"/>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9" name="object 9"/>
            <p:cNvPicPr/>
            <p:nvPr/>
          </p:nvPicPr>
          <p:blipFill>
            <a:blip r:embed="rId4" cstate="print"/>
            <a:stretch>
              <a:fillRect/>
            </a:stretch>
          </p:blipFill>
          <p:spPr>
            <a:xfrm>
              <a:off x="4487481" y="5864748"/>
              <a:ext cx="7595463" cy="726379"/>
            </a:xfrm>
            <a:prstGeom prst="rect">
              <a:avLst/>
            </a:prstGeom>
          </p:spPr>
        </p:pic>
      </p:grpSp>
      <p:sp>
        <p:nvSpPr>
          <p:cNvPr id="10" name="object 10"/>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11" name="object 11"/>
          <p:cNvSpPr txBox="1"/>
          <p:nvPr/>
        </p:nvSpPr>
        <p:spPr>
          <a:xfrm>
            <a:off x="345261" y="3312034"/>
            <a:ext cx="2701290" cy="1397498"/>
          </a:xfrm>
          <a:prstGeom prst="rect">
            <a:avLst/>
          </a:prstGeom>
        </p:spPr>
        <p:txBody>
          <a:bodyPr vert="horz" wrap="square" lIns="0" tIns="7620" rIns="0" bIns="0" rtlCol="0">
            <a:spAutoFit/>
          </a:bodyPr>
          <a:lstStyle/>
          <a:p>
            <a:pPr marL="9525" marR="3810">
              <a:lnSpc>
                <a:spcPct val="100600"/>
              </a:lnSpc>
              <a:spcBef>
                <a:spcPts val="60"/>
              </a:spcBef>
            </a:pPr>
            <a:r>
              <a:rPr dirty="0">
                <a:latin typeface="Carlito"/>
                <a:cs typeface="Carlito"/>
              </a:rPr>
              <a:t>Three</a:t>
            </a:r>
            <a:r>
              <a:rPr spc="-60" dirty="0">
                <a:latin typeface="Carlito"/>
                <a:cs typeface="Carlito"/>
              </a:rPr>
              <a:t> </a:t>
            </a:r>
            <a:r>
              <a:rPr spc="-8" dirty="0">
                <a:latin typeface="Carlito"/>
                <a:cs typeface="Carlito"/>
              </a:rPr>
              <a:t>vectors</a:t>
            </a:r>
            <a:r>
              <a:rPr spc="-60" dirty="0">
                <a:latin typeface="Carlito"/>
                <a:cs typeface="Carlito"/>
              </a:rPr>
              <a:t> </a:t>
            </a:r>
            <a:r>
              <a:rPr dirty="0">
                <a:latin typeface="Carlito"/>
                <a:cs typeface="Carlito"/>
              </a:rPr>
              <a:t>are</a:t>
            </a:r>
            <a:r>
              <a:rPr spc="-60" dirty="0">
                <a:latin typeface="Carlito"/>
                <a:cs typeface="Carlito"/>
              </a:rPr>
              <a:t> </a:t>
            </a:r>
            <a:r>
              <a:rPr dirty="0">
                <a:latin typeface="Carlito"/>
                <a:cs typeface="Carlito"/>
              </a:rPr>
              <a:t>derived</a:t>
            </a:r>
            <a:r>
              <a:rPr spc="-56" dirty="0">
                <a:latin typeface="Carlito"/>
                <a:cs typeface="Carlito"/>
              </a:rPr>
              <a:t> </a:t>
            </a:r>
            <a:r>
              <a:rPr spc="-19" dirty="0">
                <a:latin typeface="Carlito"/>
                <a:cs typeface="Carlito"/>
              </a:rPr>
              <a:t>for </a:t>
            </a:r>
            <a:r>
              <a:rPr dirty="0">
                <a:latin typeface="Carlito"/>
                <a:cs typeface="Carlito"/>
              </a:rPr>
              <a:t>each</a:t>
            </a:r>
            <a:r>
              <a:rPr spc="-38" dirty="0">
                <a:latin typeface="Carlito"/>
                <a:cs typeface="Carlito"/>
              </a:rPr>
              <a:t> </a:t>
            </a:r>
            <a:r>
              <a:rPr dirty="0">
                <a:solidFill>
                  <a:srgbClr val="00B050"/>
                </a:solidFill>
                <a:latin typeface="Carlito"/>
                <a:cs typeface="Carlito"/>
              </a:rPr>
              <a:t>input</a:t>
            </a:r>
            <a:r>
              <a:rPr spc="-41" dirty="0">
                <a:solidFill>
                  <a:srgbClr val="00B050"/>
                </a:solidFill>
                <a:latin typeface="Carlito"/>
                <a:cs typeface="Carlito"/>
              </a:rPr>
              <a:t> </a:t>
            </a:r>
            <a:r>
              <a:rPr dirty="0">
                <a:latin typeface="Carlito"/>
                <a:cs typeface="Carlito"/>
              </a:rPr>
              <a:t>by</a:t>
            </a:r>
            <a:r>
              <a:rPr spc="-34" dirty="0">
                <a:latin typeface="Carlito"/>
                <a:cs typeface="Carlito"/>
              </a:rPr>
              <a:t> </a:t>
            </a:r>
            <a:r>
              <a:rPr spc="-8" dirty="0">
                <a:latin typeface="Carlito"/>
                <a:cs typeface="Carlito"/>
              </a:rPr>
              <a:t>multiplying </a:t>
            </a:r>
            <a:r>
              <a:rPr dirty="0">
                <a:latin typeface="Carlito"/>
                <a:cs typeface="Carlito"/>
              </a:rPr>
              <a:t>with</a:t>
            </a:r>
            <a:r>
              <a:rPr spc="-53" dirty="0">
                <a:latin typeface="Carlito"/>
                <a:cs typeface="Carlito"/>
              </a:rPr>
              <a:t> </a:t>
            </a:r>
            <a:r>
              <a:rPr dirty="0">
                <a:latin typeface="Carlito"/>
                <a:cs typeface="Carlito"/>
              </a:rPr>
              <a:t>three</a:t>
            </a:r>
            <a:r>
              <a:rPr spc="-49" dirty="0">
                <a:latin typeface="Carlito"/>
                <a:cs typeface="Carlito"/>
              </a:rPr>
              <a:t> </a:t>
            </a:r>
            <a:r>
              <a:rPr dirty="0">
                <a:latin typeface="Carlito"/>
                <a:cs typeface="Carlito"/>
              </a:rPr>
              <a:t>weight</a:t>
            </a:r>
            <a:r>
              <a:rPr spc="-53" dirty="0">
                <a:latin typeface="Carlito"/>
                <a:cs typeface="Carlito"/>
              </a:rPr>
              <a:t> </a:t>
            </a:r>
            <a:r>
              <a:rPr spc="-8" dirty="0">
                <a:latin typeface="Carlito"/>
                <a:cs typeface="Carlito"/>
              </a:rPr>
              <a:t>matrices </a:t>
            </a:r>
            <a:r>
              <a:rPr dirty="0">
                <a:latin typeface="Carlito"/>
                <a:cs typeface="Carlito"/>
              </a:rPr>
              <a:t>(learned</a:t>
            </a:r>
            <a:r>
              <a:rPr spc="-53" dirty="0">
                <a:latin typeface="Carlito"/>
                <a:cs typeface="Carlito"/>
              </a:rPr>
              <a:t> </a:t>
            </a:r>
            <a:r>
              <a:rPr dirty="0">
                <a:latin typeface="Carlito"/>
                <a:cs typeface="Carlito"/>
              </a:rPr>
              <a:t>during</a:t>
            </a:r>
            <a:r>
              <a:rPr spc="-53" dirty="0">
                <a:latin typeface="Carlito"/>
                <a:cs typeface="Carlito"/>
              </a:rPr>
              <a:t> </a:t>
            </a:r>
            <a:r>
              <a:rPr spc="-8" dirty="0">
                <a:latin typeface="Carlito"/>
                <a:cs typeface="Carlito"/>
              </a:rPr>
              <a:t>training): </a:t>
            </a:r>
            <a:r>
              <a:rPr spc="-19" dirty="0">
                <a:solidFill>
                  <a:srgbClr val="C00000"/>
                </a:solidFill>
                <a:latin typeface="Carlito"/>
                <a:cs typeface="Carlito"/>
              </a:rPr>
              <a:t>query</a:t>
            </a:r>
            <a:r>
              <a:rPr spc="-19" dirty="0">
                <a:latin typeface="Carlito"/>
                <a:cs typeface="Carlito"/>
              </a:rPr>
              <a:t>,</a:t>
            </a:r>
            <a:r>
              <a:rPr spc="-49" dirty="0">
                <a:latin typeface="Carlito"/>
                <a:cs typeface="Carlito"/>
              </a:rPr>
              <a:t> </a:t>
            </a:r>
            <a:r>
              <a:rPr spc="-45" dirty="0">
                <a:solidFill>
                  <a:srgbClr val="AB7942"/>
                </a:solidFill>
                <a:latin typeface="Carlito"/>
                <a:cs typeface="Carlito"/>
              </a:rPr>
              <a:t>key</a:t>
            </a:r>
            <a:r>
              <a:rPr spc="-45" dirty="0">
                <a:latin typeface="Carlito"/>
                <a:cs typeface="Carlito"/>
              </a:rPr>
              <a:t>,</a:t>
            </a:r>
            <a:r>
              <a:rPr spc="-49" dirty="0">
                <a:latin typeface="Carlito"/>
                <a:cs typeface="Carlito"/>
              </a:rPr>
              <a:t> </a:t>
            </a:r>
            <a:r>
              <a:rPr dirty="0">
                <a:latin typeface="Carlito"/>
                <a:cs typeface="Carlito"/>
              </a:rPr>
              <a:t>and</a:t>
            </a:r>
            <a:r>
              <a:rPr spc="-45" dirty="0">
                <a:latin typeface="Carlito"/>
                <a:cs typeface="Carlito"/>
              </a:rPr>
              <a:t> </a:t>
            </a:r>
            <a:r>
              <a:rPr spc="-15" dirty="0">
                <a:solidFill>
                  <a:srgbClr val="7030A0"/>
                </a:solidFill>
                <a:latin typeface="Carlito"/>
                <a:cs typeface="Carlito"/>
              </a:rPr>
              <a:t>value</a:t>
            </a:r>
            <a:endParaRPr>
              <a:latin typeface="Carlito"/>
              <a:cs typeface="Carlito"/>
            </a:endParaRPr>
          </a:p>
        </p:txBody>
      </p:sp>
      <p:sp>
        <p:nvSpPr>
          <p:cNvPr id="12" name="object 12"/>
          <p:cNvSpPr txBox="1"/>
          <p:nvPr/>
        </p:nvSpPr>
        <p:spPr>
          <a:xfrm>
            <a:off x="52173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33131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14" name="object 14"/>
          <p:cNvSpPr txBox="1"/>
          <p:nvPr/>
        </p:nvSpPr>
        <p:spPr>
          <a:xfrm>
            <a:off x="7135787"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6" name="object 16"/>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7" name="object 17"/>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8" name="object 18"/>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9" name="object 19"/>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20" name="object 20"/>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21" name="object 21"/>
          <p:cNvGrpSpPr/>
          <p:nvPr/>
        </p:nvGrpSpPr>
        <p:grpSpPr>
          <a:xfrm>
            <a:off x="3215754" y="1484318"/>
            <a:ext cx="5658326" cy="3492818"/>
            <a:chOff x="4287672" y="1979091"/>
            <a:chExt cx="7544434" cy="4657090"/>
          </a:xfrm>
        </p:grpSpPr>
        <p:sp>
          <p:nvSpPr>
            <p:cNvPr id="22" name="object 22"/>
            <p:cNvSpPr/>
            <p:nvPr/>
          </p:nvSpPr>
          <p:spPr>
            <a:xfrm>
              <a:off x="4332122" y="4190961"/>
              <a:ext cx="2351405" cy="2400300"/>
            </a:xfrm>
            <a:custGeom>
              <a:avLst/>
              <a:gdLst/>
              <a:ahLst/>
              <a:cxnLst/>
              <a:rect l="l" t="t" r="r" b="b"/>
              <a:pathLst>
                <a:path w="2351404" h="2400300">
                  <a:moveTo>
                    <a:pt x="0" y="0"/>
                  </a:moveTo>
                  <a:lnTo>
                    <a:pt x="2351181" y="0"/>
                  </a:lnTo>
                  <a:lnTo>
                    <a:pt x="2351181" y="2400161"/>
                  </a:lnTo>
                  <a:lnTo>
                    <a:pt x="0" y="2400161"/>
                  </a:lnTo>
                  <a:lnTo>
                    <a:pt x="0" y="0"/>
                  </a:lnTo>
                  <a:close/>
                </a:path>
              </a:pathLst>
            </a:custGeom>
            <a:ln w="88900">
              <a:solidFill>
                <a:srgbClr val="0432FF"/>
              </a:solidFill>
            </a:ln>
          </p:spPr>
          <p:txBody>
            <a:bodyPr wrap="square" lIns="0" tIns="0" rIns="0" bIns="0" rtlCol="0"/>
            <a:lstStyle/>
            <a:p>
              <a:endParaRPr sz="1350"/>
            </a:p>
          </p:txBody>
        </p:sp>
        <p:sp>
          <p:nvSpPr>
            <p:cNvPr id="23" name="object 23"/>
            <p:cNvSpPr/>
            <p:nvPr/>
          </p:nvSpPr>
          <p:spPr>
            <a:xfrm>
              <a:off x="6884149" y="4190961"/>
              <a:ext cx="2351405" cy="2400300"/>
            </a:xfrm>
            <a:custGeom>
              <a:avLst/>
              <a:gdLst/>
              <a:ahLst/>
              <a:cxnLst/>
              <a:rect l="l" t="t" r="r" b="b"/>
              <a:pathLst>
                <a:path w="2351404" h="2400300">
                  <a:moveTo>
                    <a:pt x="0" y="0"/>
                  </a:moveTo>
                  <a:lnTo>
                    <a:pt x="2351181" y="0"/>
                  </a:lnTo>
                  <a:lnTo>
                    <a:pt x="2351181" y="2400161"/>
                  </a:lnTo>
                  <a:lnTo>
                    <a:pt x="0" y="2400161"/>
                  </a:lnTo>
                  <a:lnTo>
                    <a:pt x="0" y="0"/>
                  </a:lnTo>
                  <a:close/>
                </a:path>
              </a:pathLst>
            </a:custGeom>
            <a:ln w="88900">
              <a:solidFill>
                <a:srgbClr val="0432FF"/>
              </a:solidFill>
            </a:ln>
          </p:spPr>
          <p:txBody>
            <a:bodyPr wrap="square" lIns="0" tIns="0" rIns="0" bIns="0" rtlCol="0"/>
            <a:lstStyle/>
            <a:p>
              <a:endParaRPr sz="1350"/>
            </a:p>
          </p:txBody>
        </p:sp>
        <p:sp>
          <p:nvSpPr>
            <p:cNvPr id="24" name="object 24"/>
            <p:cNvSpPr/>
            <p:nvPr/>
          </p:nvSpPr>
          <p:spPr>
            <a:xfrm>
              <a:off x="9436176" y="4190961"/>
              <a:ext cx="2351405" cy="2400300"/>
            </a:xfrm>
            <a:custGeom>
              <a:avLst/>
              <a:gdLst/>
              <a:ahLst/>
              <a:cxnLst/>
              <a:rect l="l" t="t" r="r" b="b"/>
              <a:pathLst>
                <a:path w="2351404" h="2400300">
                  <a:moveTo>
                    <a:pt x="0" y="0"/>
                  </a:moveTo>
                  <a:lnTo>
                    <a:pt x="2351181" y="0"/>
                  </a:lnTo>
                  <a:lnTo>
                    <a:pt x="2351181" y="2400161"/>
                  </a:lnTo>
                  <a:lnTo>
                    <a:pt x="0" y="2400161"/>
                  </a:lnTo>
                  <a:lnTo>
                    <a:pt x="0" y="0"/>
                  </a:lnTo>
                  <a:close/>
                </a:path>
              </a:pathLst>
            </a:custGeom>
            <a:ln w="88900">
              <a:solidFill>
                <a:srgbClr val="0432FF"/>
              </a:solidFill>
            </a:ln>
          </p:spPr>
          <p:txBody>
            <a:bodyPr wrap="square" lIns="0" tIns="0" rIns="0" bIns="0" rtlCol="0"/>
            <a:lstStyle/>
            <a:p>
              <a:endParaRPr sz="1350"/>
            </a:p>
          </p:txBody>
        </p:sp>
        <p:sp>
          <p:nvSpPr>
            <p:cNvPr id="25" name="object 25"/>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26" name="object 26"/>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2260" y="3436296"/>
            <a:ext cx="5591651" cy="1014413"/>
            <a:chOff x="4509680" y="4581728"/>
            <a:chExt cx="7455534" cy="1352550"/>
          </a:xfrm>
        </p:grpSpPr>
        <p:pic>
          <p:nvPicPr>
            <p:cNvPr id="3" name="object 3"/>
            <p:cNvPicPr/>
            <p:nvPr/>
          </p:nvPicPr>
          <p:blipFill>
            <a:blip r:embed="rId2" cstate="print"/>
            <a:stretch>
              <a:fillRect/>
            </a:stretch>
          </p:blipFill>
          <p:spPr>
            <a:xfrm>
              <a:off x="4509680"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ctrTitle"/>
          </p:nvPr>
        </p:nvSpPr>
        <p:spPr>
          <a:xfrm>
            <a:off x="515778" y="280772"/>
            <a:ext cx="611826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294879"/>
            <a:ext cx="5580221" cy="1787843"/>
            <a:chOff x="4479581" y="1726506"/>
            <a:chExt cx="7440295" cy="2383790"/>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10" name="object 10"/>
            <p:cNvPicPr/>
            <p:nvPr/>
          </p:nvPicPr>
          <p:blipFill>
            <a:blip r:embed="rId3" cstate="print"/>
            <a:stretch>
              <a:fillRect/>
            </a:stretch>
          </p:blipFill>
          <p:spPr>
            <a:xfrm>
              <a:off x="5216863" y="1726506"/>
              <a:ext cx="5878214" cy="237182"/>
            </a:xfrm>
            <a:prstGeom prst="rect">
              <a:avLst/>
            </a:prstGeom>
          </p:spPr>
        </p:pic>
        <p:sp>
          <p:nvSpPr>
            <p:cNvPr id="11" name="object 11"/>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12" name="object 12"/>
          <p:cNvSpPr txBox="1"/>
          <p:nvPr/>
        </p:nvSpPr>
        <p:spPr>
          <a:xfrm>
            <a:off x="438385" y="1832992"/>
            <a:ext cx="1548289" cy="286617"/>
          </a:xfrm>
          <a:prstGeom prst="rect">
            <a:avLst/>
          </a:prstGeom>
        </p:spPr>
        <p:txBody>
          <a:bodyPr vert="horz" wrap="square" lIns="0" tIns="9525" rIns="0" bIns="0" rtlCol="0">
            <a:spAutoFit/>
          </a:bodyPr>
          <a:lstStyle/>
          <a:p>
            <a:pPr marL="9525">
              <a:spcBef>
                <a:spcPts val="75"/>
              </a:spcBef>
            </a:pPr>
            <a:r>
              <a:rPr dirty="0">
                <a:latin typeface="Carlito"/>
                <a:cs typeface="Carlito"/>
              </a:rPr>
              <a:t>e.g.,</a:t>
            </a:r>
            <a:r>
              <a:rPr spc="-56" dirty="0">
                <a:latin typeface="Carlito"/>
                <a:cs typeface="Carlito"/>
              </a:rPr>
              <a:t> </a:t>
            </a:r>
            <a:r>
              <a:rPr dirty="0">
                <a:solidFill>
                  <a:srgbClr val="AB7942"/>
                </a:solidFill>
                <a:latin typeface="Carlito"/>
                <a:cs typeface="Carlito"/>
              </a:rPr>
              <a:t>key</a:t>
            </a:r>
            <a:r>
              <a:rPr spc="-56" dirty="0">
                <a:solidFill>
                  <a:srgbClr val="AB7942"/>
                </a:solidFill>
                <a:latin typeface="Carlito"/>
                <a:cs typeface="Carlito"/>
              </a:rPr>
              <a:t> </a:t>
            </a:r>
            <a:r>
              <a:rPr spc="-8" dirty="0">
                <a:latin typeface="Carlito"/>
                <a:cs typeface="Carlito"/>
              </a:rPr>
              <a:t>weights</a:t>
            </a:r>
            <a:endParaRPr>
              <a:latin typeface="Carlito"/>
              <a:cs typeface="Carlito"/>
            </a:endParaRPr>
          </a:p>
        </p:txBody>
      </p:sp>
      <p:sp>
        <p:nvSpPr>
          <p:cNvPr id="13" name="object 13"/>
          <p:cNvSpPr txBox="1"/>
          <p:nvPr/>
        </p:nvSpPr>
        <p:spPr>
          <a:xfrm>
            <a:off x="3547624"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4" name="object 14"/>
          <p:cNvSpPr txBox="1"/>
          <p:nvPr/>
        </p:nvSpPr>
        <p:spPr>
          <a:xfrm>
            <a:off x="4390758"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5" name="object 15"/>
          <p:cNvSpPr txBox="1"/>
          <p:nvPr/>
        </p:nvSpPr>
        <p:spPr>
          <a:xfrm>
            <a:off x="5458616"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6" name="object 16"/>
          <p:cNvSpPr txBox="1"/>
          <p:nvPr/>
        </p:nvSpPr>
        <p:spPr>
          <a:xfrm>
            <a:off x="630174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7" name="object 17"/>
          <p:cNvSpPr txBox="1"/>
          <p:nvPr/>
        </p:nvSpPr>
        <p:spPr>
          <a:xfrm>
            <a:off x="7360959"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8" name="object 18"/>
          <p:cNvSpPr txBox="1"/>
          <p:nvPr/>
        </p:nvSpPr>
        <p:spPr>
          <a:xfrm>
            <a:off x="821678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9" name="object 19"/>
          <p:cNvGrpSpPr/>
          <p:nvPr/>
        </p:nvGrpSpPr>
        <p:grpSpPr>
          <a:xfrm>
            <a:off x="2445343" y="3140878"/>
            <a:ext cx="6698933" cy="1659255"/>
            <a:chOff x="3260458" y="4187837"/>
            <a:chExt cx="8931910" cy="2212340"/>
          </a:xfrm>
        </p:grpSpPr>
        <p:pic>
          <p:nvPicPr>
            <p:cNvPr id="20" name="object 20"/>
            <p:cNvPicPr/>
            <p:nvPr/>
          </p:nvPicPr>
          <p:blipFill>
            <a:blip r:embed="rId4" cstate="print"/>
            <a:stretch>
              <a:fillRect/>
            </a:stretch>
          </p:blipFill>
          <p:spPr>
            <a:xfrm>
              <a:off x="6324384" y="5563984"/>
              <a:ext cx="861352" cy="835832"/>
            </a:xfrm>
            <a:prstGeom prst="rect">
              <a:avLst/>
            </a:prstGeom>
          </p:spPr>
        </p:pic>
        <p:pic>
          <p:nvPicPr>
            <p:cNvPr id="21" name="object 21"/>
            <p:cNvPicPr/>
            <p:nvPr/>
          </p:nvPicPr>
          <p:blipFill>
            <a:blip r:embed="rId4" cstate="print"/>
            <a:stretch>
              <a:fillRect/>
            </a:stretch>
          </p:blipFill>
          <p:spPr>
            <a:xfrm>
              <a:off x="8838653" y="5563984"/>
              <a:ext cx="861352" cy="835832"/>
            </a:xfrm>
            <a:prstGeom prst="rect">
              <a:avLst/>
            </a:prstGeom>
          </p:spPr>
        </p:pic>
        <p:pic>
          <p:nvPicPr>
            <p:cNvPr id="22" name="object 22"/>
            <p:cNvPicPr/>
            <p:nvPr/>
          </p:nvPicPr>
          <p:blipFill>
            <a:blip r:embed="rId5" cstate="print"/>
            <a:stretch>
              <a:fillRect/>
            </a:stretch>
          </p:blipFill>
          <p:spPr>
            <a:xfrm>
              <a:off x="11352924" y="5563984"/>
              <a:ext cx="839076" cy="835832"/>
            </a:xfrm>
            <a:prstGeom prst="rect">
              <a:avLst/>
            </a:prstGeom>
          </p:spPr>
        </p:pic>
        <p:sp>
          <p:nvSpPr>
            <p:cNvPr id="23" name="object 23"/>
            <p:cNvSpPr/>
            <p:nvPr/>
          </p:nvSpPr>
          <p:spPr>
            <a:xfrm>
              <a:off x="3260445" y="4187837"/>
              <a:ext cx="8931910" cy="726440"/>
            </a:xfrm>
            <a:custGeom>
              <a:avLst/>
              <a:gdLst/>
              <a:ahLst/>
              <a:cxnLst/>
              <a:rect l="l" t="t" r="r" b="b"/>
              <a:pathLst>
                <a:path w="8931910" h="726439">
                  <a:moveTo>
                    <a:pt x="8931554" y="0"/>
                  </a:moveTo>
                  <a:lnTo>
                    <a:pt x="7242645" y="0"/>
                  </a:lnTo>
                  <a:lnTo>
                    <a:pt x="7242645" y="4381"/>
                  </a:lnTo>
                  <a:lnTo>
                    <a:pt x="6274486" y="4381"/>
                  </a:lnTo>
                  <a:lnTo>
                    <a:pt x="6274486" y="12954"/>
                  </a:lnTo>
                  <a:lnTo>
                    <a:pt x="4788636" y="12954"/>
                  </a:lnTo>
                  <a:lnTo>
                    <a:pt x="4788636" y="6997"/>
                  </a:lnTo>
                  <a:lnTo>
                    <a:pt x="3726142" y="6997"/>
                  </a:lnTo>
                  <a:lnTo>
                    <a:pt x="3726142" y="25895"/>
                  </a:lnTo>
                  <a:lnTo>
                    <a:pt x="2397950" y="25895"/>
                  </a:lnTo>
                  <a:lnTo>
                    <a:pt x="2397950" y="9601"/>
                  </a:lnTo>
                  <a:lnTo>
                    <a:pt x="1335468" y="9601"/>
                  </a:lnTo>
                  <a:lnTo>
                    <a:pt x="1335468" y="12954"/>
                  </a:lnTo>
                  <a:lnTo>
                    <a:pt x="0" y="12954"/>
                  </a:lnTo>
                  <a:lnTo>
                    <a:pt x="0" y="713092"/>
                  </a:lnTo>
                  <a:lnTo>
                    <a:pt x="1375397" y="713092"/>
                  </a:lnTo>
                  <a:lnTo>
                    <a:pt x="1375397" y="709739"/>
                  </a:lnTo>
                  <a:lnTo>
                    <a:pt x="2116721" y="709739"/>
                  </a:lnTo>
                  <a:lnTo>
                    <a:pt x="2116721" y="726033"/>
                  </a:lnTo>
                  <a:lnTo>
                    <a:pt x="3925290" y="726033"/>
                  </a:lnTo>
                  <a:lnTo>
                    <a:pt x="3925290" y="707136"/>
                  </a:lnTo>
                  <a:lnTo>
                    <a:pt x="4679683" y="707136"/>
                  </a:lnTo>
                  <a:lnTo>
                    <a:pt x="4679683" y="713092"/>
                  </a:lnTo>
                  <a:lnTo>
                    <a:pt x="6488252" y="713092"/>
                  </a:lnTo>
                  <a:lnTo>
                    <a:pt x="6488252" y="704532"/>
                  </a:lnTo>
                  <a:lnTo>
                    <a:pt x="7336968" y="704532"/>
                  </a:lnTo>
                  <a:lnTo>
                    <a:pt x="7336968" y="700151"/>
                  </a:lnTo>
                  <a:lnTo>
                    <a:pt x="8931554" y="700151"/>
                  </a:lnTo>
                  <a:lnTo>
                    <a:pt x="8931554" y="0"/>
                  </a:lnTo>
                  <a:close/>
                </a:path>
              </a:pathLst>
            </a:custGeom>
            <a:solidFill>
              <a:srgbClr val="FFFFFF"/>
            </a:solidFill>
          </p:spPr>
          <p:txBody>
            <a:bodyPr wrap="square" lIns="0" tIns="0" rIns="0" bIns="0" rtlCol="0"/>
            <a:lstStyle/>
            <a:p>
              <a:endParaRPr sz="1350"/>
            </a:p>
          </p:txBody>
        </p:sp>
      </p:grpSp>
      <p:pic>
        <p:nvPicPr>
          <p:cNvPr id="24" name="object 24"/>
          <p:cNvPicPr/>
          <p:nvPr/>
        </p:nvPicPr>
        <p:blipFill>
          <a:blip r:embed="rId6" cstate="print"/>
          <a:stretch>
            <a:fillRect/>
          </a:stretch>
        </p:blipFill>
        <p:spPr>
          <a:xfrm>
            <a:off x="958634" y="2317413"/>
            <a:ext cx="1031528" cy="952395"/>
          </a:xfrm>
          <a:prstGeom prst="rect">
            <a:avLst/>
          </a:prstGeom>
        </p:spPr>
      </p:pic>
      <p:sp>
        <p:nvSpPr>
          <p:cNvPr id="25" name="object 25"/>
          <p:cNvSpPr txBox="1"/>
          <p:nvPr/>
        </p:nvSpPr>
        <p:spPr>
          <a:xfrm>
            <a:off x="4607033" y="4125358"/>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6" name="object 26"/>
          <p:cNvSpPr txBox="1"/>
          <p:nvPr/>
        </p:nvSpPr>
        <p:spPr>
          <a:xfrm>
            <a:off x="6506432" y="4127644"/>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7" name="object 27"/>
          <p:cNvSpPr txBox="1"/>
          <p:nvPr/>
        </p:nvSpPr>
        <p:spPr>
          <a:xfrm>
            <a:off x="8412899" y="4129930"/>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8" name="object 28"/>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ctrTitle"/>
          </p:nvPr>
        </p:nvSpPr>
        <p:spPr>
          <a:xfrm>
            <a:off x="515778" y="280772"/>
            <a:ext cx="611826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294879"/>
            <a:ext cx="5580221" cy="1787843"/>
            <a:chOff x="4479581" y="1726506"/>
            <a:chExt cx="7440295" cy="2383790"/>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10" name="object 10"/>
            <p:cNvPicPr/>
            <p:nvPr/>
          </p:nvPicPr>
          <p:blipFill>
            <a:blip r:embed="rId3" cstate="print"/>
            <a:stretch>
              <a:fillRect/>
            </a:stretch>
          </p:blipFill>
          <p:spPr>
            <a:xfrm>
              <a:off x="5216863" y="1726506"/>
              <a:ext cx="5878214" cy="237182"/>
            </a:xfrm>
            <a:prstGeom prst="rect">
              <a:avLst/>
            </a:prstGeom>
          </p:spPr>
        </p:pic>
        <p:sp>
          <p:nvSpPr>
            <p:cNvPr id="11" name="object 11"/>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12" name="object 12"/>
          <p:cNvSpPr txBox="1"/>
          <p:nvPr/>
        </p:nvSpPr>
        <p:spPr>
          <a:xfrm>
            <a:off x="438385" y="1832992"/>
            <a:ext cx="1732598" cy="286617"/>
          </a:xfrm>
          <a:prstGeom prst="rect">
            <a:avLst/>
          </a:prstGeom>
        </p:spPr>
        <p:txBody>
          <a:bodyPr vert="horz" wrap="square" lIns="0" tIns="9525" rIns="0" bIns="0" rtlCol="0">
            <a:spAutoFit/>
          </a:bodyPr>
          <a:lstStyle/>
          <a:p>
            <a:pPr marL="9525">
              <a:spcBef>
                <a:spcPts val="75"/>
              </a:spcBef>
            </a:pPr>
            <a:r>
              <a:rPr dirty="0">
                <a:latin typeface="Carlito"/>
                <a:cs typeface="Carlito"/>
              </a:rPr>
              <a:t>e.g.,</a:t>
            </a:r>
            <a:r>
              <a:rPr spc="-38" dirty="0">
                <a:latin typeface="Carlito"/>
                <a:cs typeface="Carlito"/>
              </a:rPr>
              <a:t> </a:t>
            </a:r>
            <a:r>
              <a:rPr dirty="0">
                <a:solidFill>
                  <a:srgbClr val="7030A0"/>
                </a:solidFill>
                <a:latin typeface="Carlito"/>
                <a:cs typeface="Carlito"/>
              </a:rPr>
              <a:t>value</a:t>
            </a:r>
            <a:r>
              <a:rPr spc="-38" dirty="0">
                <a:solidFill>
                  <a:srgbClr val="7030A0"/>
                </a:solidFill>
                <a:latin typeface="Carlito"/>
                <a:cs typeface="Carlito"/>
              </a:rPr>
              <a:t> </a:t>
            </a:r>
            <a:r>
              <a:rPr spc="-8" dirty="0">
                <a:latin typeface="Carlito"/>
                <a:cs typeface="Carlito"/>
              </a:rPr>
              <a:t>weights</a:t>
            </a:r>
            <a:endParaRPr>
              <a:latin typeface="Carlito"/>
              <a:cs typeface="Carlito"/>
            </a:endParaRPr>
          </a:p>
        </p:txBody>
      </p:sp>
      <p:sp>
        <p:nvSpPr>
          <p:cNvPr id="13" name="object 13"/>
          <p:cNvSpPr txBox="1"/>
          <p:nvPr/>
        </p:nvSpPr>
        <p:spPr>
          <a:xfrm>
            <a:off x="3547624"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4" name="object 14"/>
          <p:cNvSpPr txBox="1"/>
          <p:nvPr/>
        </p:nvSpPr>
        <p:spPr>
          <a:xfrm>
            <a:off x="4390758"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5" name="object 15"/>
          <p:cNvSpPr txBox="1"/>
          <p:nvPr/>
        </p:nvSpPr>
        <p:spPr>
          <a:xfrm>
            <a:off x="5458616"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6" name="object 16"/>
          <p:cNvSpPr txBox="1"/>
          <p:nvPr/>
        </p:nvSpPr>
        <p:spPr>
          <a:xfrm>
            <a:off x="630174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7" name="object 17"/>
          <p:cNvSpPr txBox="1"/>
          <p:nvPr/>
        </p:nvSpPr>
        <p:spPr>
          <a:xfrm>
            <a:off x="7360959"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8" name="object 18"/>
          <p:cNvSpPr txBox="1"/>
          <p:nvPr/>
        </p:nvSpPr>
        <p:spPr>
          <a:xfrm>
            <a:off x="821678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9" name="object 19"/>
          <p:cNvGrpSpPr/>
          <p:nvPr/>
        </p:nvGrpSpPr>
        <p:grpSpPr>
          <a:xfrm>
            <a:off x="3029703" y="3148393"/>
            <a:ext cx="6114574" cy="1724978"/>
            <a:chOff x="4039603" y="4197858"/>
            <a:chExt cx="8152765" cy="2299970"/>
          </a:xfrm>
        </p:grpSpPr>
        <p:pic>
          <p:nvPicPr>
            <p:cNvPr id="20" name="object 20"/>
            <p:cNvPicPr/>
            <p:nvPr/>
          </p:nvPicPr>
          <p:blipFill>
            <a:blip r:embed="rId4" cstate="print"/>
            <a:stretch>
              <a:fillRect/>
            </a:stretch>
          </p:blipFill>
          <p:spPr>
            <a:xfrm>
              <a:off x="6298463" y="5587746"/>
              <a:ext cx="974001" cy="905127"/>
            </a:xfrm>
            <a:prstGeom prst="rect">
              <a:avLst/>
            </a:prstGeom>
          </p:spPr>
        </p:pic>
        <p:pic>
          <p:nvPicPr>
            <p:cNvPr id="21" name="object 21"/>
            <p:cNvPicPr/>
            <p:nvPr/>
          </p:nvPicPr>
          <p:blipFill>
            <a:blip r:embed="rId4" cstate="print"/>
            <a:stretch>
              <a:fillRect/>
            </a:stretch>
          </p:blipFill>
          <p:spPr>
            <a:xfrm>
              <a:off x="8831516" y="5584380"/>
              <a:ext cx="974001" cy="905126"/>
            </a:xfrm>
            <a:prstGeom prst="rect">
              <a:avLst/>
            </a:prstGeom>
          </p:spPr>
        </p:pic>
        <p:pic>
          <p:nvPicPr>
            <p:cNvPr id="22" name="object 22"/>
            <p:cNvPicPr/>
            <p:nvPr/>
          </p:nvPicPr>
          <p:blipFill>
            <a:blip r:embed="rId5" cstate="print"/>
            <a:stretch>
              <a:fillRect/>
            </a:stretch>
          </p:blipFill>
          <p:spPr>
            <a:xfrm>
              <a:off x="11364404" y="5592382"/>
              <a:ext cx="827595" cy="905129"/>
            </a:xfrm>
            <a:prstGeom prst="rect">
              <a:avLst/>
            </a:prstGeom>
          </p:spPr>
        </p:pic>
        <p:sp>
          <p:nvSpPr>
            <p:cNvPr id="23" name="object 23"/>
            <p:cNvSpPr/>
            <p:nvPr/>
          </p:nvSpPr>
          <p:spPr>
            <a:xfrm>
              <a:off x="4039603" y="4197857"/>
              <a:ext cx="7974965" cy="713740"/>
            </a:xfrm>
            <a:custGeom>
              <a:avLst/>
              <a:gdLst/>
              <a:ahLst/>
              <a:cxnLst/>
              <a:rect l="l" t="t" r="r" b="b"/>
              <a:pathLst>
                <a:path w="7974965" h="713739">
                  <a:moveTo>
                    <a:pt x="7974597" y="0"/>
                  </a:moveTo>
                  <a:lnTo>
                    <a:pt x="6727279" y="0"/>
                  </a:lnTo>
                  <a:lnTo>
                    <a:pt x="6727279" y="11899"/>
                  </a:lnTo>
                  <a:lnTo>
                    <a:pt x="5111750" y="11899"/>
                  </a:lnTo>
                  <a:lnTo>
                    <a:pt x="5111750" y="13436"/>
                  </a:lnTo>
                  <a:lnTo>
                    <a:pt x="4378109" y="13436"/>
                  </a:lnTo>
                  <a:lnTo>
                    <a:pt x="4378109" y="6426"/>
                  </a:lnTo>
                  <a:lnTo>
                    <a:pt x="2569540" y="6426"/>
                  </a:lnTo>
                  <a:lnTo>
                    <a:pt x="2569540" y="13436"/>
                  </a:lnTo>
                  <a:lnTo>
                    <a:pt x="1808556" y="13436"/>
                  </a:lnTo>
                  <a:lnTo>
                    <a:pt x="1808556" y="10109"/>
                  </a:lnTo>
                  <a:lnTo>
                    <a:pt x="0" y="10109"/>
                  </a:lnTo>
                  <a:lnTo>
                    <a:pt x="0" y="710247"/>
                  </a:lnTo>
                  <a:lnTo>
                    <a:pt x="1789849" y="710247"/>
                  </a:lnTo>
                  <a:lnTo>
                    <a:pt x="1789849" y="713574"/>
                  </a:lnTo>
                  <a:lnTo>
                    <a:pt x="2852331" y="713574"/>
                  </a:lnTo>
                  <a:lnTo>
                    <a:pt x="2852331" y="706564"/>
                  </a:lnTo>
                  <a:lnTo>
                    <a:pt x="4196765" y="706564"/>
                  </a:lnTo>
                  <a:lnTo>
                    <a:pt x="4196765" y="713574"/>
                  </a:lnTo>
                  <a:lnTo>
                    <a:pt x="5259248" y="713574"/>
                  </a:lnTo>
                  <a:lnTo>
                    <a:pt x="5259248" y="712038"/>
                  </a:lnTo>
                  <a:lnTo>
                    <a:pt x="6920306" y="712038"/>
                  </a:lnTo>
                  <a:lnTo>
                    <a:pt x="6920306" y="700138"/>
                  </a:lnTo>
                  <a:lnTo>
                    <a:pt x="7974597" y="700138"/>
                  </a:lnTo>
                  <a:lnTo>
                    <a:pt x="7974597" y="0"/>
                  </a:lnTo>
                  <a:close/>
                </a:path>
              </a:pathLst>
            </a:custGeom>
            <a:solidFill>
              <a:srgbClr val="FFFFFF"/>
            </a:solidFill>
          </p:spPr>
          <p:txBody>
            <a:bodyPr wrap="square" lIns="0" tIns="0" rIns="0" bIns="0" rtlCol="0"/>
            <a:lstStyle/>
            <a:p>
              <a:endParaRPr sz="1350"/>
            </a:p>
          </p:txBody>
        </p:sp>
      </p:grpSp>
      <p:pic>
        <p:nvPicPr>
          <p:cNvPr id="24" name="object 24"/>
          <p:cNvPicPr/>
          <p:nvPr/>
        </p:nvPicPr>
        <p:blipFill>
          <a:blip r:embed="rId4" cstate="print"/>
          <a:stretch>
            <a:fillRect/>
          </a:stretch>
        </p:blipFill>
        <p:spPr>
          <a:xfrm>
            <a:off x="936951" y="2346407"/>
            <a:ext cx="1024856" cy="952395"/>
          </a:xfrm>
          <a:prstGeom prst="rect">
            <a:avLst/>
          </a:prstGeom>
        </p:spPr>
      </p:pic>
      <p:sp>
        <p:nvSpPr>
          <p:cNvPr id="25" name="object 25"/>
          <p:cNvSpPr txBox="1"/>
          <p:nvPr/>
        </p:nvSpPr>
        <p:spPr>
          <a:xfrm>
            <a:off x="4607033" y="4125358"/>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6" name="object 26"/>
          <p:cNvSpPr txBox="1"/>
          <p:nvPr/>
        </p:nvSpPr>
        <p:spPr>
          <a:xfrm>
            <a:off x="6506432" y="4127644"/>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7" name="object 27"/>
          <p:cNvSpPr txBox="1"/>
          <p:nvPr/>
        </p:nvSpPr>
        <p:spPr>
          <a:xfrm>
            <a:off x="8412899" y="4129930"/>
            <a:ext cx="118110" cy="269304"/>
          </a:xfrm>
          <a:prstGeom prst="rect">
            <a:avLst/>
          </a:prstGeom>
        </p:spPr>
        <p:txBody>
          <a:bodyPr vert="horz" wrap="square" lIns="0" tIns="0" rIns="0" bIns="0" rtlCol="0">
            <a:spAutoFit/>
          </a:bodyPr>
          <a:lstStyle/>
          <a:p>
            <a:pPr marL="9525">
              <a:lnSpc>
                <a:spcPts val="2149"/>
              </a:lnSpc>
            </a:pPr>
            <a:r>
              <a:rPr spc="-38" dirty="0">
                <a:latin typeface="Carlito"/>
                <a:cs typeface="Carlito"/>
              </a:rPr>
              <a:t>x</a:t>
            </a:r>
            <a:endParaRPr>
              <a:latin typeface="Carlito"/>
              <a:cs typeface="Carlito"/>
            </a:endParaRPr>
          </a:p>
        </p:txBody>
      </p:sp>
      <p:sp>
        <p:nvSpPr>
          <p:cNvPr id="28" name="object 28"/>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ctrTitle"/>
          </p:nvPr>
        </p:nvSpPr>
        <p:spPr>
          <a:xfrm>
            <a:off x="515778" y="280772"/>
            <a:ext cx="611826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294879"/>
            <a:ext cx="5580221" cy="1787843"/>
            <a:chOff x="4479581" y="1726506"/>
            <a:chExt cx="7440295" cy="2383790"/>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10" name="object 10"/>
            <p:cNvPicPr/>
            <p:nvPr/>
          </p:nvPicPr>
          <p:blipFill>
            <a:blip r:embed="rId3" cstate="print"/>
            <a:stretch>
              <a:fillRect/>
            </a:stretch>
          </p:blipFill>
          <p:spPr>
            <a:xfrm>
              <a:off x="5216863" y="1726506"/>
              <a:ext cx="5878214" cy="237182"/>
            </a:xfrm>
            <a:prstGeom prst="rect">
              <a:avLst/>
            </a:prstGeom>
          </p:spPr>
        </p:pic>
        <p:sp>
          <p:nvSpPr>
            <p:cNvPr id="11" name="object 11"/>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12" name="object 12"/>
          <p:cNvSpPr txBox="1"/>
          <p:nvPr/>
        </p:nvSpPr>
        <p:spPr>
          <a:xfrm>
            <a:off x="438385" y="1832992"/>
            <a:ext cx="1774984" cy="286617"/>
          </a:xfrm>
          <a:prstGeom prst="rect">
            <a:avLst/>
          </a:prstGeom>
        </p:spPr>
        <p:txBody>
          <a:bodyPr vert="horz" wrap="square" lIns="0" tIns="9525" rIns="0" bIns="0" rtlCol="0">
            <a:spAutoFit/>
          </a:bodyPr>
          <a:lstStyle/>
          <a:p>
            <a:pPr marL="9525">
              <a:spcBef>
                <a:spcPts val="75"/>
              </a:spcBef>
            </a:pPr>
            <a:r>
              <a:rPr dirty="0">
                <a:latin typeface="Carlito"/>
                <a:cs typeface="Carlito"/>
              </a:rPr>
              <a:t>e.g.,</a:t>
            </a:r>
            <a:r>
              <a:rPr spc="-23" dirty="0">
                <a:latin typeface="Carlito"/>
                <a:cs typeface="Carlito"/>
              </a:rPr>
              <a:t> </a:t>
            </a:r>
            <a:r>
              <a:rPr dirty="0">
                <a:solidFill>
                  <a:srgbClr val="C00000"/>
                </a:solidFill>
                <a:latin typeface="Carlito"/>
                <a:cs typeface="Carlito"/>
              </a:rPr>
              <a:t>query</a:t>
            </a:r>
            <a:r>
              <a:rPr spc="-26" dirty="0">
                <a:solidFill>
                  <a:srgbClr val="C00000"/>
                </a:solidFill>
                <a:latin typeface="Carlito"/>
                <a:cs typeface="Carlito"/>
              </a:rPr>
              <a:t> </a:t>
            </a:r>
            <a:r>
              <a:rPr spc="-8" dirty="0">
                <a:latin typeface="Carlito"/>
                <a:cs typeface="Carlito"/>
              </a:rPr>
              <a:t>weights</a:t>
            </a:r>
            <a:endParaRPr>
              <a:latin typeface="Carlito"/>
              <a:cs typeface="Carlito"/>
            </a:endParaRPr>
          </a:p>
        </p:txBody>
      </p:sp>
      <p:sp>
        <p:nvSpPr>
          <p:cNvPr id="13" name="object 13"/>
          <p:cNvSpPr txBox="1"/>
          <p:nvPr/>
        </p:nvSpPr>
        <p:spPr>
          <a:xfrm>
            <a:off x="3547624"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4" name="object 14"/>
          <p:cNvSpPr txBox="1"/>
          <p:nvPr/>
        </p:nvSpPr>
        <p:spPr>
          <a:xfrm>
            <a:off x="4390758"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5" name="object 15"/>
          <p:cNvSpPr txBox="1"/>
          <p:nvPr/>
        </p:nvSpPr>
        <p:spPr>
          <a:xfrm>
            <a:off x="5458616"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6" name="object 16"/>
          <p:cNvSpPr txBox="1"/>
          <p:nvPr/>
        </p:nvSpPr>
        <p:spPr>
          <a:xfrm>
            <a:off x="630174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7" name="object 17"/>
          <p:cNvSpPr txBox="1"/>
          <p:nvPr/>
        </p:nvSpPr>
        <p:spPr>
          <a:xfrm>
            <a:off x="7360959" y="3192602"/>
            <a:ext cx="420529" cy="205184"/>
          </a:xfrm>
          <a:prstGeom prst="rect">
            <a:avLst/>
          </a:prstGeom>
        </p:spPr>
        <p:txBody>
          <a:bodyPr vert="horz" wrap="square" lIns="0" tIns="0" rIns="0" bIns="0" rtlCol="0">
            <a:spAutoFit/>
          </a:bodyPr>
          <a:lstStyle/>
          <a:p>
            <a:pPr>
              <a:lnSpc>
                <a:spcPts val="1556"/>
              </a:lnSpc>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8" name="object 18"/>
          <p:cNvSpPr txBox="1"/>
          <p:nvPr/>
        </p:nvSpPr>
        <p:spPr>
          <a:xfrm>
            <a:off x="8216789" y="3192602"/>
            <a:ext cx="558165" cy="205184"/>
          </a:xfrm>
          <a:prstGeom prst="rect">
            <a:avLst/>
          </a:prstGeom>
        </p:spPr>
        <p:txBody>
          <a:bodyPr vert="horz" wrap="square" lIns="0" tIns="0" rIns="0" bIns="0" rtlCol="0">
            <a:spAutoFit/>
          </a:bodyPr>
          <a:lstStyle/>
          <a:p>
            <a:pPr>
              <a:lnSpc>
                <a:spcPts val="1556"/>
              </a:lnSpc>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9" name="object 19"/>
          <p:cNvGrpSpPr/>
          <p:nvPr/>
        </p:nvGrpSpPr>
        <p:grpSpPr>
          <a:xfrm>
            <a:off x="3029703" y="3148394"/>
            <a:ext cx="6032659" cy="1794986"/>
            <a:chOff x="4039603" y="4197858"/>
            <a:chExt cx="8043545" cy="2393315"/>
          </a:xfrm>
        </p:grpSpPr>
        <p:sp>
          <p:nvSpPr>
            <p:cNvPr id="20" name="object 20"/>
            <p:cNvSpPr/>
            <p:nvPr/>
          </p:nvSpPr>
          <p:spPr>
            <a:xfrm>
              <a:off x="4039603" y="4197857"/>
              <a:ext cx="7974965" cy="713740"/>
            </a:xfrm>
            <a:custGeom>
              <a:avLst/>
              <a:gdLst/>
              <a:ahLst/>
              <a:cxnLst/>
              <a:rect l="l" t="t" r="r" b="b"/>
              <a:pathLst>
                <a:path w="7974965" h="713739">
                  <a:moveTo>
                    <a:pt x="7974597" y="0"/>
                  </a:moveTo>
                  <a:lnTo>
                    <a:pt x="6727279" y="0"/>
                  </a:lnTo>
                  <a:lnTo>
                    <a:pt x="6727279" y="11899"/>
                  </a:lnTo>
                  <a:lnTo>
                    <a:pt x="5111750" y="11899"/>
                  </a:lnTo>
                  <a:lnTo>
                    <a:pt x="5111750" y="13436"/>
                  </a:lnTo>
                  <a:lnTo>
                    <a:pt x="4378109" y="13436"/>
                  </a:lnTo>
                  <a:lnTo>
                    <a:pt x="4378109" y="6426"/>
                  </a:lnTo>
                  <a:lnTo>
                    <a:pt x="2569540" y="6426"/>
                  </a:lnTo>
                  <a:lnTo>
                    <a:pt x="2569540" y="13436"/>
                  </a:lnTo>
                  <a:lnTo>
                    <a:pt x="1808556" y="13436"/>
                  </a:lnTo>
                  <a:lnTo>
                    <a:pt x="1808556" y="10109"/>
                  </a:lnTo>
                  <a:lnTo>
                    <a:pt x="0" y="10109"/>
                  </a:lnTo>
                  <a:lnTo>
                    <a:pt x="0" y="710247"/>
                  </a:lnTo>
                  <a:lnTo>
                    <a:pt x="1789849" y="710247"/>
                  </a:lnTo>
                  <a:lnTo>
                    <a:pt x="1789849" y="713574"/>
                  </a:lnTo>
                  <a:lnTo>
                    <a:pt x="2852331" y="713574"/>
                  </a:lnTo>
                  <a:lnTo>
                    <a:pt x="2852331" y="706564"/>
                  </a:lnTo>
                  <a:lnTo>
                    <a:pt x="4196765" y="706564"/>
                  </a:lnTo>
                  <a:lnTo>
                    <a:pt x="4196765" y="713574"/>
                  </a:lnTo>
                  <a:lnTo>
                    <a:pt x="5259248" y="713574"/>
                  </a:lnTo>
                  <a:lnTo>
                    <a:pt x="5259248" y="712038"/>
                  </a:lnTo>
                  <a:lnTo>
                    <a:pt x="6920306" y="712038"/>
                  </a:lnTo>
                  <a:lnTo>
                    <a:pt x="6920306" y="700138"/>
                  </a:lnTo>
                  <a:lnTo>
                    <a:pt x="7974597" y="700138"/>
                  </a:lnTo>
                  <a:lnTo>
                    <a:pt x="7974597" y="0"/>
                  </a:lnTo>
                  <a:close/>
                </a:path>
              </a:pathLst>
            </a:custGeom>
            <a:solidFill>
              <a:srgbClr val="FFFFFF"/>
            </a:solidFill>
          </p:spPr>
          <p:txBody>
            <a:bodyPr wrap="square" lIns="0" tIns="0" rIns="0" bIns="0" rtlCol="0"/>
            <a:lstStyle/>
            <a:p>
              <a:endParaRPr sz="1350"/>
            </a:p>
          </p:txBody>
        </p:sp>
        <p:pic>
          <p:nvPicPr>
            <p:cNvPr id="21" name="object 21"/>
            <p:cNvPicPr/>
            <p:nvPr/>
          </p:nvPicPr>
          <p:blipFill>
            <a:blip r:embed="rId4" cstate="print"/>
            <a:stretch>
              <a:fillRect/>
            </a:stretch>
          </p:blipFill>
          <p:spPr>
            <a:xfrm>
              <a:off x="4487481" y="5864748"/>
              <a:ext cx="7595463" cy="726379"/>
            </a:xfrm>
            <a:prstGeom prst="rect">
              <a:avLst/>
            </a:prstGeom>
          </p:spPr>
        </p:pic>
      </p:grpSp>
      <p:pic>
        <p:nvPicPr>
          <p:cNvPr id="22" name="object 22"/>
          <p:cNvPicPr/>
          <p:nvPr/>
        </p:nvPicPr>
        <p:blipFill>
          <a:blip r:embed="rId5" cstate="print"/>
          <a:stretch>
            <a:fillRect/>
          </a:stretch>
        </p:blipFill>
        <p:spPr>
          <a:xfrm>
            <a:off x="933811" y="2346408"/>
            <a:ext cx="1015232" cy="1034491"/>
          </a:xfrm>
          <a:prstGeom prst="rect">
            <a:avLst/>
          </a:prstGeom>
        </p:spPr>
      </p:pic>
      <p:sp>
        <p:nvSpPr>
          <p:cNvPr id="23" name="object 23"/>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4" name="object 24"/>
          <p:cNvSpPr txBox="1"/>
          <p:nvPr/>
        </p:nvSpPr>
        <p:spPr>
          <a:xfrm>
            <a:off x="52173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25" name="object 25"/>
          <p:cNvSpPr txBox="1"/>
          <p:nvPr/>
        </p:nvSpPr>
        <p:spPr>
          <a:xfrm>
            <a:off x="7135787"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26" name="object 26"/>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65611" y="3436297"/>
            <a:ext cx="5696903" cy="1507331"/>
            <a:chOff x="4487481" y="4581728"/>
            <a:chExt cx="7595870" cy="2009775"/>
          </a:xfrm>
        </p:grpSpPr>
        <p:pic>
          <p:nvPicPr>
            <p:cNvPr id="3" name="object 3"/>
            <p:cNvPicPr/>
            <p:nvPr/>
          </p:nvPicPr>
          <p:blipFill>
            <a:blip r:embed="rId2" cstate="print"/>
            <a:stretch>
              <a:fillRect/>
            </a:stretch>
          </p:blipFill>
          <p:spPr>
            <a:xfrm>
              <a:off x="4514507"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8" name="object 8"/>
          <p:cNvGrpSpPr/>
          <p:nvPr/>
        </p:nvGrpSpPr>
        <p:grpSpPr>
          <a:xfrm>
            <a:off x="3359686" y="1294879"/>
            <a:ext cx="5580221" cy="1787843"/>
            <a:chOff x="4479581" y="1726506"/>
            <a:chExt cx="7440295" cy="2383790"/>
          </a:xfrm>
        </p:grpSpPr>
        <p:sp>
          <p:nvSpPr>
            <p:cNvPr id="9" name="object 9"/>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10" name="object 10"/>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11" name="object 11"/>
            <p:cNvPicPr/>
            <p:nvPr/>
          </p:nvPicPr>
          <p:blipFill>
            <a:blip r:embed="rId4" cstate="print"/>
            <a:stretch>
              <a:fillRect/>
            </a:stretch>
          </p:blipFill>
          <p:spPr>
            <a:xfrm>
              <a:off x="5216863" y="1726506"/>
              <a:ext cx="5878214" cy="237182"/>
            </a:xfrm>
            <a:prstGeom prst="rect">
              <a:avLst/>
            </a:prstGeom>
          </p:spPr>
        </p:pic>
        <p:sp>
          <p:nvSpPr>
            <p:cNvPr id="12" name="object 12"/>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20" name="object 20"/>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1" name="object 21"/>
          <p:cNvSpPr txBox="1"/>
          <p:nvPr/>
        </p:nvSpPr>
        <p:spPr>
          <a:xfrm>
            <a:off x="52173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22" name="object 22"/>
          <p:cNvSpPr txBox="1"/>
          <p:nvPr/>
        </p:nvSpPr>
        <p:spPr>
          <a:xfrm>
            <a:off x="7135787"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23" name="object 23"/>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14" name="object 14"/>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5" name="object 15"/>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6" name="object 16"/>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7" name="object 17"/>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8" name="object 18"/>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9" name="object 19"/>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65611" y="3436297"/>
            <a:ext cx="5696903" cy="1507331"/>
            <a:chOff x="4487481" y="4581728"/>
            <a:chExt cx="7595870" cy="2009775"/>
          </a:xfrm>
        </p:grpSpPr>
        <p:pic>
          <p:nvPicPr>
            <p:cNvPr id="3" name="object 3"/>
            <p:cNvPicPr/>
            <p:nvPr/>
          </p:nvPicPr>
          <p:blipFill>
            <a:blip r:embed="rId2" cstate="print"/>
            <a:stretch>
              <a:fillRect/>
            </a:stretch>
          </p:blipFill>
          <p:spPr>
            <a:xfrm>
              <a:off x="4514507"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8" name="object 8"/>
          <p:cNvGrpSpPr/>
          <p:nvPr/>
        </p:nvGrpSpPr>
        <p:grpSpPr>
          <a:xfrm>
            <a:off x="3359686" y="1294879"/>
            <a:ext cx="5580221" cy="1787843"/>
            <a:chOff x="4479581" y="1726506"/>
            <a:chExt cx="7440295" cy="2383790"/>
          </a:xfrm>
        </p:grpSpPr>
        <p:sp>
          <p:nvSpPr>
            <p:cNvPr id="9" name="object 9"/>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10" name="object 10"/>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pic>
          <p:nvPicPr>
            <p:cNvPr id="11" name="object 11"/>
            <p:cNvPicPr/>
            <p:nvPr/>
          </p:nvPicPr>
          <p:blipFill>
            <a:blip r:embed="rId4" cstate="print"/>
            <a:stretch>
              <a:fillRect/>
            </a:stretch>
          </p:blipFill>
          <p:spPr>
            <a:xfrm>
              <a:off x="5216863" y="1726506"/>
              <a:ext cx="5878214" cy="237182"/>
            </a:xfrm>
            <a:prstGeom prst="rect">
              <a:avLst/>
            </a:prstGeom>
          </p:spPr>
        </p:pic>
        <p:sp>
          <p:nvSpPr>
            <p:cNvPr id="12" name="object 12"/>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13" name="object 13"/>
          <p:cNvSpPr txBox="1"/>
          <p:nvPr/>
        </p:nvSpPr>
        <p:spPr>
          <a:xfrm>
            <a:off x="52173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24" name="object 24"/>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14" name="object 14"/>
          <p:cNvSpPr txBox="1"/>
          <p:nvPr/>
        </p:nvSpPr>
        <p:spPr>
          <a:xfrm>
            <a:off x="33131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15" name="object 15"/>
          <p:cNvSpPr txBox="1"/>
          <p:nvPr/>
        </p:nvSpPr>
        <p:spPr>
          <a:xfrm>
            <a:off x="7135787"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16" name="object 16"/>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7" name="object 17"/>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8" name="object 18"/>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9" name="object 19"/>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20" name="object 20"/>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21" name="object 21"/>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sp>
        <p:nvSpPr>
          <p:cNvPr id="22" name="object 22"/>
          <p:cNvSpPr txBox="1"/>
          <p:nvPr/>
        </p:nvSpPr>
        <p:spPr>
          <a:xfrm>
            <a:off x="273789" y="2521077"/>
            <a:ext cx="2499836" cy="557749"/>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What</a:t>
            </a:r>
            <a:r>
              <a:rPr spc="-38" dirty="0">
                <a:latin typeface="Carlito"/>
                <a:cs typeface="Carlito"/>
              </a:rPr>
              <a:t> </a:t>
            </a:r>
            <a:r>
              <a:rPr dirty="0">
                <a:latin typeface="Carlito"/>
                <a:cs typeface="Carlito"/>
              </a:rPr>
              <a:t>is</a:t>
            </a:r>
            <a:r>
              <a:rPr spc="-38" dirty="0">
                <a:latin typeface="Carlito"/>
                <a:cs typeface="Carlito"/>
              </a:rPr>
              <a:t> </a:t>
            </a:r>
            <a:r>
              <a:rPr dirty="0">
                <a:latin typeface="Carlito"/>
                <a:cs typeface="Carlito"/>
              </a:rPr>
              <a:t>the</a:t>
            </a:r>
            <a:r>
              <a:rPr spc="-26" dirty="0">
                <a:latin typeface="Carlito"/>
                <a:cs typeface="Carlito"/>
              </a:rPr>
              <a:t> </a:t>
            </a:r>
            <a:r>
              <a:rPr dirty="0">
                <a:latin typeface="Carlito"/>
                <a:cs typeface="Carlito"/>
              </a:rPr>
              <a:t>purpose</a:t>
            </a:r>
            <a:r>
              <a:rPr spc="-30" dirty="0">
                <a:latin typeface="Carlito"/>
                <a:cs typeface="Carlito"/>
              </a:rPr>
              <a:t> </a:t>
            </a:r>
            <a:r>
              <a:rPr dirty="0">
                <a:latin typeface="Carlito"/>
                <a:cs typeface="Carlito"/>
              </a:rPr>
              <a:t>of</a:t>
            </a:r>
            <a:r>
              <a:rPr spc="-30" dirty="0">
                <a:latin typeface="Carlito"/>
                <a:cs typeface="Carlito"/>
              </a:rPr>
              <a:t> </a:t>
            </a:r>
            <a:r>
              <a:rPr spc="-19" dirty="0">
                <a:latin typeface="Carlito"/>
                <a:cs typeface="Carlito"/>
              </a:rPr>
              <a:t>the </a:t>
            </a:r>
            <a:r>
              <a:rPr dirty="0">
                <a:latin typeface="Carlito"/>
                <a:cs typeface="Carlito"/>
              </a:rPr>
              <a:t>three</a:t>
            </a:r>
            <a:r>
              <a:rPr spc="-64" dirty="0">
                <a:latin typeface="Carlito"/>
                <a:cs typeface="Carlito"/>
              </a:rPr>
              <a:t> </a:t>
            </a:r>
            <a:r>
              <a:rPr dirty="0">
                <a:latin typeface="Carlito"/>
                <a:cs typeface="Carlito"/>
              </a:rPr>
              <a:t>weight</a:t>
            </a:r>
            <a:r>
              <a:rPr spc="-64" dirty="0">
                <a:latin typeface="Carlito"/>
                <a:cs typeface="Carlito"/>
              </a:rPr>
              <a:t> </a:t>
            </a:r>
            <a:r>
              <a:rPr spc="-8" dirty="0">
                <a:latin typeface="Carlito"/>
                <a:cs typeface="Carlito"/>
              </a:rPr>
              <a:t>matrices?</a:t>
            </a:r>
            <a:endParaRPr>
              <a:latin typeface="Carlito"/>
              <a:cs typeface="Carlito"/>
            </a:endParaRPr>
          </a:p>
        </p:txBody>
      </p:sp>
      <p:sp>
        <p:nvSpPr>
          <p:cNvPr id="23" name="object 23"/>
          <p:cNvSpPr txBox="1"/>
          <p:nvPr/>
        </p:nvSpPr>
        <p:spPr>
          <a:xfrm>
            <a:off x="254738" y="3350895"/>
            <a:ext cx="2848928" cy="1671611"/>
          </a:xfrm>
          <a:prstGeom prst="rect">
            <a:avLst/>
          </a:prstGeom>
        </p:spPr>
        <p:txBody>
          <a:bodyPr vert="horz" wrap="square" lIns="0" tIns="9525" rIns="0" bIns="0" rtlCol="0">
            <a:spAutoFit/>
          </a:bodyPr>
          <a:lstStyle/>
          <a:p>
            <a:pPr marL="28575" marR="22860">
              <a:spcBef>
                <a:spcPts val="75"/>
              </a:spcBef>
            </a:pPr>
            <a:r>
              <a:rPr dirty="0">
                <a:latin typeface="Carlito"/>
                <a:cs typeface="Carlito"/>
              </a:rPr>
              <a:t>For</a:t>
            </a:r>
            <a:r>
              <a:rPr spc="-30" dirty="0">
                <a:latin typeface="Carlito"/>
                <a:cs typeface="Carlito"/>
              </a:rPr>
              <a:t> </a:t>
            </a:r>
            <a:r>
              <a:rPr dirty="0">
                <a:latin typeface="Carlito"/>
                <a:cs typeface="Carlito"/>
              </a:rPr>
              <a:t>each</a:t>
            </a:r>
            <a:r>
              <a:rPr spc="-26" dirty="0">
                <a:latin typeface="Carlito"/>
                <a:cs typeface="Carlito"/>
              </a:rPr>
              <a:t> </a:t>
            </a:r>
            <a:r>
              <a:rPr dirty="0">
                <a:solidFill>
                  <a:srgbClr val="00B050"/>
                </a:solidFill>
                <a:latin typeface="Carlito"/>
                <a:cs typeface="Carlito"/>
              </a:rPr>
              <a:t>input,</a:t>
            </a:r>
            <a:r>
              <a:rPr spc="-26" dirty="0">
                <a:solidFill>
                  <a:srgbClr val="00B050"/>
                </a:solidFill>
                <a:latin typeface="Carlito"/>
                <a:cs typeface="Carlito"/>
              </a:rPr>
              <a:t> </a:t>
            </a:r>
            <a:r>
              <a:rPr dirty="0">
                <a:latin typeface="Carlito"/>
                <a:cs typeface="Carlito"/>
              </a:rPr>
              <a:t>2</a:t>
            </a:r>
            <a:r>
              <a:rPr spc="-30" dirty="0">
                <a:latin typeface="Carlito"/>
                <a:cs typeface="Carlito"/>
              </a:rPr>
              <a:t> </a:t>
            </a:r>
            <a:r>
              <a:rPr dirty="0">
                <a:latin typeface="Carlito"/>
                <a:cs typeface="Carlito"/>
              </a:rPr>
              <a:t>of</a:t>
            </a:r>
            <a:r>
              <a:rPr spc="-26" dirty="0">
                <a:latin typeface="Carlito"/>
                <a:cs typeface="Carlito"/>
              </a:rPr>
              <a:t> </a:t>
            </a:r>
            <a:r>
              <a:rPr spc="-19" dirty="0">
                <a:latin typeface="Carlito"/>
                <a:cs typeface="Carlito"/>
              </a:rPr>
              <a:t>the </a:t>
            </a:r>
            <a:r>
              <a:rPr dirty="0">
                <a:latin typeface="Carlito"/>
                <a:cs typeface="Carlito"/>
              </a:rPr>
              <a:t>derived</a:t>
            </a:r>
            <a:r>
              <a:rPr spc="-53" dirty="0">
                <a:latin typeface="Carlito"/>
                <a:cs typeface="Carlito"/>
              </a:rPr>
              <a:t> </a:t>
            </a:r>
            <a:r>
              <a:rPr spc="-8" dirty="0">
                <a:latin typeface="Carlito"/>
                <a:cs typeface="Carlito"/>
              </a:rPr>
              <a:t>vectors</a:t>
            </a:r>
            <a:r>
              <a:rPr spc="-56" dirty="0">
                <a:latin typeface="Carlito"/>
                <a:cs typeface="Carlito"/>
              </a:rPr>
              <a:t> </a:t>
            </a:r>
            <a:r>
              <a:rPr dirty="0">
                <a:latin typeface="Carlito"/>
                <a:cs typeface="Carlito"/>
              </a:rPr>
              <a:t>are</a:t>
            </a:r>
            <a:r>
              <a:rPr spc="-49" dirty="0">
                <a:latin typeface="Carlito"/>
                <a:cs typeface="Carlito"/>
              </a:rPr>
              <a:t> </a:t>
            </a:r>
            <a:r>
              <a:rPr dirty="0">
                <a:latin typeface="Carlito"/>
                <a:cs typeface="Carlito"/>
              </a:rPr>
              <a:t>used</a:t>
            </a:r>
            <a:r>
              <a:rPr spc="-53" dirty="0">
                <a:latin typeface="Carlito"/>
                <a:cs typeface="Carlito"/>
              </a:rPr>
              <a:t> </a:t>
            </a:r>
            <a:r>
              <a:rPr spc="-19" dirty="0">
                <a:latin typeface="Carlito"/>
                <a:cs typeface="Carlito"/>
              </a:rPr>
              <a:t>to </a:t>
            </a:r>
            <a:r>
              <a:rPr dirty="0">
                <a:latin typeface="Carlito"/>
                <a:cs typeface="Carlito"/>
              </a:rPr>
              <a:t>compute</a:t>
            </a:r>
            <a:r>
              <a:rPr spc="-68" dirty="0">
                <a:latin typeface="Carlito"/>
                <a:cs typeface="Carlito"/>
              </a:rPr>
              <a:t> </a:t>
            </a:r>
            <a:r>
              <a:rPr b="1" spc="-8" dirty="0">
                <a:latin typeface="Carlito"/>
                <a:cs typeface="Carlito"/>
              </a:rPr>
              <a:t>attention</a:t>
            </a:r>
            <a:r>
              <a:rPr b="1" spc="-71" dirty="0">
                <a:latin typeface="Carlito"/>
                <a:cs typeface="Carlito"/>
              </a:rPr>
              <a:t> </a:t>
            </a:r>
            <a:r>
              <a:rPr b="1" spc="-8" dirty="0">
                <a:latin typeface="Carlito"/>
                <a:cs typeface="Carlito"/>
              </a:rPr>
              <a:t>weights </a:t>
            </a:r>
            <a:r>
              <a:rPr dirty="0">
                <a:latin typeface="Carlito"/>
                <a:cs typeface="Carlito"/>
              </a:rPr>
              <a:t>(</a:t>
            </a:r>
            <a:r>
              <a:rPr dirty="0">
                <a:solidFill>
                  <a:srgbClr val="C00000"/>
                </a:solidFill>
                <a:latin typeface="Carlito"/>
                <a:cs typeface="Carlito"/>
              </a:rPr>
              <a:t>query</a:t>
            </a:r>
            <a:r>
              <a:rPr spc="-45" dirty="0">
                <a:solidFill>
                  <a:srgbClr val="C00000"/>
                </a:solidFill>
                <a:latin typeface="Carlito"/>
                <a:cs typeface="Carlito"/>
              </a:rPr>
              <a:t> </a:t>
            </a:r>
            <a:r>
              <a:rPr dirty="0">
                <a:latin typeface="Carlito"/>
                <a:cs typeface="Carlito"/>
              </a:rPr>
              <a:t>and</a:t>
            </a:r>
            <a:r>
              <a:rPr spc="-38" dirty="0">
                <a:latin typeface="Carlito"/>
                <a:cs typeface="Carlito"/>
              </a:rPr>
              <a:t> </a:t>
            </a:r>
            <a:r>
              <a:rPr spc="-8" dirty="0">
                <a:solidFill>
                  <a:srgbClr val="AB7942"/>
                </a:solidFill>
                <a:latin typeface="Carlito"/>
                <a:cs typeface="Carlito"/>
              </a:rPr>
              <a:t>key</a:t>
            </a:r>
            <a:r>
              <a:rPr spc="-8" dirty="0">
                <a:latin typeface="Carlito"/>
                <a:cs typeface="Carlito"/>
              </a:rPr>
              <a:t>)</a:t>
            </a:r>
            <a:r>
              <a:rPr spc="-45" dirty="0">
                <a:latin typeface="Carlito"/>
                <a:cs typeface="Carlito"/>
              </a:rPr>
              <a:t> </a:t>
            </a:r>
            <a:r>
              <a:rPr dirty="0">
                <a:latin typeface="Carlito"/>
                <a:cs typeface="Carlito"/>
              </a:rPr>
              <a:t>and</a:t>
            </a:r>
            <a:r>
              <a:rPr spc="-38" dirty="0">
                <a:latin typeface="Carlito"/>
                <a:cs typeface="Carlito"/>
              </a:rPr>
              <a:t> </a:t>
            </a:r>
            <a:r>
              <a:rPr dirty="0">
                <a:latin typeface="Carlito"/>
                <a:cs typeface="Carlito"/>
              </a:rPr>
              <a:t>the</a:t>
            </a:r>
            <a:r>
              <a:rPr spc="-38" dirty="0">
                <a:latin typeface="Carlito"/>
                <a:cs typeface="Carlito"/>
              </a:rPr>
              <a:t> </a:t>
            </a:r>
            <a:r>
              <a:rPr dirty="0">
                <a:latin typeface="Carlito"/>
                <a:cs typeface="Carlito"/>
              </a:rPr>
              <a:t>3</a:t>
            </a:r>
            <a:r>
              <a:rPr baseline="24305" dirty="0">
                <a:latin typeface="Carlito"/>
                <a:cs typeface="Carlito"/>
              </a:rPr>
              <a:t>rd</a:t>
            </a:r>
            <a:r>
              <a:rPr spc="140" baseline="24305" dirty="0">
                <a:latin typeface="Carlito"/>
                <a:cs typeface="Carlito"/>
              </a:rPr>
              <a:t> </a:t>
            </a:r>
            <a:r>
              <a:rPr spc="-19" dirty="0">
                <a:latin typeface="Carlito"/>
                <a:cs typeface="Carlito"/>
              </a:rPr>
              <a:t>is </a:t>
            </a:r>
            <a:r>
              <a:rPr b="1" dirty="0">
                <a:latin typeface="Carlito"/>
                <a:cs typeface="Carlito"/>
              </a:rPr>
              <a:t>information</a:t>
            </a:r>
            <a:r>
              <a:rPr b="1" spc="-68" dirty="0">
                <a:latin typeface="Carlito"/>
                <a:cs typeface="Carlito"/>
              </a:rPr>
              <a:t> </a:t>
            </a:r>
            <a:r>
              <a:rPr dirty="0">
                <a:latin typeface="Carlito"/>
                <a:cs typeface="Carlito"/>
              </a:rPr>
              <a:t>passed</a:t>
            </a:r>
            <a:r>
              <a:rPr spc="-53" dirty="0">
                <a:latin typeface="Carlito"/>
                <a:cs typeface="Carlito"/>
              </a:rPr>
              <a:t> </a:t>
            </a:r>
            <a:r>
              <a:rPr dirty="0">
                <a:latin typeface="Carlito"/>
                <a:cs typeface="Carlito"/>
              </a:rPr>
              <a:t>on</a:t>
            </a:r>
            <a:r>
              <a:rPr spc="-53" dirty="0">
                <a:latin typeface="Carlito"/>
                <a:cs typeface="Carlito"/>
              </a:rPr>
              <a:t> </a:t>
            </a:r>
            <a:r>
              <a:rPr dirty="0">
                <a:latin typeface="Carlito"/>
                <a:cs typeface="Carlito"/>
              </a:rPr>
              <a:t>for</a:t>
            </a:r>
            <a:r>
              <a:rPr spc="-53" dirty="0">
                <a:latin typeface="Carlito"/>
                <a:cs typeface="Carlito"/>
              </a:rPr>
              <a:t> </a:t>
            </a:r>
            <a:r>
              <a:rPr spc="-19" dirty="0">
                <a:latin typeface="Carlito"/>
                <a:cs typeface="Carlito"/>
              </a:rPr>
              <a:t>the </a:t>
            </a:r>
            <a:r>
              <a:rPr dirty="0">
                <a:latin typeface="Carlito"/>
                <a:cs typeface="Carlito"/>
              </a:rPr>
              <a:t>new</a:t>
            </a:r>
            <a:r>
              <a:rPr spc="-15" dirty="0">
                <a:latin typeface="Carlito"/>
                <a:cs typeface="Carlito"/>
              </a:rPr>
              <a:t> representation</a:t>
            </a:r>
            <a:r>
              <a:rPr spc="-11" dirty="0">
                <a:latin typeface="Carlito"/>
                <a:cs typeface="Carlito"/>
              </a:rPr>
              <a:t> </a:t>
            </a:r>
            <a:r>
              <a:rPr spc="-8" dirty="0">
                <a:latin typeface="Carlito"/>
                <a:cs typeface="Carlito"/>
              </a:rPr>
              <a:t>(</a:t>
            </a:r>
            <a:r>
              <a:rPr spc="-8" dirty="0">
                <a:solidFill>
                  <a:srgbClr val="7030A0"/>
                </a:solidFill>
                <a:latin typeface="Carlito"/>
                <a:cs typeface="Carlito"/>
              </a:rPr>
              <a:t>value)</a:t>
            </a:r>
            <a:endParaRPr>
              <a:latin typeface="Carlito"/>
              <a:cs typeface="Carl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65611" y="3436297"/>
            <a:ext cx="5696903" cy="1507331"/>
            <a:chOff x="4487481" y="4581728"/>
            <a:chExt cx="7595870" cy="2009775"/>
          </a:xfrm>
        </p:grpSpPr>
        <p:pic>
          <p:nvPicPr>
            <p:cNvPr id="3" name="object 3"/>
            <p:cNvPicPr/>
            <p:nvPr/>
          </p:nvPicPr>
          <p:blipFill>
            <a:blip r:embed="rId2" cstate="print"/>
            <a:stretch>
              <a:fillRect/>
            </a:stretch>
          </p:blipFill>
          <p:spPr>
            <a:xfrm>
              <a:off x="4514507"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8" name="object 8"/>
          <p:cNvGrpSpPr/>
          <p:nvPr/>
        </p:nvGrpSpPr>
        <p:grpSpPr>
          <a:xfrm>
            <a:off x="3359686" y="1864681"/>
            <a:ext cx="5580221" cy="1217771"/>
            <a:chOff x="4479581" y="2486240"/>
            <a:chExt cx="7440295" cy="1623695"/>
          </a:xfrm>
        </p:grpSpPr>
        <p:sp>
          <p:nvSpPr>
            <p:cNvPr id="9" name="object 9"/>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10" name="object 10"/>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1" name="object 11"/>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3" name="object 13"/>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5" name="object 15"/>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6" name="object 16"/>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sp>
        <p:nvSpPr>
          <p:cNvPr id="17" name="object 17"/>
          <p:cNvSpPr txBox="1"/>
          <p:nvPr/>
        </p:nvSpPr>
        <p:spPr>
          <a:xfrm>
            <a:off x="52173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18" name="object 18"/>
          <p:cNvSpPr txBox="1"/>
          <p:nvPr/>
        </p:nvSpPr>
        <p:spPr>
          <a:xfrm>
            <a:off x="3313138"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19" name="object 19"/>
          <p:cNvSpPr txBox="1"/>
          <p:nvPr/>
        </p:nvSpPr>
        <p:spPr>
          <a:xfrm>
            <a:off x="7135787" y="4656201"/>
            <a:ext cx="620554"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grpSp>
        <p:nvGrpSpPr>
          <p:cNvPr id="20" name="object 20"/>
          <p:cNvGrpSpPr/>
          <p:nvPr/>
        </p:nvGrpSpPr>
        <p:grpSpPr>
          <a:xfrm>
            <a:off x="5157865" y="4496055"/>
            <a:ext cx="3362801" cy="385763"/>
            <a:chOff x="6877153" y="5994740"/>
            <a:chExt cx="4483735" cy="514350"/>
          </a:xfrm>
        </p:grpSpPr>
        <p:sp>
          <p:nvSpPr>
            <p:cNvPr id="21" name="object 21"/>
            <p:cNvSpPr/>
            <p:nvPr/>
          </p:nvSpPr>
          <p:spPr>
            <a:xfrm>
              <a:off x="6908914" y="6026490"/>
              <a:ext cx="4420235" cy="450850"/>
            </a:xfrm>
            <a:custGeom>
              <a:avLst/>
              <a:gdLst/>
              <a:ahLst/>
              <a:cxnLst/>
              <a:rect l="l" t="t" r="r" b="b"/>
              <a:pathLst>
                <a:path w="4420234" h="450850">
                  <a:moveTo>
                    <a:pt x="0" y="0"/>
                  </a:moveTo>
                  <a:lnTo>
                    <a:pt x="4419992" y="450333"/>
                  </a:lnTo>
                </a:path>
              </a:pathLst>
            </a:custGeom>
            <a:ln w="63500">
              <a:solidFill>
                <a:srgbClr val="FF0000"/>
              </a:solidFill>
            </a:ln>
          </p:spPr>
          <p:txBody>
            <a:bodyPr wrap="square" lIns="0" tIns="0" rIns="0" bIns="0" rtlCol="0"/>
            <a:lstStyle/>
            <a:p>
              <a:endParaRPr sz="1350"/>
            </a:p>
          </p:txBody>
        </p:sp>
        <p:sp>
          <p:nvSpPr>
            <p:cNvPr id="22" name="object 22"/>
            <p:cNvSpPr/>
            <p:nvPr/>
          </p:nvSpPr>
          <p:spPr>
            <a:xfrm>
              <a:off x="6908903" y="6026490"/>
              <a:ext cx="4420235" cy="450850"/>
            </a:xfrm>
            <a:custGeom>
              <a:avLst/>
              <a:gdLst/>
              <a:ahLst/>
              <a:cxnLst/>
              <a:rect l="l" t="t" r="r" b="b"/>
              <a:pathLst>
                <a:path w="4420234" h="450850">
                  <a:moveTo>
                    <a:pt x="4419992" y="0"/>
                  </a:moveTo>
                  <a:lnTo>
                    <a:pt x="0" y="450333"/>
                  </a:lnTo>
                </a:path>
              </a:pathLst>
            </a:custGeom>
            <a:ln w="63500">
              <a:solidFill>
                <a:srgbClr val="FF0000"/>
              </a:solidFill>
            </a:ln>
          </p:spPr>
          <p:txBody>
            <a:bodyPr wrap="square" lIns="0" tIns="0" rIns="0" bIns="0" rtlCol="0"/>
            <a:lstStyle/>
            <a:p>
              <a:endParaRPr sz="1350"/>
            </a:p>
          </p:txBody>
        </p:sp>
      </p:grpSp>
      <p:sp>
        <p:nvSpPr>
          <p:cNvPr id="23" name="object 23"/>
          <p:cNvSpPr txBox="1"/>
          <p:nvPr/>
        </p:nvSpPr>
        <p:spPr>
          <a:xfrm>
            <a:off x="345919" y="4029837"/>
            <a:ext cx="2689384" cy="839172"/>
          </a:xfrm>
          <a:prstGeom prst="rect">
            <a:avLst/>
          </a:prstGeom>
        </p:spPr>
        <p:txBody>
          <a:bodyPr vert="horz" wrap="square" lIns="0" tIns="8096" rIns="0" bIns="0" rtlCol="0">
            <a:spAutoFit/>
          </a:bodyPr>
          <a:lstStyle/>
          <a:p>
            <a:pPr marL="9525" marR="3810">
              <a:lnSpc>
                <a:spcPct val="100400"/>
              </a:lnSpc>
              <a:spcBef>
                <a:spcPts val="64"/>
              </a:spcBef>
            </a:pPr>
            <a:r>
              <a:rPr dirty="0">
                <a:latin typeface="Carlito"/>
                <a:cs typeface="Carlito"/>
              </a:rPr>
              <a:t>We</a:t>
            </a:r>
            <a:r>
              <a:rPr spc="-41" dirty="0">
                <a:latin typeface="Carlito"/>
                <a:cs typeface="Carlito"/>
              </a:rPr>
              <a:t> </a:t>
            </a:r>
            <a:r>
              <a:rPr dirty="0">
                <a:latin typeface="Carlito"/>
                <a:cs typeface="Carlito"/>
              </a:rPr>
              <a:t>now</a:t>
            </a:r>
            <a:r>
              <a:rPr spc="-49" dirty="0">
                <a:latin typeface="Carlito"/>
                <a:cs typeface="Carlito"/>
              </a:rPr>
              <a:t> </a:t>
            </a:r>
            <a:r>
              <a:rPr dirty="0">
                <a:latin typeface="Carlito"/>
                <a:cs typeface="Carlito"/>
              </a:rPr>
              <a:t>will</a:t>
            </a:r>
            <a:r>
              <a:rPr spc="-45" dirty="0">
                <a:latin typeface="Carlito"/>
                <a:cs typeface="Carlito"/>
              </a:rPr>
              <a:t> </a:t>
            </a:r>
            <a:r>
              <a:rPr spc="-8" dirty="0">
                <a:latin typeface="Carlito"/>
                <a:cs typeface="Carlito"/>
              </a:rPr>
              <a:t>examine</a:t>
            </a:r>
            <a:r>
              <a:rPr spc="-41" dirty="0">
                <a:latin typeface="Carlito"/>
                <a:cs typeface="Carlito"/>
              </a:rPr>
              <a:t> </a:t>
            </a:r>
            <a:r>
              <a:rPr dirty="0">
                <a:latin typeface="Carlito"/>
                <a:cs typeface="Carlito"/>
              </a:rPr>
              <a:t>how</a:t>
            </a:r>
            <a:r>
              <a:rPr spc="-49" dirty="0">
                <a:latin typeface="Carlito"/>
                <a:cs typeface="Carlito"/>
              </a:rPr>
              <a:t> </a:t>
            </a:r>
            <a:r>
              <a:rPr spc="-19" dirty="0">
                <a:latin typeface="Carlito"/>
                <a:cs typeface="Carlito"/>
              </a:rPr>
              <a:t>to </a:t>
            </a:r>
            <a:r>
              <a:rPr dirty="0">
                <a:latin typeface="Carlito"/>
                <a:cs typeface="Carlito"/>
              </a:rPr>
              <a:t>find</a:t>
            </a:r>
            <a:r>
              <a:rPr spc="-34" dirty="0">
                <a:latin typeface="Carlito"/>
                <a:cs typeface="Carlito"/>
              </a:rPr>
              <a:t> </a:t>
            </a:r>
            <a:r>
              <a:rPr dirty="0">
                <a:latin typeface="Carlito"/>
                <a:cs typeface="Carlito"/>
              </a:rPr>
              <a:t>the</a:t>
            </a:r>
            <a:r>
              <a:rPr spc="-26" dirty="0">
                <a:latin typeface="Carlito"/>
                <a:cs typeface="Carlito"/>
              </a:rPr>
              <a:t> </a:t>
            </a:r>
            <a:r>
              <a:rPr dirty="0">
                <a:latin typeface="Carlito"/>
                <a:cs typeface="Carlito"/>
              </a:rPr>
              <a:t>new</a:t>
            </a:r>
            <a:r>
              <a:rPr spc="-34" dirty="0">
                <a:latin typeface="Carlito"/>
                <a:cs typeface="Carlito"/>
              </a:rPr>
              <a:t> </a:t>
            </a:r>
            <a:r>
              <a:rPr spc="-8" dirty="0">
                <a:latin typeface="Carlito"/>
                <a:cs typeface="Carlito"/>
              </a:rPr>
              <a:t>representation </a:t>
            </a:r>
            <a:r>
              <a:rPr dirty="0">
                <a:latin typeface="Carlito"/>
                <a:cs typeface="Carlito"/>
              </a:rPr>
              <a:t>for</a:t>
            </a:r>
            <a:r>
              <a:rPr spc="-53" dirty="0">
                <a:latin typeface="Carlito"/>
                <a:cs typeface="Carlito"/>
              </a:rPr>
              <a:t> </a:t>
            </a:r>
            <a:r>
              <a:rPr dirty="0">
                <a:latin typeface="Carlito"/>
                <a:cs typeface="Carlito"/>
              </a:rPr>
              <a:t>the</a:t>
            </a:r>
            <a:r>
              <a:rPr spc="-49" dirty="0">
                <a:latin typeface="Carlito"/>
                <a:cs typeface="Carlito"/>
              </a:rPr>
              <a:t> </a:t>
            </a:r>
            <a:r>
              <a:rPr dirty="0">
                <a:latin typeface="Carlito"/>
                <a:cs typeface="Carlito"/>
              </a:rPr>
              <a:t>first</a:t>
            </a:r>
            <a:r>
              <a:rPr spc="-56" dirty="0">
                <a:latin typeface="Carlito"/>
                <a:cs typeface="Carlito"/>
              </a:rPr>
              <a:t> </a:t>
            </a:r>
            <a:r>
              <a:rPr spc="-8" dirty="0">
                <a:latin typeface="Carlito"/>
                <a:cs typeface="Carlito"/>
              </a:rPr>
              <a:t>input.</a:t>
            </a:r>
            <a:endParaRPr>
              <a:latin typeface="Carlito"/>
              <a:cs typeface="Carlito"/>
            </a:endParaRPr>
          </a:p>
        </p:txBody>
      </p:sp>
      <p:sp>
        <p:nvSpPr>
          <p:cNvPr id="24" name="object 24"/>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864681"/>
            <a:ext cx="5580221" cy="1217771"/>
            <a:chOff x="4479581" y="2486240"/>
            <a:chExt cx="7440295" cy="1623695"/>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0" name="object 10"/>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3365611" y="3374155"/>
            <a:ext cx="1455420" cy="1553051"/>
            <a:chOff x="4487481" y="4498873"/>
            <a:chExt cx="1940560" cy="2070735"/>
          </a:xfrm>
        </p:grpSpPr>
        <p:pic>
          <p:nvPicPr>
            <p:cNvPr id="17" name="object 17"/>
            <p:cNvPicPr/>
            <p:nvPr/>
          </p:nvPicPr>
          <p:blipFill>
            <a:blip r:embed="rId3" cstate="print"/>
            <a:stretch>
              <a:fillRect/>
            </a:stretch>
          </p:blipFill>
          <p:spPr>
            <a:xfrm>
              <a:off x="4487481" y="5864748"/>
              <a:ext cx="1940432" cy="691711"/>
            </a:xfrm>
            <a:prstGeom prst="rect">
              <a:avLst/>
            </a:prstGeom>
          </p:spPr>
        </p:pic>
        <p:sp>
          <p:nvSpPr>
            <p:cNvPr id="18" name="object 18"/>
            <p:cNvSpPr/>
            <p:nvPr/>
          </p:nvSpPr>
          <p:spPr>
            <a:xfrm>
              <a:off x="4635957" y="4543323"/>
              <a:ext cx="760730" cy="315595"/>
            </a:xfrm>
            <a:custGeom>
              <a:avLst/>
              <a:gdLst/>
              <a:ahLst/>
              <a:cxnLst/>
              <a:rect l="l" t="t" r="r" b="b"/>
              <a:pathLst>
                <a:path w="760729" h="315595">
                  <a:moveTo>
                    <a:pt x="0" y="0"/>
                  </a:moveTo>
                  <a:lnTo>
                    <a:pt x="760700" y="0"/>
                  </a:lnTo>
                  <a:lnTo>
                    <a:pt x="760700" y="315077"/>
                  </a:lnTo>
                  <a:lnTo>
                    <a:pt x="0" y="315077"/>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5250649" y="6209158"/>
              <a:ext cx="809625" cy="315595"/>
            </a:xfrm>
            <a:custGeom>
              <a:avLst/>
              <a:gdLst/>
              <a:ahLst/>
              <a:cxnLst/>
              <a:rect l="l" t="t" r="r" b="b"/>
              <a:pathLst>
                <a:path w="809625" h="315595">
                  <a:moveTo>
                    <a:pt x="0" y="0"/>
                  </a:moveTo>
                  <a:lnTo>
                    <a:pt x="809412" y="0"/>
                  </a:lnTo>
                  <a:lnTo>
                    <a:pt x="809412" y="315579"/>
                  </a:lnTo>
                  <a:lnTo>
                    <a:pt x="0" y="315579"/>
                  </a:lnTo>
                  <a:lnTo>
                    <a:pt x="0" y="0"/>
                  </a:lnTo>
                  <a:close/>
                </a:path>
              </a:pathLst>
            </a:custGeom>
            <a:ln w="88900">
              <a:solidFill>
                <a:srgbClr val="0432FF"/>
              </a:solidFill>
            </a:ln>
          </p:spPr>
          <p:txBody>
            <a:bodyPr wrap="square" lIns="0" tIns="0" rIns="0" bIns="0" rtlCol="0"/>
            <a:lstStyle/>
            <a:p>
              <a:endParaRPr sz="1350"/>
            </a:p>
          </p:txBody>
        </p:sp>
      </p:grpSp>
      <p:graphicFrame>
        <p:nvGraphicFramePr>
          <p:cNvPr id="20" name="object 20"/>
          <p:cNvGraphicFramePr>
            <a:graphicFrameLocks noGrp="1"/>
          </p:cNvGraphicFramePr>
          <p:nvPr/>
        </p:nvGraphicFramePr>
        <p:xfrm>
          <a:off x="498826" y="3190827"/>
          <a:ext cx="735807" cy="320040"/>
        </p:xfrm>
        <a:graphic>
          <a:graphicData uri="http://schemas.openxmlformats.org/drawingml/2006/table">
            <a:tbl>
              <a:tblPr firstRow="1" bandRow="1">
                <a:tableStyleId>{2D5ABB26-0587-4C30-8999-92F81FD0307C}</a:tableStyleId>
              </a:tblPr>
              <a:tblGrid>
                <a:gridCol w="245269">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245269">
                  <a:extLst>
                    <a:ext uri="{9D8B030D-6E8A-4147-A177-3AD203B41FA5}">
                      <a16:colId xmlns:a16="http://schemas.microsoft.com/office/drawing/2014/main" val="20002"/>
                    </a:ext>
                  </a:extLst>
                </a:gridCol>
              </a:tblGrid>
              <a:tr h="320040">
                <a:tc>
                  <a:txBody>
                    <a:bodyPr/>
                    <a:lstStyle/>
                    <a:p>
                      <a:pPr marL="91440">
                        <a:lnSpc>
                          <a:spcPct val="100000"/>
                        </a:lnSpc>
                        <a:spcBef>
                          <a:spcPts val="250"/>
                        </a:spcBef>
                      </a:pPr>
                      <a:r>
                        <a:rPr sz="1700" b="1" spc="-50" dirty="0">
                          <a:latin typeface="Carlito"/>
                          <a:cs typeface="Carlito"/>
                        </a:rPr>
                        <a:t>1</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250"/>
                        </a:spcBef>
                      </a:pPr>
                      <a:r>
                        <a:rPr sz="1700" b="1" spc="-50" dirty="0">
                          <a:latin typeface="Carlito"/>
                          <a:cs typeface="Carlito"/>
                        </a:rPr>
                        <a:t>0</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700" b="1" spc="-50" dirty="0">
                          <a:latin typeface="Carlito"/>
                          <a:cs typeface="Carlito"/>
                        </a:rPr>
                        <a:t>2</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23" name="object 23"/>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4" name="object 24"/>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graphicFrame>
        <p:nvGraphicFramePr>
          <p:cNvPr id="21" name="object 21"/>
          <p:cNvGraphicFramePr>
            <a:graphicFrameLocks noGrp="1"/>
          </p:cNvGraphicFramePr>
          <p:nvPr/>
        </p:nvGraphicFramePr>
        <p:xfrm>
          <a:off x="1623536" y="3198171"/>
          <a:ext cx="313849" cy="960120"/>
        </p:xfrm>
        <a:graphic>
          <a:graphicData uri="http://schemas.openxmlformats.org/drawingml/2006/table">
            <a:tbl>
              <a:tblPr firstRow="1" bandRow="1">
                <a:tableStyleId>{2D5ABB26-0587-4C30-8999-92F81FD0307C}</a:tableStyleId>
              </a:tblPr>
              <a:tblGrid>
                <a:gridCol w="313849">
                  <a:extLst>
                    <a:ext uri="{9D8B030D-6E8A-4147-A177-3AD203B41FA5}">
                      <a16:colId xmlns:a16="http://schemas.microsoft.com/office/drawing/2014/main" val="20000"/>
                    </a:ext>
                  </a:extLst>
                </a:gridCol>
              </a:tblGrid>
              <a:tr h="320040">
                <a:tc>
                  <a:txBody>
                    <a:bodyPr/>
                    <a:lstStyle/>
                    <a:p>
                      <a:pPr marL="91440">
                        <a:lnSpc>
                          <a:spcPct val="100000"/>
                        </a:lnSpc>
                        <a:spcBef>
                          <a:spcPts val="270"/>
                        </a:spcBef>
                      </a:pPr>
                      <a:r>
                        <a:rPr sz="1700" b="1" spc="-50" dirty="0">
                          <a:latin typeface="Carlito"/>
                          <a:cs typeface="Carlito"/>
                        </a:rPr>
                        <a:t>0</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0040">
                <a:tc>
                  <a:txBody>
                    <a:bodyPr/>
                    <a:lstStyle/>
                    <a:p>
                      <a:pPr marL="91440">
                        <a:lnSpc>
                          <a:spcPct val="100000"/>
                        </a:lnSpc>
                        <a:spcBef>
                          <a:spcPts val="270"/>
                        </a:spcBef>
                      </a:pPr>
                      <a:r>
                        <a:rPr sz="1700" b="1" spc="-50" dirty="0">
                          <a:latin typeface="Carlito"/>
                          <a:cs typeface="Carlito"/>
                        </a:rPr>
                        <a:t>1</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0040">
                <a:tc>
                  <a:txBody>
                    <a:bodyPr/>
                    <a:lstStyle/>
                    <a:p>
                      <a:pPr marL="91440">
                        <a:lnSpc>
                          <a:spcPct val="100000"/>
                        </a:lnSpc>
                        <a:spcBef>
                          <a:spcPts val="270"/>
                        </a:spcBef>
                      </a:pPr>
                      <a:r>
                        <a:rPr sz="1700" b="1" spc="-50" dirty="0">
                          <a:latin typeface="Carlito"/>
                          <a:cs typeface="Carlito"/>
                        </a:rPr>
                        <a:t>1</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22" name="object 22"/>
          <p:cNvSpPr txBox="1"/>
          <p:nvPr/>
        </p:nvSpPr>
        <p:spPr>
          <a:xfrm>
            <a:off x="340877" y="1933575"/>
            <a:ext cx="2712720" cy="1529104"/>
          </a:xfrm>
          <a:prstGeom prst="rect">
            <a:avLst/>
          </a:prstGeom>
        </p:spPr>
        <p:txBody>
          <a:bodyPr vert="horz" wrap="square" lIns="0" tIns="8096" rIns="0" bIns="0" rtlCol="0">
            <a:spAutoFit/>
          </a:bodyPr>
          <a:lstStyle/>
          <a:p>
            <a:pPr marL="9525" marR="3810">
              <a:lnSpc>
                <a:spcPct val="100400"/>
              </a:lnSpc>
              <a:spcBef>
                <a:spcPts val="64"/>
              </a:spcBef>
            </a:pPr>
            <a:r>
              <a:rPr spc="-8" dirty="0">
                <a:latin typeface="Carlito"/>
                <a:cs typeface="Carlito"/>
              </a:rPr>
              <a:t>Attention</a:t>
            </a:r>
            <a:r>
              <a:rPr spc="-60" dirty="0">
                <a:latin typeface="Carlito"/>
                <a:cs typeface="Carlito"/>
              </a:rPr>
              <a:t> </a:t>
            </a:r>
            <a:r>
              <a:rPr dirty="0">
                <a:latin typeface="Carlito"/>
                <a:cs typeface="Carlito"/>
              </a:rPr>
              <a:t>score:</a:t>
            </a:r>
            <a:r>
              <a:rPr spc="-64" dirty="0">
                <a:latin typeface="Carlito"/>
                <a:cs typeface="Carlito"/>
              </a:rPr>
              <a:t> </a:t>
            </a:r>
            <a:r>
              <a:rPr dirty="0">
                <a:latin typeface="Carlito"/>
                <a:cs typeface="Carlito"/>
              </a:rPr>
              <a:t>dot</a:t>
            </a:r>
            <a:r>
              <a:rPr spc="-64" dirty="0">
                <a:latin typeface="Carlito"/>
                <a:cs typeface="Carlito"/>
              </a:rPr>
              <a:t> </a:t>
            </a:r>
            <a:r>
              <a:rPr spc="-8" dirty="0">
                <a:latin typeface="Carlito"/>
                <a:cs typeface="Carlito"/>
              </a:rPr>
              <a:t>product </a:t>
            </a:r>
            <a:r>
              <a:rPr dirty="0">
                <a:latin typeface="Carlito"/>
                <a:cs typeface="Carlito"/>
              </a:rPr>
              <a:t>of</a:t>
            </a:r>
            <a:r>
              <a:rPr spc="-38" dirty="0">
                <a:latin typeface="Carlito"/>
                <a:cs typeface="Carlito"/>
              </a:rPr>
              <a:t> </a:t>
            </a:r>
            <a:r>
              <a:rPr dirty="0">
                <a:solidFill>
                  <a:srgbClr val="C00000"/>
                </a:solidFill>
                <a:latin typeface="Carlito"/>
                <a:cs typeface="Carlito"/>
              </a:rPr>
              <a:t>query</a:t>
            </a:r>
            <a:r>
              <a:rPr spc="-38" dirty="0">
                <a:solidFill>
                  <a:srgbClr val="C00000"/>
                </a:solidFill>
                <a:latin typeface="Carlito"/>
                <a:cs typeface="Carlito"/>
              </a:rPr>
              <a:t> </a:t>
            </a:r>
            <a:r>
              <a:rPr dirty="0">
                <a:latin typeface="Carlito"/>
                <a:cs typeface="Carlito"/>
              </a:rPr>
              <a:t>with</a:t>
            </a:r>
            <a:r>
              <a:rPr spc="-34" dirty="0">
                <a:latin typeface="Carlito"/>
                <a:cs typeface="Carlito"/>
              </a:rPr>
              <a:t> </a:t>
            </a:r>
            <a:r>
              <a:rPr dirty="0">
                <a:latin typeface="Carlito"/>
                <a:cs typeface="Carlito"/>
              </a:rPr>
              <a:t>all</a:t>
            </a:r>
            <a:r>
              <a:rPr spc="-38" dirty="0">
                <a:latin typeface="Carlito"/>
                <a:cs typeface="Carlito"/>
              </a:rPr>
              <a:t> </a:t>
            </a:r>
            <a:r>
              <a:rPr spc="-8" dirty="0">
                <a:solidFill>
                  <a:srgbClr val="AB7942"/>
                </a:solidFill>
                <a:latin typeface="Carlito"/>
                <a:cs typeface="Carlito"/>
              </a:rPr>
              <a:t>keys</a:t>
            </a:r>
            <a:r>
              <a:rPr spc="-38" dirty="0">
                <a:solidFill>
                  <a:srgbClr val="AB7942"/>
                </a:solidFill>
                <a:latin typeface="Carlito"/>
                <a:cs typeface="Carlito"/>
              </a:rPr>
              <a:t> </a:t>
            </a:r>
            <a:r>
              <a:rPr spc="-19" dirty="0">
                <a:latin typeface="Carlito"/>
                <a:cs typeface="Carlito"/>
              </a:rPr>
              <a:t>to </a:t>
            </a:r>
            <a:r>
              <a:rPr dirty="0">
                <a:latin typeface="Carlito"/>
                <a:cs typeface="Carlito"/>
              </a:rPr>
              <a:t>identify</a:t>
            </a:r>
            <a:r>
              <a:rPr spc="-68" dirty="0">
                <a:latin typeface="Carlito"/>
                <a:cs typeface="Carlito"/>
              </a:rPr>
              <a:t> </a:t>
            </a:r>
            <a:r>
              <a:rPr spc="-8" dirty="0">
                <a:latin typeface="Carlito"/>
                <a:cs typeface="Carlito"/>
              </a:rPr>
              <a:t>relevant</a:t>
            </a:r>
            <a:r>
              <a:rPr spc="-71" dirty="0">
                <a:latin typeface="Carlito"/>
                <a:cs typeface="Carlito"/>
              </a:rPr>
              <a:t> </a:t>
            </a:r>
            <a:r>
              <a:rPr spc="-8" dirty="0">
                <a:latin typeface="Carlito"/>
                <a:cs typeface="Carlito"/>
              </a:rPr>
              <a:t>tokens;</a:t>
            </a:r>
            <a:r>
              <a:rPr spc="-71" dirty="0">
                <a:latin typeface="Carlito"/>
                <a:cs typeface="Carlito"/>
              </a:rPr>
              <a:t> </a:t>
            </a:r>
            <a:r>
              <a:rPr spc="-8" dirty="0">
                <a:latin typeface="Carlito"/>
                <a:cs typeface="Carlito"/>
              </a:rPr>
              <a:t>e.g.,</a:t>
            </a:r>
            <a:endParaRPr>
              <a:latin typeface="Carlito"/>
              <a:cs typeface="Carlito"/>
            </a:endParaRPr>
          </a:p>
          <a:p>
            <a:pPr>
              <a:spcBef>
                <a:spcPts val="743"/>
              </a:spcBef>
            </a:pPr>
            <a:endParaRPr>
              <a:latin typeface="Carlito"/>
              <a:cs typeface="Carlito"/>
            </a:endParaRPr>
          </a:p>
          <a:p>
            <a:pPr marL="460534" algn="ctr">
              <a:tabLst>
                <a:tab pos="1182053" algn="l"/>
              </a:tabLst>
            </a:pPr>
            <a:r>
              <a:rPr sz="2100" spc="-38" dirty="0">
                <a:latin typeface="Carlito"/>
                <a:cs typeface="Carlito"/>
              </a:rPr>
              <a:t>x</a:t>
            </a:r>
            <a:r>
              <a:rPr sz="2100" dirty="0">
                <a:latin typeface="Carlito"/>
                <a:cs typeface="Carlito"/>
              </a:rPr>
              <a:t>	=</a:t>
            </a:r>
            <a:r>
              <a:rPr sz="2100" spc="-4" dirty="0">
                <a:latin typeface="Carlito"/>
                <a:cs typeface="Carlito"/>
              </a:rPr>
              <a:t> </a:t>
            </a:r>
            <a:r>
              <a:rPr sz="2100" spc="-38" dirty="0">
                <a:latin typeface="Carlito"/>
                <a:cs typeface="Carlito"/>
              </a:rPr>
              <a:t>?</a:t>
            </a:r>
            <a:endParaRPr sz="2100">
              <a:latin typeface="Carlito"/>
              <a:cs typeface="Carl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864681"/>
            <a:ext cx="5580221" cy="1217771"/>
            <a:chOff x="4479581" y="2486240"/>
            <a:chExt cx="7440295" cy="1623695"/>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0" name="object 10"/>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3365611" y="3372973"/>
            <a:ext cx="2632709" cy="1570673"/>
            <a:chOff x="4487481" y="4497298"/>
            <a:chExt cx="3510279" cy="2094230"/>
          </a:xfrm>
        </p:grpSpPr>
        <p:pic>
          <p:nvPicPr>
            <p:cNvPr id="17" name="object 17"/>
            <p:cNvPicPr/>
            <p:nvPr/>
          </p:nvPicPr>
          <p:blipFill>
            <a:blip r:embed="rId3" cstate="print"/>
            <a:stretch>
              <a:fillRect/>
            </a:stretch>
          </p:blipFill>
          <p:spPr>
            <a:xfrm>
              <a:off x="4487481" y="5834626"/>
              <a:ext cx="1940432" cy="756500"/>
            </a:xfrm>
            <a:prstGeom prst="rect">
              <a:avLst/>
            </a:prstGeom>
          </p:spPr>
        </p:pic>
        <p:sp>
          <p:nvSpPr>
            <p:cNvPr id="18" name="object 18"/>
            <p:cNvSpPr/>
            <p:nvPr/>
          </p:nvSpPr>
          <p:spPr>
            <a:xfrm>
              <a:off x="7192111"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5250649" y="6209158"/>
              <a:ext cx="809625" cy="315595"/>
            </a:xfrm>
            <a:custGeom>
              <a:avLst/>
              <a:gdLst/>
              <a:ahLst/>
              <a:cxnLst/>
              <a:rect l="l" t="t" r="r" b="b"/>
              <a:pathLst>
                <a:path w="809625" h="315595">
                  <a:moveTo>
                    <a:pt x="0" y="0"/>
                  </a:moveTo>
                  <a:lnTo>
                    <a:pt x="809412" y="0"/>
                  </a:lnTo>
                  <a:lnTo>
                    <a:pt x="809412" y="315579"/>
                  </a:lnTo>
                  <a:lnTo>
                    <a:pt x="0" y="315579"/>
                  </a:lnTo>
                  <a:lnTo>
                    <a:pt x="0" y="0"/>
                  </a:lnTo>
                  <a:close/>
                </a:path>
              </a:pathLst>
            </a:custGeom>
            <a:ln w="88900">
              <a:solidFill>
                <a:srgbClr val="0432FF"/>
              </a:solidFill>
            </a:ln>
          </p:spPr>
          <p:txBody>
            <a:bodyPr wrap="square" lIns="0" tIns="0" rIns="0" bIns="0" rtlCol="0"/>
            <a:lstStyle/>
            <a:p>
              <a:endParaRPr sz="1350"/>
            </a:p>
          </p:txBody>
        </p:sp>
      </p:grpSp>
      <p:graphicFrame>
        <p:nvGraphicFramePr>
          <p:cNvPr id="20" name="object 20"/>
          <p:cNvGraphicFramePr>
            <a:graphicFrameLocks noGrp="1"/>
          </p:cNvGraphicFramePr>
          <p:nvPr/>
        </p:nvGraphicFramePr>
        <p:xfrm>
          <a:off x="498826" y="3190827"/>
          <a:ext cx="735807" cy="320040"/>
        </p:xfrm>
        <a:graphic>
          <a:graphicData uri="http://schemas.openxmlformats.org/drawingml/2006/table">
            <a:tbl>
              <a:tblPr firstRow="1" bandRow="1">
                <a:tableStyleId>{2D5ABB26-0587-4C30-8999-92F81FD0307C}</a:tableStyleId>
              </a:tblPr>
              <a:tblGrid>
                <a:gridCol w="245269">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245269">
                  <a:extLst>
                    <a:ext uri="{9D8B030D-6E8A-4147-A177-3AD203B41FA5}">
                      <a16:colId xmlns:a16="http://schemas.microsoft.com/office/drawing/2014/main" val="20002"/>
                    </a:ext>
                  </a:extLst>
                </a:gridCol>
              </a:tblGrid>
              <a:tr h="320040">
                <a:tc>
                  <a:txBody>
                    <a:bodyPr/>
                    <a:lstStyle/>
                    <a:p>
                      <a:pPr marL="91440">
                        <a:lnSpc>
                          <a:spcPct val="100000"/>
                        </a:lnSpc>
                        <a:spcBef>
                          <a:spcPts val="250"/>
                        </a:spcBef>
                      </a:pPr>
                      <a:r>
                        <a:rPr sz="1700" b="1" spc="-50" dirty="0">
                          <a:latin typeface="Carlito"/>
                          <a:cs typeface="Carlito"/>
                        </a:rPr>
                        <a:t>1</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250"/>
                        </a:spcBef>
                      </a:pPr>
                      <a:r>
                        <a:rPr sz="1700" b="1" spc="-50" dirty="0">
                          <a:latin typeface="Carlito"/>
                          <a:cs typeface="Carlito"/>
                        </a:rPr>
                        <a:t>0</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700" b="1" spc="-50" dirty="0">
                          <a:latin typeface="Carlito"/>
                          <a:cs typeface="Carlito"/>
                        </a:rPr>
                        <a:t>2</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23" name="object 23"/>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4" name="object 24"/>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graphicFrame>
        <p:nvGraphicFramePr>
          <p:cNvPr id="21" name="object 21"/>
          <p:cNvGraphicFramePr>
            <a:graphicFrameLocks noGrp="1"/>
          </p:cNvGraphicFramePr>
          <p:nvPr/>
        </p:nvGraphicFramePr>
        <p:xfrm>
          <a:off x="1623536" y="3198171"/>
          <a:ext cx="313849" cy="960120"/>
        </p:xfrm>
        <a:graphic>
          <a:graphicData uri="http://schemas.openxmlformats.org/drawingml/2006/table">
            <a:tbl>
              <a:tblPr firstRow="1" bandRow="1">
                <a:tableStyleId>{2D5ABB26-0587-4C30-8999-92F81FD0307C}</a:tableStyleId>
              </a:tblPr>
              <a:tblGrid>
                <a:gridCol w="313849">
                  <a:extLst>
                    <a:ext uri="{9D8B030D-6E8A-4147-A177-3AD203B41FA5}">
                      <a16:colId xmlns:a16="http://schemas.microsoft.com/office/drawing/2014/main" val="20000"/>
                    </a:ext>
                  </a:extLst>
                </a:gridCol>
              </a:tblGrid>
              <a:tr h="320040">
                <a:tc>
                  <a:txBody>
                    <a:bodyPr/>
                    <a:lstStyle/>
                    <a:p>
                      <a:pPr marL="91440">
                        <a:lnSpc>
                          <a:spcPct val="100000"/>
                        </a:lnSpc>
                        <a:spcBef>
                          <a:spcPts val="270"/>
                        </a:spcBef>
                      </a:pPr>
                      <a:r>
                        <a:rPr sz="1700" b="1" spc="-50" dirty="0">
                          <a:latin typeface="Carlito"/>
                          <a:cs typeface="Carlito"/>
                        </a:rPr>
                        <a:t>4</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0040">
                <a:tc>
                  <a:txBody>
                    <a:bodyPr/>
                    <a:lstStyle/>
                    <a:p>
                      <a:pPr marL="91440">
                        <a:lnSpc>
                          <a:spcPct val="100000"/>
                        </a:lnSpc>
                        <a:spcBef>
                          <a:spcPts val="270"/>
                        </a:spcBef>
                      </a:pPr>
                      <a:r>
                        <a:rPr sz="1700" b="1" spc="-50" dirty="0">
                          <a:latin typeface="Carlito"/>
                          <a:cs typeface="Carlito"/>
                        </a:rPr>
                        <a:t>4</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0040">
                <a:tc>
                  <a:txBody>
                    <a:bodyPr/>
                    <a:lstStyle/>
                    <a:p>
                      <a:pPr marL="91440">
                        <a:lnSpc>
                          <a:spcPct val="100000"/>
                        </a:lnSpc>
                        <a:spcBef>
                          <a:spcPts val="270"/>
                        </a:spcBef>
                      </a:pPr>
                      <a:r>
                        <a:rPr sz="1700" b="1" spc="-50" dirty="0">
                          <a:latin typeface="Carlito"/>
                          <a:cs typeface="Carlito"/>
                        </a:rPr>
                        <a:t>0</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22" name="object 22"/>
          <p:cNvSpPr txBox="1"/>
          <p:nvPr/>
        </p:nvSpPr>
        <p:spPr>
          <a:xfrm>
            <a:off x="340877" y="1933575"/>
            <a:ext cx="2712720" cy="1529104"/>
          </a:xfrm>
          <a:prstGeom prst="rect">
            <a:avLst/>
          </a:prstGeom>
        </p:spPr>
        <p:txBody>
          <a:bodyPr vert="horz" wrap="square" lIns="0" tIns="8096" rIns="0" bIns="0" rtlCol="0">
            <a:spAutoFit/>
          </a:bodyPr>
          <a:lstStyle/>
          <a:p>
            <a:pPr marL="9525" marR="3810">
              <a:lnSpc>
                <a:spcPct val="100400"/>
              </a:lnSpc>
              <a:spcBef>
                <a:spcPts val="64"/>
              </a:spcBef>
            </a:pPr>
            <a:r>
              <a:rPr spc="-8" dirty="0">
                <a:latin typeface="Carlito"/>
                <a:cs typeface="Carlito"/>
              </a:rPr>
              <a:t>Attention</a:t>
            </a:r>
            <a:r>
              <a:rPr spc="-60" dirty="0">
                <a:latin typeface="Carlito"/>
                <a:cs typeface="Carlito"/>
              </a:rPr>
              <a:t> </a:t>
            </a:r>
            <a:r>
              <a:rPr dirty="0">
                <a:latin typeface="Carlito"/>
                <a:cs typeface="Carlito"/>
              </a:rPr>
              <a:t>score:</a:t>
            </a:r>
            <a:r>
              <a:rPr spc="-64" dirty="0">
                <a:latin typeface="Carlito"/>
                <a:cs typeface="Carlito"/>
              </a:rPr>
              <a:t> </a:t>
            </a:r>
            <a:r>
              <a:rPr dirty="0">
                <a:latin typeface="Carlito"/>
                <a:cs typeface="Carlito"/>
              </a:rPr>
              <a:t>dot</a:t>
            </a:r>
            <a:r>
              <a:rPr spc="-64" dirty="0">
                <a:latin typeface="Carlito"/>
                <a:cs typeface="Carlito"/>
              </a:rPr>
              <a:t> </a:t>
            </a:r>
            <a:r>
              <a:rPr spc="-8" dirty="0">
                <a:latin typeface="Carlito"/>
                <a:cs typeface="Carlito"/>
              </a:rPr>
              <a:t>product </a:t>
            </a:r>
            <a:r>
              <a:rPr dirty="0">
                <a:latin typeface="Carlito"/>
                <a:cs typeface="Carlito"/>
              </a:rPr>
              <a:t>of</a:t>
            </a:r>
            <a:r>
              <a:rPr spc="-38" dirty="0">
                <a:latin typeface="Carlito"/>
                <a:cs typeface="Carlito"/>
              </a:rPr>
              <a:t> </a:t>
            </a:r>
            <a:r>
              <a:rPr dirty="0">
                <a:solidFill>
                  <a:srgbClr val="C00000"/>
                </a:solidFill>
                <a:latin typeface="Carlito"/>
                <a:cs typeface="Carlito"/>
              </a:rPr>
              <a:t>query</a:t>
            </a:r>
            <a:r>
              <a:rPr spc="-38" dirty="0">
                <a:solidFill>
                  <a:srgbClr val="C00000"/>
                </a:solidFill>
                <a:latin typeface="Carlito"/>
                <a:cs typeface="Carlito"/>
              </a:rPr>
              <a:t> </a:t>
            </a:r>
            <a:r>
              <a:rPr dirty="0">
                <a:latin typeface="Carlito"/>
                <a:cs typeface="Carlito"/>
              </a:rPr>
              <a:t>with</a:t>
            </a:r>
            <a:r>
              <a:rPr spc="-34" dirty="0">
                <a:latin typeface="Carlito"/>
                <a:cs typeface="Carlito"/>
              </a:rPr>
              <a:t> </a:t>
            </a:r>
            <a:r>
              <a:rPr dirty="0">
                <a:latin typeface="Carlito"/>
                <a:cs typeface="Carlito"/>
              </a:rPr>
              <a:t>all</a:t>
            </a:r>
            <a:r>
              <a:rPr spc="-38" dirty="0">
                <a:latin typeface="Carlito"/>
                <a:cs typeface="Carlito"/>
              </a:rPr>
              <a:t> </a:t>
            </a:r>
            <a:r>
              <a:rPr spc="-8" dirty="0">
                <a:solidFill>
                  <a:srgbClr val="AB7942"/>
                </a:solidFill>
                <a:latin typeface="Carlito"/>
                <a:cs typeface="Carlito"/>
              </a:rPr>
              <a:t>keys</a:t>
            </a:r>
            <a:r>
              <a:rPr spc="-38" dirty="0">
                <a:solidFill>
                  <a:srgbClr val="AB7942"/>
                </a:solidFill>
                <a:latin typeface="Carlito"/>
                <a:cs typeface="Carlito"/>
              </a:rPr>
              <a:t> </a:t>
            </a:r>
            <a:r>
              <a:rPr spc="-19" dirty="0">
                <a:latin typeface="Carlito"/>
                <a:cs typeface="Carlito"/>
              </a:rPr>
              <a:t>to </a:t>
            </a:r>
            <a:r>
              <a:rPr dirty="0">
                <a:latin typeface="Carlito"/>
                <a:cs typeface="Carlito"/>
              </a:rPr>
              <a:t>identify</a:t>
            </a:r>
            <a:r>
              <a:rPr spc="-68" dirty="0">
                <a:latin typeface="Carlito"/>
                <a:cs typeface="Carlito"/>
              </a:rPr>
              <a:t> </a:t>
            </a:r>
            <a:r>
              <a:rPr spc="-8" dirty="0">
                <a:latin typeface="Carlito"/>
                <a:cs typeface="Carlito"/>
              </a:rPr>
              <a:t>relevant</a:t>
            </a:r>
            <a:r>
              <a:rPr spc="-71" dirty="0">
                <a:latin typeface="Carlito"/>
                <a:cs typeface="Carlito"/>
              </a:rPr>
              <a:t> </a:t>
            </a:r>
            <a:r>
              <a:rPr spc="-8" dirty="0">
                <a:latin typeface="Carlito"/>
                <a:cs typeface="Carlito"/>
              </a:rPr>
              <a:t>tokens;</a:t>
            </a:r>
            <a:r>
              <a:rPr spc="-71" dirty="0">
                <a:latin typeface="Carlito"/>
                <a:cs typeface="Carlito"/>
              </a:rPr>
              <a:t> </a:t>
            </a:r>
            <a:r>
              <a:rPr spc="-8" dirty="0">
                <a:latin typeface="Carlito"/>
                <a:cs typeface="Carlito"/>
              </a:rPr>
              <a:t>e.g.,</a:t>
            </a:r>
            <a:endParaRPr>
              <a:latin typeface="Carlito"/>
              <a:cs typeface="Carlito"/>
            </a:endParaRPr>
          </a:p>
          <a:p>
            <a:pPr>
              <a:spcBef>
                <a:spcPts val="743"/>
              </a:spcBef>
            </a:pPr>
            <a:endParaRPr>
              <a:latin typeface="Carlito"/>
              <a:cs typeface="Carlito"/>
            </a:endParaRPr>
          </a:p>
          <a:p>
            <a:pPr marL="460534" algn="ctr">
              <a:tabLst>
                <a:tab pos="1182053" algn="l"/>
              </a:tabLst>
            </a:pPr>
            <a:r>
              <a:rPr sz="2100" spc="-38" dirty="0">
                <a:latin typeface="Carlito"/>
                <a:cs typeface="Carlito"/>
              </a:rPr>
              <a:t>x</a:t>
            </a:r>
            <a:r>
              <a:rPr sz="2100" dirty="0">
                <a:latin typeface="Carlito"/>
                <a:cs typeface="Carlito"/>
              </a:rPr>
              <a:t>	=</a:t>
            </a:r>
            <a:r>
              <a:rPr sz="2100" spc="-4" dirty="0">
                <a:latin typeface="Carlito"/>
                <a:cs typeface="Carlito"/>
              </a:rPr>
              <a:t> </a:t>
            </a:r>
            <a:r>
              <a:rPr sz="2100" spc="-38" dirty="0">
                <a:latin typeface="Carlito"/>
                <a:cs typeface="Carlito"/>
              </a:rPr>
              <a:t>?</a:t>
            </a:r>
            <a:endParaRPr sz="2100">
              <a:latin typeface="Carlito"/>
              <a:cs typeface="Carl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864681"/>
            <a:ext cx="5580221" cy="1217771"/>
            <a:chOff x="4479581" y="2486240"/>
            <a:chExt cx="7440295" cy="1623695"/>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0" name="object 10"/>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3365611" y="3372973"/>
            <a:ext cx="4545806" cy="1570673"/>
            <a:chOff x="4487481" y="4497298"/>
            <a:chExt cx="6061075" cy="2094230"/>
          </a:xfrm>
        </p:grpSpPr>
        <p:pic>
          <p:nvPicPr>
            <p:cNvPr id="17" name="object 17"/>
            <p:cNvPicPr/>
            <p:nvPr/>
          </p:nvPicPr>
          <p:blipFill>
            <a:blip r:embed="rId3" cstate="print"/>
            <a:stretch>
              <a:fillRect/>
            </a:stretch>
          </p:blipFill>
          <p:spPr>
            <a:xfrm>
              <a:off x="4487481" y="5834626"/>
              <a:ext cx="2245436" cy="756500"/>
            </a:xfrm>
            <a:prstGeom prst="rect">
              <a:avLst/>
            </a:prstGeom>
          </p:spPr>
        </p:pic>
        <p:sp>
          <p:nvSpPr>
            <p:cNvPr id="18" name="object 18"/>
            <p:cNvSpPr/>
            <p:nvPr/>
          </p:nvSpPr>
          <p:spPr>
            <a:xfrm>
              <a:off x="9742804"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5250649" y="6209158"/>
              <a:ext cx="809625" cy="315595"/>
            </a:xfrm>
            <a:custGeom>
              <a:avLst/>
              <a:gdLst/>
              <a:ahLst/>
              <a:cxnLst/>
              <a:rect l="l" t="t" r="r" b="b"/>
              <a:pathLst>
                <a:path w="809625" h="315595">
                  <a:moveTo>
                    <a:pt x="0" y="0"/>
                  </a:moveTo>
                  <a:lnTo>
                    <a:pt x="809412" y="0"/>
                  </a:lnTo>
                  <a:lnTo>
                    <a:pt x="809412" y="315579"/>
                  </a:lnTo>
                  <a:lnTo>
                    <a:pt x="0" y="315579"/>
                  </a:lnTo>
                  <a:lnTo>
                    <a:pt x="0" y="0"/>
                  </a:lnTo>
                  <a:close/>
                </a:path>
              </a:pathLst>
            </a:custGeom>
            <a:ln w="88900">
              <a:solidFill>
                <a:srgbClr val="0432FF"/>
              </a:solidFill>
            </a:ln>
          </p:spPr>
          <p:txBody>
            <a:bodyPr wrap="square" lIns="0" tIns="0" rIns="0" bIns="0" rtlCol="0"/>
            <a:lstStyle/>
            <a:p>
              <a:endParaRPr sz="1350"/>
            </a:p>
          </p:txBody>
        </p:sp>
      </p:grpSp>
      <p:graphicFrame>
        <p:nvGraphicFramePr>
          <p:cNvPr id="20" name="object 20"/>
          <p:cNvGraphicFramePr>
            <a:graphicFrameLocks noGrp="1"/>
          </p:cNvGraphicFramePr>
          <p:nvPr/>
        </p:nvGraphicFramePr>
        <p:xfrm>
          <a:off x="498826" y="3190827"/>
          <a:ext cx="735807" cy="320040"/>
        </p:xfrm>
        <a:graphic>
          <a:graphicData uri="http://schemas.openxmlformats.org/drawingml/2006/table">
            <a:tbl>
              <a:tblPr firstRow="1" bandRow="1">
                <a:tableStyleId>{2D5ABB26-0587-4C30-8999-92F81FD0307C}</a:tableStyleId>
              </a:tblPr>
              <a:tblGrid>
                <a:gridCol w="245269">
                  <a:extLst>
                    <a:ext uri="{9D8B030D-6E8A-4147-A177-3AD203B41FA5}">
                      <a16:colId xmlns:a16="http://schemas.microsoft.com/office/drawing/2014/main" val="20000"/>
                    </a:ext>
                  </a:extLst>
                </a:gridCol>
                <a:gridCol w="245269">
                  <a:extLst>
                    <a:ext uri="{9D8B030D-6E8A-4147-A177-3AD203B41FA5}">
                      <a16:colId xmlns:a16="http://schemas.microsoft.com/office/drawing/2014/main" val="20001"/>
                    </a:ext>
                  </a:extLst>
                </a:gridCol>
                <a:gridCol w="245269">
                  <a:extLst>
                    <a:ext uri="{9D8B030D-6E8A-4147-A177-3AD203B41FA5}">
                      <a16:colId xmlns:a16="http://schemas.microsoft.com/office/drawing/2014/main" val="20002"/>
                    </a:ext>
                  </a:extLst>
                </a:gridCol>
              </a:tblGrid>
              <a:tr h="320040">
                <a:tc>
                  <a:txBody>
                    <a:bodyPr/>
                    <a:lstStyle/>
                    <a:p>
                      <a:pPr marL="91440">
                        <a:lnSpc>
                          <a:spcPct val="100000"/>
                        </a:lnSpc>
                        <a:spcBef>
                          <a:spcPts val="250"/>
                        </a:spcBef>
                      </a:pPr>
                      <a:r>
                        <a:rPr sz="1700" b="1" spc="-50" dirty="0">
                          <a:latin typeface="Carlito"/>
                          <a:cs typeface="Carlito"/>
                        </a:rPr>
                        <a:t>1</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250"/>
                        </a:spcBef>
                      </a:pPr>
                      <a:r>
                        <a:rPr sz="1700" b="1" spc="-50" dirty="0">
                          <a:latin typeface="Carlito"/>
                          <a:cs typeface="Carlito"/>
                        </a:rPr>
                        <a:t>0</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250"/>
                        </a:spcBef>
                      </a:pPr>
                      <a:r>
                        <a:rPr sz="1700" b="1" spc="-50" dirty="0">
                          <a:latin typeface="Carlito"/>
                          <a:cs typeface="Carlito"/>
                        </a:rPr>
                        <a:t>2</a:t>
                      </a:r>
                      <a:endParaRPr sz="1700">
                        <a:latin typeface="Carlito"/>
                        <a:cs typeface="Carlito"/>
                      </a:endParaRPr>
                    </a:p>
                  </a:txBody>
                  <a:tcPr marL="0" marR="0" marT="23813"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
        <p:nvSpPr>
          <p:cNvPr id="23" name="object 23"/>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4" name="object 24"/>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graphicFrame>
        <p:nvGraphicFramePr>
          <p:cNvPr id="21" name="object 21"/>
          <p:cNvGraphicFramePr>
            <a:graphicFrameLocks noGrp="1"/>
          </p:cNvGraphicFramePr>
          <p:nvPr/>
        </p:nvGraphicFramePr>
        <p:xfrm>
          <a:off x="1623536" y="3198171"/>
          <a:ext cx="313849" cy="960120"/>
        </p:xfrm>
        <a:graphic>
          <a:graphicData uri="http://schemas.openxmlformats.org/drawingml/2006/table">
            <a:tbl>
              <a:tblPr firstRow="1" bandRow="1">
                <a:tableStyleId>{2D5ABB26-0587-4C30-8999-92F81FD0307C}</a:tableStyleId>
              </a:tblPr>
              <a:tblGrid>
                <a:gridCol w="313849">
                  <a:extLst>
                    <a:ext uri="{9D8B030D-6E8A-4147-A177-3AD203B41FA5}">
                      <a16:colId xmlns:a16="http://schemas.microsoft.com/office/drawing/2014/main" val="20000"/>
                    </a:ext>
                  </a:extLst>
                </a:gridCol>
              </a:tblGrid>
              <a:tr h="320040">
                <a:tc>
                  <a:txBody>
                    <a:bodyPr/>
                    <a:lstStyle/>
                    <a:p>
                      <a:pPr marL="91440">
                        <a:lnSpc>
                          <a:spcPct val="100000"/>
                        </a:lnSpc>
                        <a:spcBef>
                          <a:spcPts val="270"/>
                        </a:spcBef>
                      </a:pPr>
                      <a:r>
                        <a:rPr sz="1700" b="1" spc="-50" dirty="0">
                          <a:latin typeface="Carlito"/>
                          <a:cs typeface="Carlito"/>
                        </a:rPr>
                        <a:t>2</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20040">
                <a:tc>
                  <a:txBody>
                    <a:bodyPr/>
                    <a:lstStyle/>
                    <a:p>
                      <a:pPr marL="91440">
                        <a:lnSpc>
                          <a:spcPct val="100000"/>
                        </a:lnSpc>
                        <a:spcBef>
                          <a:spcPts val="270"/>
                        </a:spcBef>
                      </a:pPr>
                      <a:r>
                        <a:rPr sz="1700" b="1" spc="-50" dirty="0">
                          <a:latin typeface="Carlito"/>
                          <a:cs typeface="Carlito"/>
                        </a:rPr>
                        <a:t>3</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20040">
                <a:tc>
                  <a:txBody>
                    <a:bodyPr/>
                    <a:lstStyle/>
                    <a:p>
                      <a:pPr marL="91440">
                        <a:lnSpc>
                          <a:spcPct val="100000"/>
                        </a:lnSpc>
                        <a:spcBef>
                          <a:spcPts val="270"/>
                        </a:spcBef>
                      </a:pPr>
                      <a:r>
                        <a:rPr sz="1700" b="1" spc="-50" dirty="0">
                          <a:latin typeface="Carlito"/>
                          <a:cs typeface="Carlito"/>
                        </a:rPr>
                        <a:t>1</a:t>
                      </a:r>
                      <a:endParaRPr sz="1700">
                        <a:latin typeface="Carlito"/>
                        <a:cs typeface="Carlito"/>
                      </a:endParaRPr>
                    </a:p>
                  </a:txBody>
                  <a:tcPr marL="0" marR="0" marT="257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sp>
        <p:nvSpPr>
          <p:cNvPr id="22" name="object 22"/>
          <p:cNvSpPr txBox="1"/>
          <p:nvPr/>
        </p:nvSpPr>
        <p:spPr>
          <a:xfrm>
            <a:off x="340877" y="1933575"/>
            <a:ext cx="2712720" cy="1529104"/>
          </a:xfrm>
          <a:prstGeom prst="rect">
            <a:avLst/>
          </a:prstGeom>
        </p:spPr>
        <p:txBody>
          <a:bodyPr vert="horz" wrap="square" lIns="0" tIns="8096" rIns="0" bIns="0" rtlCol="0">
            <a:spAutoFit/>
          </a:bodyPr>
          <a:lstStyle/>
          <a:p>
            <a:pPr marL="9525" marR="3810">
              <a:lnSpc>
                <a:spcPct val="100400"/>
              </a:lnSpc>
              <a:spcBef>
                <a:spcPts val="64"/>
              </a:spcBef>
            </a:pPr>
            <a:r>
              <a:rPr spc="-8" dirty="0">
                <a:latin typeface="Carlito"/>
                <a:cs typeface="Carlito"/>
              </a:rPr>
              <a:t>Attention</a:t>
            </a:r>
            <a:r>
              <a:rPr spc="-60" dirty="0">
                <a:latin typeface="Carlito"/>
                <a:cs typeface="Carlito"/>
              </a:rPr>
              <a:t> </a:t>
            </a:r>
            <a:r>
              <a:rPr dirty="0">
                <a:latin typeface="Carlito"/>
                <a:cs typeface="Carlito"/>
              </a:rPr>
              <a:t>score:</a:t>
            </a:r>
            <a:r>
              <a:rPr spc="-64" dirty="0">
                <a:latin typeface="Carlito"/>
                <a:cs typeface="Carlito"/>
              </a:rPr>
              <a:t> </a:t>
            </a:r>
            <a:r>
              <a:rPr dirty="0">
                <a:latin typeface="Carlito"/>
                <a:cs typeface="Carlito"/>
              </a:rPr>
              <a:t>dot</a:t>
            </a:r>
            <a:r>
              <a:rPr spc="-64" dirty="0">
                <a:latin typeface="Carlito"/>
                <a:cs typeface="Carlito"/>
              </a:rPr>
              <a:t> </a:t>
            </a:r>
            <a:r>
              <a:rPr spc="-8" dirty="0">
                <a:latin typeface="Carlito"/>
                <a:cs typeface="Carlito"/>
              </a:rPr>
              <a:t>product </a:t>
            </a:r>
            <a:r>
              <a:rPr dirty="0">
                <a:latin typeface="Carlito"/>
                <a:cs typeface="Carlito"/>
              </a:rPr>
              <a:t>of</a:t>
            </a:r>
            <a:r>
              <a:rPr spc="-38" dirty="0">
                <a:latin typeface="Carlito"/>
                <a:cs typeface="Carlito"/>
              </a:rPr>
              <a:t> </a:t>
            </a:r>
            <a:r>
              <a:rPr dirty="0">
                <a:solidFill>
                  <a:srgbClr val="C00000"/>
                </a:solidFill>
                <a:latin typeface="Carlito"/>
                <a:cs typeface="Carlito"/>
              </a:rPr>
              <a:t>query</a:t>
            </a:r>
            <a:r>
              <a:rPr spc="-38" dirty="0">
                <a:solidFill>
                  <a:srgbClr val="C00000"/>
                </a:solidFill>
                <a:latin typeface="Carlito"/>
                <a:cs typeface="Carlito"/>
              </a:rPr>
              <a:t> </a:t>
            </a:r>
            <a:r>
              <a:rPr dirty="0">
                <a:latin typeface="Carlito"/>
                <a:cs typeface="Carlito"/>
              </a:rPr>
              <a:t>with</a:t>
            </a:r>
            <a:r>
              <a:rPr spc="-34" dirty="0">
                <a:latin typeface="Carlito"/>
                <a:cs typeface="Carlito"/>
              </a:rPr>
              <a:t> </a:t>
            </a:r>
            <a:r>
              <a:rPr dirty="0">
                <a:latin typeface="Carlito"/>
                <a:cs typeface="Carlito"/>
              </a:rPr>
              <a:t>all</a:t>
            </a:r>
            <a:r>
              <a:rPr spc="-38" dirty="0">
                <a:latin typeface="Carlito"/>
                <a:cs typeface="Carlito"/>
              </a:rPr>
              <a:t> </a:t>
            </a:r>
            <a:r>
              <a:rPr spc="-8" dirty="0">
                <a:solidFill>
                  <a:srgbClr val="AB7942"/>
                </a:solidFill>
                <a:latin typeface="Carlito"/>
                <a:cs typeface="Carlito"/>
              </a:rPr>
              <a:t>keys</a:t>
            </a:r>
            <a:r>
              <a:rPr spc="-38" dirty="0">
                <a:solidFill>
                  <a:srgbClr val="AB7942"/>
                </a:solidFill>
                <a:latin typeface="Carlito"/>
                <a:cs typeface="Carlito"/>
              </a:rPr>
              <a:t> </a:t>
            </a:r>
            <a:r>
              <a:rPr spc="-19" dirty="0">
                <a:latin typeface="Carlito"/>
                <a:cs typeface="Carlito"/>
              </a:rPr>
              <a:t>to </a:t>
            </a:r>
            <a:r>
              <a:rPr dirty="0">
                <a:latin typeface="Carlito"/>
                <a:cs typeface="Carlito"/>
              </a:rPr>
              <a:t>identify</a:t>
            </a:r>
            <a:r>
              <a:rPr spc="-68" dirty="0">
                <a:latin typeface="Carlito"/>
                <a:cs typeface="Carlito"/>
              </a:rPr>
              <a:t> </a:t>
            </a:r>
            <a:r>
              <a:rPr spc="-8" dirty="0">
                <a:latin typeface="Carlito"/>
                <a:cs typeface="Carlito"/>
              </a:rPr>
              <a:t>relevant</a:t>
            </a:r>
            <a:r>
              <a:rPr spc="-71" dirty="0">
                <a:latin typeface="Carlito"/>
                <a:cs typeface="Carlito"/>
              </a:rPr>
              <a:t> </a:t>
            </a:r>
            <a:r>
              <a:rPr spc="-8" dirty="0">
                <a:latin typeface="Carlito"/>
                <a:cs typeface="Carlito"/>
              </a:rPr>
              <a:t>tokens;</a:t>
            </a:r>
            <a:r>
              <a:rPr spc="-71" dirty="0">
                <a:latin typeface="Carlito"/>
                <a:cs typeface="Carlito"/>
              </a:rPr>
              <a:t> </a:t>
            </a:r>
            <a:r>
              <a:rPr spc="-8" dirty="0">
                <a:latin typeface="Carlito"/>
                <a:cs typeface="Carlito"/>
              </a:rPr>
              <a:t>e.g.,</a:t>
            </a:r>
            <a:endParaRPr>
              <a:latin typeface="Carlito"/>
              <a:cs typeface="Carlito"/>
            </a:endParaRPr>
          </a:p>
          <a:p>
            <a:pPr>
              <a:spcBef>
                <a:spcPts val="743"/>
              </a:spcBef>
            </a:pPr>
            <a:endParaRPr>
              <a:latin typeface="Carlito"/>
              <a:cs typeface="Carlito"/>
            </a:endParaRPr>
          </a:p>
          <a:p>
            <a:pPr marL="460534" algn="ctr">
              <a:tabLst>
                <a:tab pos="1182053" algn="l"/>
              </a:tabLst>
            </a:pPr>
            <a:r>
              <a:rPr sz="2100" spc="-38" dirty="0">
                <a:latin typeface="Carlito"/>
                <a:cs typeface="Carlito"/>
              </a:rPr>
              <a:t>x</a:t>
            </a:r>
            <a:r>
              <a:rPr sz="2100" dirty="0">
                <a:latin typeface="Carlito"/>
                <a:cs typeface="Carlito"/>
              </a:rPr>
              <a:t>	=</a:t>
            </a:r>
            <a:r>
              <a:rPr sz="2100" spc="-4" dirty="0">
                <a:latin typeface="Carlito"/>
                <a:cs typeface="Carlito"/>
              </a:rPr>
              <a:t> </a:t>
            </a:r>
            <a:r>
              <a:rPr sz="2100" spc="-38" dirty="0">
                <a:latin typeface="Carlito"/>
                <a:cs typeface="Carlito"/>
              </a:rPr>
              <a:t>?</a:t>
            </a:r>
            <a:endParaRPr sz="2100">
              <a:latin typeface="Carlito"/>
              <a:cs typeface="Carl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2" name="Group 5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2" y="0"/>
            <a:ext cx="4235228" cy="4862306"/>
            <a:chOff x="-19221" y="0"/>
            <a:chExt cx="5646974" cy="6483075"/>
          </a:xfrm>
        </p:grpSpPr>
        <p:sp>
          <p:nvSpPr>
            <p:cNvPr id="5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D639CB2-52CC-F651-76CC-AEB1154E9AE7}"/>
              </a:ext>
            </a:extLst>
          </p:cNvPr>
          <p:cNvSpPr>
            <a:spLocks noGrp="1"/>
          </p:cNvSpPr>
          <p:nvPr>
            <p:ph type="title"/>
          </p:nvPr>
        </p:nvSpPr>
        <p:spPr>
          <a:xfrm>
            <a:off x="603504" y="1540230"/>
            <a:ext cx="2751870" cy="2070074"/>
          </a:xfrm>
        </p:spPr>
        <p:txBody>
          <a:bodyPr>
            <a:normAutofit/>
          </a:bodyPr>
          <a:lstStyle/>
          <a:p>
            <a:r>
              <a:rPr lang="en-US" sz="3000" kern="1200" dirty="0">
                <a:solidFill>
                  <a:schemeClr val="tx2"/>
                </a:solidFill>
                <a:latin typeface="+mj-lt"/>
                <a:ea typeface="+mj-ea"/>
                <a:cs typeface="+mj-cs"/>
              </a:rPr>
              <a:t>Outline</a:t>
            </a:r>
            <a:endParaRPr lang="en-GB" sz="3000" dirty="0">
              <a:solidFill>
                <a:schemeClr val="tx2"/>
              </a:solidFill>
            </a:endParaRPr>
          </a:p>
        </p:txBody>
      </p:sp>
      <p:sp>
        <p:nvSpPr>
          <p:cNvPr id="57" name="Content Placeholder 2">
            <a:extLst>
              <a:ext uri="{FF2B5EF4-FFF2-40B4-BE49-F238E27FC236}">
                <a16:creationId xmlns:a16="http://schemas.microsoft.com/office/drawing/2014/main" id="{5B681C33-AE74-B24E-86AC-C32F7CB01EB8}"/>
              </a:ext>
            </a:extLst>
          </p:cNvPr>
          <p:cNvSpPr>
            <a:spLocks noGrp="1"/>
          </p:cNvSpPr>
          <p:nvPr>
            <p:ph idx="1"/>
          </p:nvPr>
        </p:nvSpPr>
        <p:spPr>
          <a:xfrm>
            <a:off x="3958650" y="490654"/>
            <a:ext cx="4865682" cy="4416376"/>
          </a:xfrm>
          <a:noFill/>
          <a:ln>
            <a:noFill/>
          </a:ln>
        </p:spPr>
        <p:txBody>
          <a:bodyPr anchor="ctr">
            <a:noAutofit/>
          </a:bodyPr>
          <a:lstStyle/>
          <a:p>
            <a:pPr lvl="0" indent="-228600" defTabSz="914400">
              <a:spcBef>
                <a:spcPts val="0"/>
              </a:spcBef>
              <a:spcAft>
                <a:spcPts val="600"/>
              </a:spcAft>
              <a:buFont typeface="Arial" panose="020B0604020202020204" pitchFamily="34" charset="0"/>
              <a:buChar char="•"/>
            </a:pP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a:latin typeface="+mj-lt"/>
              </a:rPr>
              <a:t>Motivation for </a:t>
            </a:r>
            <a:r>
              <a:rPr lang="en-US" sz="1500" dirty="0" err="1">
                <a:latin typeface="+mj-lt"/>
              </a:rPr>
              <a:t>ViT</a:t>
            </a: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a:latin typeface="+mj-lt"/>
              </a:rPr>
              <a:t>Vision Transformer architecture</a:t>
            </a:r>
          </a:p>
          <a:p>
            <a:pPr marL="457200" lvl="0" indent="-228600" defTabSz="914400">
              <a:spcBef>
                <a:spcPts val="0"/>
              </a:spcBef>
              <a:spcAft>
                <a:spcPts val="600"/>
              </a:spcAft>
              <a:buSzPts val="1600"/>
              <a:buFont typeface="Arial" panose="020B0604020202020204" pitchFamily="34" charset="0"/>
              <a:buChar char="•"/>
            </a:pPr>
            <a:r>
              <a:rPr lang="en-GB" sz="1500" spc="23" dirty="0">
                <a:latin typeface="+mj-lt"/>
              </a:rPr>
              <a:t>Transformer</a:t>
            </a:r>
            <a:r>
              <a:rPr lang="en-GB" sz="1500" spc="41" dirty="0">
                <a:latin typeface="+mj-lt"/>
              </a:rPr>
              <a:t> </a:t>
            </a:r>
            <a:r>
              <a:rPr lang="en-GB" sz="1500" spc="-5" dirty="0">
                <a:latin typeface="+mj-lt"/>
              </a:rPr>
              <a:t>Encoder</a:t>
            </a:r>
          </a:p>
          <a:p>
            <a:pPr marL="457200" lvl="0" indent="-228600" defTabSz="914400">
              <a:spcBef>
                <a:spcPts val="0"/>
              </a:spcBef>
              <a:spcAft>
                <a:spcPts val="600"/>
              </a:spcAft>
              <a:buSzPts val="1600"/>
              <a:buFont typeface="Arial" panose="020B0604020202020204" pitchFamily="34" charset="0"/>
              <a:buChar char="•"/>
            </a:pPr>
            <a:r>
              <a:rPr lang="en-GB" sz="1500" spc="-15" dirty="0">
                <a:latin typeface="+mj-lt"/>
              </a:rPr>
              <a:t>Computing</a:t>
            </a:r>
            <a:r>
              <a:rPr lang="en-GB" sz="1500" spc="-116" dirty="0">
                <a:latin typeface="+mj-lt"/>
              </a:rPr>
              <a:t> </a:t>
            </a:r>
            <a:r>
              <a:rPr lang="en-GB" sz="1500" spc="-53" dirty="0">
                <a:latin typeface="+mj-lt"/>
              </a:rPr>
              <a:t>Self-</a:t>
            </a:r>
            <a:r>
              <a:rPr lang="en-GB" sz="1500" spc="-38" dirty="0">
                <a:latin typeface="+mj-lt"/>
              </a:rPr>
              <a:t>Attention:</a:t>
            </a:r>
            <a:r>
              <a:rPr lang="en-GB" sz="1500" spc="-120" dirty="0">
                <a:latin typeface="+mj-lt"/>
              </a:rPr>
              <a:t> </a:t>
            </a:r>
            <a:r>
              <a:rPr lang="en-GB" sz="1500" spc="-8" dirty="0">
                <a:latin typeface="+mj-lt"/>
              </a:rPr>
              <a:t>Example</a:t>
            </a:r>
          </a:p>
          <a:p>
            <a:pPr marL="457200" lvl="0" indent="-228600" defTabSz="914400">
              <a:spcBef>
                <a:spcPts val="0"/>
              </a:spcBef>
              <a:spcAft>
                <a:spcPts val="600"/>
              </a:spcAft>
              <a:buSzPts val="1600"/>
              <a:buFont typeface="Arial" panose="020B0604020202020204" pitchFamily="34" charset="0"/>
              <a:buChar char="•"/>
            </a:pPr>
            <a:r>
              <a:rPr lang="en-GB" sz="1500" spc="-15" dirty="0">
                <a:latin typeface="+mj-lt"/>
              </a:rPr>
              <a:t>Computing Multi-Head Attention: Example</a:t>
            </a:r>
          </a:p>
          <a:p>
            <a:pPr marL="457200" indent="-228600" defTabSz="914400">
              <a:spcBef>
                <a:spcPts val="0"/>
              </a:spcBef>
              <a:spcAft>
                <a:spcPts val="600"/>
              </a:spcAft>
              <a:buSzPts val="1600"/>
            </a:pPr>
            <a:r>
              <a:rPr lang="en" sz="1500" dirty="0">
                <a:latin typeface="+mj-lt"/>
              </a:rPr>
              <a:t>Vision Transformer Architecture Explained</a:t>
            </a:r>
          </a:p>
          <a:p>
            <a:pPr marL="457200" indent="-228600" defTabSz="914400">
              <a:spcBef>
                <a:spcPts val="0"/>
              </a:spcBef>
              <a:spcAft>
                <a:spcPts val="600"/>
              </a:spcAft>
              <a:buSzPts val="1600"/>
            </a:pPr>
            <a:r>
              <a:rPr lang="en" sz="1500" dirty="0">
                <a:latin typeface="+mj-lt"/>
              </a:rPr>
              <a:t>Training</a:t>
            </a:r>
          </a:p>
          <a:p>
            <a:pPr marL="457200" indent="-228600" defTabSz="914400">
              <a:spcBef>
                <a:spcPts val="0"/>
              </a:spcBef>
              <a:spcAft>
                <a:spcPts val="600"/>
              </a:spcAft>
              <a:buSzPts val="1600"/>
            </a:pPr>
            <a:r>
              <a:rPr lang="en" sz="1500" dirty="0">
                <a:latin typeface="+mj-lt"/>
              </a:rPr>
              <a:t>Self-supervision</a:t>
            </a:r>
          </a:p>
          <a:p>
            <a:pPr marL="457200" indent="-228600" defTabSz="914400">
              <a:spcBef>
                <a:spcPts val="0"/>
              </a:spcBef>
              <a:spcAft>
                <a:spcPts val="600"/>
              </a:spcAft>
              <a:buSzPts val="1600"/>
            </a:pPr>
            <a:r>
              <a:rPr lang="en-US" sz="1500" dirty="0">
                <a:effectLst/>
                <a:latin typeface="+mj-lt"/>
              </a:rPr>
              <a:t>Training Dataset Vision Transformer</a:t>
            </a:r>
            <a:endParaRPr lang="en-US" sz="1500" dirty="0">
              <a:latin typeface="+mj-lt"/>
            </a:endParaRPr>
          </a:p>
          <a:p>
            <a:pPr marL="457200" indent="-228600" defTabSz="914400">
              <a:spcBef>
                <a:spcPts val="0"/>
              </a:spcBef>
              <a:spcAft>
                <a:spcPts val="600"/>
              </a:spcAft>
              <a:buSzPts val="1600"/>
            </a:pPr>
            <a:r>
              <a:rPr lang="en-US" sz="1500" dirty="0">
                <a:effectLst/>
                <a:latin typeface="+mj-lt"/>
              </a:rPr>
              <a:t>Pre-Training Vision Transformer</a:t>
            </a:r>
          </a:p>
          <a:p>
            <a:pPr marL="457200" indent="-228600" defTabSz="914400">
              <a:spcBef>
                <a:spcPts val="0"/>
              </a:spcBef>
              <a:spcAft>
                <a:spcPts val="600"/>
              </a:spcAft>
              <a:buSzPts val="1600"/>
            </a:pPr>
            <a:r>
              <a:rPr lang="en-GB" sz="1500" dirty="0">
                <a:effectLst/>
                <a:latin typeface="+mj-lt"/>
              </a:rPr>
              <a:t>Image Classification Accuracies</a:t>
            </a: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a:latin typeface="+mj-lt"/>
              </a:rPr>
              <a:t>Fine-tuning </a:t>
            </a:r>
            <a:r>
              <a:rPr lang="en-US" sz="1500" dirty="0" err="1">
                <a:latin typeface="+mj-lt"/>
              </a:rPr>
              <a:t>ViT</a:t>
            </a: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a:latin typeface="+mj-lt"/>
              </a:rPr>
              <a:t>Training </a:t>
            </a:r>
            <a:r>
              <a:rPr lang="en-US" sz="1500" dirty="0" err="1">
                <a:latin typeface="+mj-lt"/>
              </a:rPr>
              <a:t>ViT</a:t>
            </a: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err="1">
                <a:latin typeface="+mj-lt"/>
              </a:rPr>
              <a:t>ViT</a:t>
            </a:r>
            <a:r>
              <a:rPr lang="en-US" sz="1500" dirty="0">
                <a:latin typeface="+mj-lt"/>
              </a:rPr>
              <a:t> vs </a:t>
            </a:r>
            <a:r>
              <a:rPr lang="en-US" sz="1500" dirty="0" err="1">
                <a:latin typeface="+mj-lt"/>
              </a:rPr>
              <a:t>ResNet</a:t>
            </a: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r>
              <a:rPr lang="en-US" sz="1500" dirty="0">
                <a:latin typeface="+mj-lt"/>
              </a:rPr>
              <a:t>Inspecting </a:t>
            </a:r>
            <a:r>
              <a:rPr lang="en-US" sz="1500" dirty="0" err="1">
                <a:latin typeface="+mj-lt"/>
              </a:rPr>
              <a:t>ViT</a:t>
            </a:r>
            <a:r>
              <a:rPr lang="en-US" sz="1500" dirty="0">
                <a:latin typeface="+mj-lt"/>
              </a:rPr>
              <a:t> representations</a:t>
            </a:r>
          </a:p>
          <a:p>
            <a:pPr marL="457200" indent="-228600" defTabSz="914400">
              <a:spcBef>
                <a:spcPts val="0"/>
              </a:spcBef>
              <a:spcAft>
                <a:spcPts val="600"/>
              </a:spcAft>
              <a:buSzPts val="1600"/>
            </a:pPr>
            <a:r>
              <a:rPr lang="fr-FR" sz="1500" dirty="0">
                <a:effectLst/>
                <a:latin typeface="+mj-lt"/>
              </a:rPr>
              <a:t>Conclusion</a:t>
            </a:r>
          </a:p>
          <a:p>
            <a:pPr marL="457200" lvl="0" indent="-228600" defTabSz="914400">
              <a:spcBef>
                <a:spcPts val="0"/>
              </a:spcBef>
              <a:spcAft>
                <a:spcPts val="600"/>
              </a:spcAft>
              <a:buSzPts val="1600"/>
              <a:buFont typeface="Arial" panose="020B0604020202020204" pitchFamily="34" charset="0"/>
              <a:buChar char="•"/>
            </a:pPr>
            <a:endParaRPr lang="en-US" sz="1500" dirty="0">
              <a:latin typeface="+mj-lt"/>
            </a:endParaRPr>
          </a:p>
          <a:p>
            <a:pPr marL="457200" lvl="0" indent="-228600" defTabSz="914400">
              <a:spcBef>
                <a:spcPts val="0"/>
              </a:spcBef>
              <a:spcAft>
                <a:spcPts val="600"/>
              </a:spcAft>
              <a:buSzPts val="1600"/>
              <a:buFont typeface="Arial" panose="020B0604020202020204" pitchFamily="34" charset="0"/>
              <a:buChar char="•"/>
            </a:pPr>
            <a:endParaRPr lang="en-US" sz="1500" dirty="0">
              <a:latin typeface="+mj-lt"/>
            </a:endParaRPr>
          </a:p>
        </p:txBody>
      </p:sp>
    </p:spTree>
    <p:extLst>
      <p:ext uri="{BB962C8B-B14F-4D97-AF65-F5344CB8AC3E}">
        <p14:creationId xmlns:p14="http://schemas.microsoft.com/office/powerpoint/2010/main" val="3745162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3436296"/>
            <a:ext cx="5591651" cy="1014413"/>
            <a:chOff x="4514506" y="4581728"/>
            <a:chExt cx="7455534" cy="1352550"/>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7" name="object 7"/>
          <p:cNvGrpSpPr/>
          <p:nvPr/>
        </p:nvGrpSpPr>
        <p:grpSpPr>
          <a:xfrm>
            <a:off x="3359686" y="1864681"/>
            <a:ext cx="5580221" cy="1217771"/>
            <a:chOff x="4479581" y="2486240"/>
            <a:chExt cx="7440295" cy="1623695"/>
          </a:xfrm>
        </p:grpSpPr>
        <p:sp>
          <p:nvSpPr>
            <p:cNvPr id="8" name="object 8"/>
            <p:cNvSpPr/>
            <p:nvPr/>
          </p:nvSpPr>
          <p:spPr>
            <a:xfrm>
              <a:off x="4485932"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9" name="object 9"/>
            <p:cNvSpPr/>
            <p:nvPr/>
          </p:nvSpPr>
          <p:spPr>
            <a:xfrm>
              <a:off x="4485932"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0" name="object 10"/>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3365611" y="3372973"/>
            <a:ext cx="4545806" cy="1570673"/>
            <a:chOff x="4487481" y="4497298"/>
            <a:chExt cx="6061075" cy="2094230"/>
          </a:xfrm>
        </p:grpSpPr>
        <p:pic>
          <p:nvPicPr>
            <p:cNvPr id="17" name="object 17"/>
            <p:cNvPicPr/>
            <p:nvPr/>
          </p:nvPicPr>
          <p:blipFill>
            <a:blip r:embed="rId3" cstate="print"/>
            <a:stretch>
              <a:fillRect/>
            </a:stretch>
          </p:blipFill>
          <p:spPr>
            <a:xfrm>
              <a:off x="4487481" y="5834626"/>
              <a:ext cx="2245436" cy="756500"/>
            </a:xfrm>
            <a:prstGeom prst="rect">
              <a:avLst/>
            </a:prstGeom>
          </p:spPr>
        </p:pic>
        <p:sp>
          <p:nvSpPr>
            <p:cNvPr id="18" name="object 18"/>
            <p:cNvSpPr/>
            <p:nvPr/>
          </p:nvSpPr>
          <p:spPr>
            <a:xfrm>
              <a:off x="9742804"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7192111"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0" name="object 20"/>
            <p:cNvSpPr/>
            <p:nvPr/>
          </p:nvSpPr>
          <p:spPr>
            <a:xfrm>
              <a:off x="4635957" y="4541748"/>
              <a:ext cx="760730" cy="316865"/>
            </a:xfrm>
            <a:custGeom>
              <a:avLst/>
              <a:gdLst/>
              <a:ahLst/>
              <a:cxnLst/>
              <a:rect l="l" t="t" r="r" b="b"/>
              <a:pathLst>
                <a:path w="760729" h="316864">
                  <a:moveTo>
                    <a:pt x="0" y="0"/>
                  </a:moveTo>
                  <a:lnTo>
                    <a:pt x="760700" y="0"/>
                  </a:lnTo>
                  <a:lnTo>
                    <a:pt x="760700" y="316660"/>
                  </a:lnTo>
                  <a:lnTo>
                    <a:pt x="0" y="316660"/>
                  </a:lnTo>
                  <a:lnTo>
                    <a:pt x="0" y="0"/>
                  </a:lnTo>
                  <a:close/>
                </a:path>
              </a:pathLst>
            </a:custGeom>
            <a:ln w="88900">
              <a:solidFill>
                <a:srgbClr val="0432FF"/>
              </a:solidFill>
            </a:ln>
          </p:spPr>
          <p:txBody>
            <a:bodyPr wrap="square" lIns="0" tIns="0" rIns="0" bIns="0" rtlCol="0"/>
            <a:lstStyle/>
            <a:p>
              <a:endParaRPr sz="1350"/>
            </a:p>
          </p:txBody>
        </p:sp>
        <p:sp>
          <p:nvSpPr>
            <p:cNvPr id="21" name="object 21"/>
            <p:cNvSpPr/>
            <p:nvPr/>
          </p:nvSpPr>
          <p:spPr>
            <a:xfrm>
              <a:off x="5250649" y="6209158"/>
              <a:ext cx="809625" cy="315595"/>
            </a:xfrm>
            <a:custGeom>
              <a:avLst/>
              <a:gdLst/>
              <a:ahLst/>
              <a:cxnLst/>
              <a:rect l="l" t="t" r="r" b="b"/>
              <a:pathLst>
                <a:path w="809625" h="315595">
                  <a:moveTo>
                    <a:pt x="0" y="0"/>
                  </a:moveTo>
                  <a:lnTo>
                    <a:pt x="809412" y="0"/>
                  </a:lnTo>
                  <a:lnTo>
                    <a:pt x="809412" y="315579"/>
                  </a:lnTo>
                  <a:lnTo>
                    <a:pt x="0" y="315579"/>
                  </a:lnTo>
                  <a:lnTo>
                    <a:pt x="0" y="0"/>
                  </a:lnTo>
                  <a:close/>
                </a:path>
              </a:pathLst>
            </a:custGeom>
            <a:ln w="88900">
              <a:solidFill>
                <a:srgbClr val="0432FF"/>
              </a:solidFill>
            </a:ln>
          </p:spPr>
          <p:txBody>
            <a:bodyPr wrap="square" lIns="0" tIns="0" rIns="0" bIns="0" rtlCol="0"/>
            <a:lstStyle/>
            <a:p>
              <a:endParaRPr sz="1350"/>
            </a:p>
          </p:txBody>
        </p:sp>
      </p:grpSp>
      <p:sp>
        <p:nvSpPr>
          <p:cNvPr id="22" name="object 22"/>
          <p:cNvSpPr txBox="1"/>
          <p:nvPr/>
        </p:nvSpPr>
        <p:spPr>
          <a:xfrm>
            <a:off x="340877" y="1933576"/>
            <a:ext cx="2577465" cy="1028391"/>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Why</a:t>
            </a:r>
            <a:r>
              <a:rPr spc="-64" dirty="0">
                <a:latin typeface="Carlito"/>
                <a:cs typeface="Carlito"/>
              </a:rPr>
              <a:t> </a:t>
            </a:r>
            <a:r>
              <a:rPr dirty="0">
                <a:latin typeface="Carlito"/>
                <a:cs typeface="Carlito"/>
              </a:rPr>
              <a:t>dot</a:t>
            </a:r>
            <a:r>
              <a:rPr spc="-60" dirty="0">
                <a:latin typeface="Carlito"/>
                <a:cs typeface="Carlito"/>
              </a:rPr>
              <a:t> </a:t>
            </a:r>
            <a:r>
              <a:rPr dirty="0">
                <a:latin typeface="Carlito"/>
                <a:cs typeface="Carlito"/>
              </a:rPr>
              <a:t>product?</a:t>
            </a:r>
            <a:r>
              <a:rPr spc="-64" dirty="0">
                <a:latin typeface="Carlito"/>
                <a:cs typeface="Carlito"/>
              </a:rPr>
              <a:t> </a:t>
            </a:r>
            <a:r>
              <a:rPr spc="-8" dirty="0">
                <a:latin typeface="Carlito"/>
                <a:cs typeface="Carlito"/>
              </a:rPr>
              <a:t>Indicates </a:t>
            </a:r>
            <a:r>
              <a:rPr dirty="0">
                <a:latin typeface="Carlito"/>
                <a:cs typeface="Carlito"/>
              </a:rPr>
              <a:t>similarity</a:t>
            </a:r>
            <a:r>
              <a:rPr spc="-34" dirty="0">
                <a:latin typeface="Carlito"/>
                <a:cs typeface="Carlito"/>
              </a:rPr>
              <a:t> </a:t>
            </a:r>
            <a:r>
              <a:rPr dirty="0">
                <a:latin typeface="Carlito"/>
                <a:cs typeface="Carlito"/>
              </a:rPr>
              <a:t>of</a:t>
            </a:r>
            <a:r>
              <a:rPr spc="-26" dirty="0">
                <a:latin typeface="Carlito"/>
                <a:cs typeface="Carlito"/>
              </a:rPr>
              <a:t> </a:t>
            </a:r>
            <a:r>
              <a:rPr dirty="0">
                <a:latin typeface="Carlito"/>
                <a:cs typeface="Carlito"/>
              </a:rPr>
              <a:t>two</a:t>
            </a:r>
            <a:r>
              <a:rPr spc="-34" dirty="0">
                <a:latin typeface="Carlito"/>
                <a:cs typeface="Carlito"/>
              </a:rPr>
              <a:t> </a:t>
            </a:r>
            <a:r>
              <a:rPr spc="-8" dirty="0">
                <a:latin typeface="Carlito"/>
                <a:cs typeface="Carlito"/>
              </a:rPr>
              <a:t>vectors</a:t>
            </a:r>
            <a:endParaRPr dirty="0">
              <a:latin typeface="Carlito"/>
              <a:cs typeface="Carlito"/>
            </a:endParaRPr>
          </a:p>
          <a:p>
            <a:pPr marL="266224" indent="-256699">
              <a:spcBef>
                <a:spcPts val="11"/>
              </a:spcBef>
              <a:buChar char="-"/>
              <a:tabLst>
                <a:tab pos="266224" algn="l"/>
              </a:tabLst>
            </a:pPr>
            <a:r>
              <a:rPr sz="1500" dirty="0">
                <a:latin typeface="Carlito"/>
                <a:cs typeface="Carlito"/>
              </a:rPr>
              <a:t>Match</a:t>
            </a:r>
            <a:r>
              <a:rPr sz="1500" spc="-26" dirty="0">
                <a:latin typeface="Carlito"/>
                <a:cs typeface="Carlito"/>
              </a:rPr>
              <a:t> </a:t>
            </a:r>
            <a:r>
              <a:rPr sz="1500" dirty="0">
                <a:latin typeface="Carlito"/>
                <a:cs typeface="Carlito"/>
              </a:rPr>
              <a:t>=</a:t>
            </a:r>
            <a:r>
              <a:rPr sz="1500" spc="-23" dirty="0">
                <a:latin typeface="Carlito"/>
                <a:cs typeface="Carlito"/>
              </a:rPr>
              <a:t> </a:t>
            </a:r>
            <a:r>
              <a:rPr sz="1500" dirty="0">
                <a:latin typeface="Carlito"/>
                <a:cs typeface="Carlito"/>
              </a:rPr>
              <a:t>1</a:t>
            </a:r>
            <a:r>
              <a:rPr sz="1500" spc="-26" dirty="0">
                <a:latin typeface="Carlito"/>
                <a:cs typeface="Carlito"/>
              </a:rPr>
              <a:t> </a:t>
            </a:r>
            <a:r>
              <a:rPr sz="1500" dirty="0">
                <a:latin typeface="Carlito"/>
                <a:cs typeface="Carlito"/>
              </a:rPr>
              <a:t>(i.e.,</a:t>
            </a:r>
            <a:r>
              <a:rPr sz="1500" spc="-26" dirty="0">
                <a:latin typeface="Carlito"/>
                <a:cs typeface="Carlito"/>
              </a:rPr>
              <a:t> </a:t>
            </a:r>
            <a:r>
              <a:rPr sz="1500" spc="-8" dirty="0">
                <a:latin typeface="Carlito"/>
                <a:cs typeface="Carlito"/>
              </a:rPr>
              <a:t>cos(0))</a:t>
            </a:r>
            <a:endParaRPr sz="1500" dirty="0">
              <a:latin typeface="Carlito"/>
              <a:cs typeface="Carlito"/>
            </a:endParaRPr>
          </a:p>
          <a:p>
            <a:pPr marL="266224" indent="-256699">
              <a:buChar char="-"/>
              <a:tabLst>
                <a:tab pos="266224" algn="l"/>
              </a:tabLst>
            </a:pPr>
            <a:r>
              <a:rPr sz="1500" dirty="0">
                <a:latin typeface="Carlito"/>
                <a:cs typeface="Carlito"/>
              </a:rPr>
              <a:t>Opposites</a:t>
            </a:r>
            <a:r>
              <a:rPr sz="1500" spc="-23" dirty="0">
                <a:latin typeface="Carlito"/>
                <a:cs typeface="Carlito"/>
              </a:rPr>
              <a:t> </a:t>
            </a:r>
            <a:r>
              <a:rPr sz="1500" dirty="0">
                <a:latin typeface="Carlito"/>
                <a:cs typeface="Carlito"/>
              </a:rPr>
              <a:t>=</a:t>
            </a:r>
            <a:r>
              <a:rPr sz="1500" spc="-23" dirty="0">
                <a:latin typeface="Carlito"/>
                <a:cs typeface="Carlito"/>
              </a:rPr>
              <a:t> </a:t>
            </a:r>
            <a:r>
              <a:rPr sz="1500" spc="-8" dirty="0">
                <a:latin typeface="Carlito"/>
                <a:cs typeface="Carlito"/>
              </a:rPr>
              <a:t>-</a:t>
            </a:r>
            <a:r>
              <a:rPr sz="1500" dirty="0">
                <a:latin typeface="Carlito"/>
                <a:cs typeface="Carlito"/>
              </a:rPr>
              <a:t>1</a:t>
            </a:r>
            <a:r>
              <a:rPr sz="1500" spc="-26" dirty="0">
                <a:latin typeface="Carlito"/>
                <a:cs typeface="Carlito"/>
              </a:rPr>
              <a:t> </a:t>
            </a:r>
            <a:r>
              <a:rPr sz="1500" dirty="0">
                <a:latin typeface="Carlito"/>
                <a:cs typeface="Carlito"/>
              </a:rPr>
              <a:t>(i.e.,</a:t>
            </a:r>
            <a:r>
              <a:rPr sz="1500" spc="-26" dirty="0">
                <a:latin typeface="Carlito"/>
                <a:cs typeface="Carlito"/>
              </a:rPr>
              <a:t> </a:t>
            </a:r>
            <a:r>
              <a:rPr sz="1500" spc="-8" dirty="0">
                <a:latin typeface="Carlito"/>
                <a:cs typeface="Carlito"/>
              </a:rPr>
              <a:t>cos(180))</a:t>
            </a:r>
            <a:endParaRPr sz="1500" dirty="0">
              <a:latin typeface="Carlito"/>
              <a:cs typeface="Carlito"/>
            </a:endParaRPr>
          </a:p>
        </p:txBody>
      </p:sp>
      <p:sp>
        <p:nvSpPr>
          <p:cNvPr id="26" name="object 26"/>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7" name="object 27"/>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28" name="TextBox 27">
            <a:extLst>
              <a:ext uri="{FF2B5EF4-FFF2-40B4-BE49-F238E27FC236}">
                <a16:creationId xmlns:a16="http://schemas.microsoft.com/office/drawing/2014/main" id="{4F63A69C-E719-244F-0463-F89F0AF21E0B}"/>
              </a:ext>
            </a:extLst>
          </p:cNvPr>
          <p:cNvSpPr txBox="1"/>
          <p:nvPr/>
        </p:nvSpPr>
        <p:spPr>
          <a:xfrm>
            <a:off x="150153" y="3857599"/>
            <a:ext cx="4572000" cy="948978"/>
          </a:xfrm>
          <a:prstGeom prst="rect">
            <a:avLst/>
          </a:prstGeom>
          <a:noFill/>
        </p:spPr>
        <p:txBody>
          <a:bodyPr wrap="square">
            <a:spAutoFit/>
          </a:bodyPr>
          <a:lstStyle/>
          <a:p>
            <a:pPr marL="9525">
              <a:spcBef>
                <a:spcPts val="75"/>
              </a:spcBef>
            </a:pPr>
            <a:r>
              <a:rPr lang="en-GB" spc="-90" dirty="0">
                <a:latin typeface="Carlito"/>
                <a:cs typeface="Carlito"/>
              </a:rPr>
              <a:t>To</a:t>
            </a:r>
            <a:r>
              <a:rPr lang="en-GB" spc="-11" dirty="0">
                <a:latin typeface="Carlito"/>
                <a:cs typeface="Carlito"/>
              </a:rPr>
              <a:t> </a:t>
            </a:r>
            <a:r>
              <a:rPr lang="en-GB" dirty="0">
                <a:latin typeface="Carlito"/>
                <a:cs typeface="Carlito"/>
              </a:rPr>
              <a:t>which</a:t>
            </a:r>
            <a:r>
              <a:rPr lang="en-GB" spc="-45" dirty="0">
                <a:latin typeface="Carlito"/>
                <a:cs typeface="Carlito"/>
              </a:rPr>
              <a:t> </a:t>
            </a:r>
            <a:r>
              <a:rPr lang="en-GB" dirty="0">
                <a:latin typeface="Carlito"/>
                <a:cs typeface="Carlito"/>
              </a:rPr>
              <a:t>input(s)</a:t>
            </a:r>
            <a:r>
              <a:rPr lang="en-GB" spc="-26" dirty="0">
                <a:latin typeface="Carlito"/>
                <a:cs typeface="Carlito"/>
              </a:rPr>
              <a:t> </a:t>
            </a:r>
            <a:r>
              <a:rPr lang="en-GB" dirty="0">
                <a:latin typeface="Carlito"/>
                <a:cs typeface="Carlito"/>
              </a:rPr>
              <a:t>is</a:t>
            </a:r>
            <a:r>
              <a:rPr lang="en-GB" spc="-26" dirty="0">
                <a:latin typeface="Carlito"/>
                <a:cs typeface="Carlito"/>
              </a:rPr>
              <a:t> </a:t>
            </a:r>
            <a:r>
              <a:rPr lang="en-GB" dirty="0">
                <a:latin typeface="Carlito"/>
                <a:cs typeface="Carlito"/>
              </a:rPr>
              <a:t>input</a:t>
            </a:r>
            <a:r>
              <a:rPr lang="en-GB" spc="-26" dirty="0">
                <a:latin typeface="Carlito"/>
                <a:cs typeface="Carlito"/>
              </a:rPr>
              <a:t> </a:t>
            </a:r>
            <a:r>
              <a:rPr lang="en-GB" spc="-38" dirty="0">
                <a:latin typeface="Carlito"/>
                <a:cs typeface="Carlito"/>
              </a:rPr>
              <a:t>1 </a:t>
            </a:r>
          </a:p>
          <a:p>
            <a:pPr marL="9525">
              <a:spcBef>
                <a:spcPts val="75"/>
              </a:spcBef>
            </a:pPr>
            <a:r>
              <a:rPr lang="en-GB" dirty="0">
                <a:latin typeface="Carlito"/>
                <a:cs typeface="Carlito"/>
              </a:rPr>
              <a:t>most</a:t>
            </a:r>
            <a:r>
              <a:rPr lang="en-GB" spc="-45" dirty="0">
                <a:latin typeface="Carlito"/>
                <a:cs typeface="Carlito"/>
              </a:rPr>
              <a:t> </a:t>
            </a:r>
            <a:r>
              <a:rPr lang="en-GB" spc="-8" dirty="0">
                <a:latin typeface="Carlito"/>
                <a:cs typeface="Carlito"/>
              </a:rPr>
              <a:t>related?</a:t>
            </a:r>
            <a:endParaRPr lang="en-GB" dirty="0">
              <a:latin typeface="Carlito"/>
              <a:cs typeface="Carlito"/>
            </a:endParaRPr>
          </a:p>
          <a:p>
            <a:pPr marL="9525">
              <a:spcBef>
                <a:spcPts val="75"/>
              </a:spcBef>
            </a:pPr>
            <a:endParaRPr lang="en-GB" dirty="0">
              <a:latin typeface="Carlito"/>
              <a:cs typeface="Carl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2551671"/>
            <a:ext cx="5591651" cy="1898809"/>
            <a:chOff x="4514506" y="3402228"/>
            <a:chExt cx="7455534" cy="2531745"/>
          </a:xfrm>
        </p:grpSpPr>
        <p:pic>
          <p:nvPicPr>
            <p:cNvPr id="3" name="object 3"/>
            <p:cNvPicPr/>
            <p:nvPr/>
          </p:nvPicPr>
          <p:blipFill>
            <a:blip r:embed="rId2" cstate="print"/>
            <a:stretch>
              <a:fillRect/>
            </a:stretch>
          </p:blipFill>
          <p:spPr>
            <a:xfrm>
              <a:off x="4514506" y="3402228"/>
              <a:ext cx="7454933" cy="2531587"/>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sp>
          <p:nvSpPr>
            <p:cNvPr id="6" name="object 6"/>
            <p:cNvSpPr/>
            <p:nvPr/>
          </p:nvSpPr>
          <p:spPr>
            <a:xfrm>
              <a:off x="4567021" y="4213732"/>
              <a:ext cx="887730" cy="369570"/>
            </a:xfrm>
            <a:custGeom>
              <a:avLst/>
              <a:gdLst/>
              <a:ahLst/>
              <a:cxnLst/>
              <a:rect l="l" t="t" r="r" b="b"/>
              <a:pathLst>
                <a:path w="887729" h="369570">
                  <a:moveTo>
                    <a:pt x="887437" y="0"/>
                  </a:moveTo>
                  <a:lnTo>
                    <a:pt x="0" y="0"/>
                  </a:lnTo>
                  <a:lnTo>
                    <a:pt x="0" y="369328"/>
                  </a:lnTo>
                  <a:lnTo>
                    <a:pt x="887437" y="369328"/>
                  </a:lnTo>
                  <a:lnTo>
                    <a:pt x="887437" y="0"/>
                  </a:lnTo>
                  <a:close/>
                </a:path>
              </a:pathLst>
            </a:custGeom>
            <a:solidFill>
              <a:srgbClr val="FFFFFF"/>
            </a:solidFill>
          </p:spPr>
          <p:txBody>
            <a:bodyPr wrap="square" lIns="0" tIns="0" rIns="0" bIns="0" rtlCol="0"/>
            <a:lstStyle/>
            <a:p>
              <a:endParaRPr sz="1350"/>
            </a:p>
          </p:txBody>
        </p:sp>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8" name="object 8"/>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txBox="1"/>
          <p:nvPr/>
        </p:nvSpPr>
        <p:spPr>
          <a:xfrm>
            <a:off x="429022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0" name="object 10"/>
          <p:cNvSpPr/>
          <p:nvPr/>
        </p:nvSpPr>
        <p:spPr>
          <a:xfrm>
            <a:off x="5336257"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1" name="object 11"/>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2" name="object 12"/>
          <p:cNvSpPr txBox="1"/>
          <p:nvPr/>
        </p:nvSpPr>
        <p:spPr>
          <a:xfrm>
            <a:off x="6201213"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p:nvPr/>
        </p:nvSpPr>
        <p:spPr>
          <a:xfrm>
            <a:off x="7238599"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11626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3359686" y="1864681"/>
            <a:ext cx="5580221" cy="3078956"/>
            <a:chOff x="4479581" y="2486240"/>
            <a:chExt cx="7440295" cy="4105275"/>
          </a:xfrm>
        </p:grpSpPr>
        <p:pic>
          <p:nvPicPr>
            <p:cNvPr id="17" name="object 17"/>
            <p:cNvPicPr/>
            <p:nvPr/>
          </p:nvPicPr>
          <p:blipFill>
            <a:blip r:embed="rId3" cstate="print"/>
            <a:stretch>
              <a:fillRect/>
            </a:stretch>
          </p:blipFill>
          <p:spPr>
            <a:xfrm>
              <a:off x="4487481" y="5834626"/>
              <a:ext cx="2362238" cy="756500"/>
            </a:xfrm>
            <a:prstGeom prst="rect">
              <a:avLst/>
            </a:prstGeom>
          </p:spPr>
        </p:pic>
        <p:sp>
          <p:nvSpPr>
            <p:cNvPr id="18" name="object 18"/>
            <p:cNvSpPr/>
            <p:nvPr/>
          </p:nvSpPr>
          <p:spPr>
            <a:xfrm>
              <a:off x="9742804"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7192111"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0" name="object 20"/>
            <p:cNvSpPr/>
            <p:nvPr/>
          </p:nvSpPr>
          <p:spPr>
            <a:xfrm>
              <a:off x="4485931" y="2492590"/>
              <a:ext cx="7427595" cy="767715"/>
            </a:xfrm>
            <a:custGeom>
              <a:avLst/>
              <a:gdLst/>
              <a:ahLst/>
              <a:cxnLst/>
              <a:rect l="l" t="t" r="r" b="b"/>
              <a:pathLst>
                <a:path w="7427595" h="767714">
                  <a:moveTo>
                    <a:pt x="0" y="767638"/>
                  </a:moveTo>
                  <a:lnTo>
                    <a:pt x="7427150" y="767638"/>
                  </a:lnTo>
                  <a:lnTo>
                    <a:pt x="7427150" y="0"/>
                  </a:lnTo>
                  <a:lnTo>
                    <a:pt x="0" y="0"/>
                  </a:lnTo>
                  <a:lnTo>
                    <a:pt x="0" y="767638"/>
                  </a:lnTo>
                  <a:close/>
                </a:path>
              </a:pathLst>
            </a:custGeom>
            <a:solidFill>
              <a:srgbClr val="D9D9D9"/>
            </a:solidFill>
          </p:spPr>
          <p:txBody>
            <a:bodyPr wrap="square" lIns="0" tIns="0" rIns="0" bIns="0" rtlCol="0"/>
            <a:lstStyle/>
            <a:p>
              <a:endParaRPr sz="1350"/>
            </a:p>
          </p:txBody>
        </p:sp>
        <p:sp>
          <p:nvSpPr>
            <p:cNvPr id="21" name="object 21"/>
            <p:cNvSpPr/>
            <p:nvPr/>
          </p:nvSpPr>
          <p:spPr>
            <a:xfrm>
              <a:off x="4485931" y="2492590"/>
              <a:ext cx="7427595" cy="811530"/>
            </a:xfrm>
            <a:custGeom>
              <a:avLst/>
              <a:gdLst/>
              <a:ahLst/>
              <a:cxnLst/>
              <a:rect l="l" t="t" r="r" b="b"/>
              <a:pathLst>
                <a:path w="7427595" h="811529">
                  <a:moveTo>
                    <a:pt x="0" y="0"/>
                  </a:moveTo>
                  <a:lnTo>
                    <a:pt x="7427154" y="0"/>
                  </a:lnTo>
                  <a:lnTo>
                    <a:pt x="7427154" y="810973"/>
                  </a:lnTo>
                  <a:lnTo>
                    <a:pt x="0" y="810973"/>
                  </a:lnTo>
                  <a:lnTo>
                    <a:pt x="0" y="0"/>
                  </a:lnTo>
                  <a:close/>
                </a:path>
              </a:pathLst>
            </a:custGeom>
            <a:ln w="12700">
              <a:solidFill>
                <a:srgbClr val="2F528F"/>
              </a:solidFill>
            </a:ln>
          </p:spPr>
          <p:txBody>
            <a:bodyPr wrap="square" lIns="0" tIns="0" rIns="0" bIns="0" rtlCol="0"/>
            <a:lstStyle/>
            <a:p>
              <a:endParaRPr sz="1350"/>
            </a:p>
          </p:txBody>
        </p:sp>
        <p:sp>
          <p:nvSpPr>
            <p:cNvPr id="22" name="object 22"/>
            <p:cNvSpPr/>
            <p:nvPr/>
          </p:nvSpPr>
          <p:spPr>
            <a:xfrm>
              <a:off x="5250649" y="6209158"/>
              <a:ext cx="809625" cy="315595"/>
            </a:xfrm>
            <a:custGeom>
              <a:avLst/>
              <a:gdLst/>
              <a:ahLst/>
              <a:cxnLst/>
              <a:rect l="l" t="t" r="r" b="b"/>
              <a:pathLst>
                <a:path w="809625" h="315595">
                  <a:moveTo>
                    <a:pt x="0" y="0"/>
                  </a:moveTo>
                  <a:lnTo>
                    <a:pt x="809412" y="0"/>
                  </a:lnTo>
                  <a:lnTo>
                    <a:pt x="809412" y="315579"/>
                  </a:lnTo>
                  <a:lnTo>
                    <a:pt x="0" y="315579"/>
                  </a:lnTo>
                  <a:lnTo>
                    <a:pt x="0" y="0"/>
                  </a:lnTo>
                  <a:close/>
                </a:path>
              </a:pathLst>
            </a:custGeom>
            <a:ln w="88900">
              <a:solidFill>
                <a:srgbClr val="0432FF"/>
              </a:solidFill>
            </a:ln>
          </p:spPr>
          <p:txBody>
            <a:bodyPr wrap="square" lIns="0" tIns="0" rIns="0" bIns="0" rtlCol="0"/>
            <a:lstStyle/>
            <a:p>
              <a:endParaRPr sz="1350"/>
            </a:p>
          </p:txBody>
        </p:sp>
        <p:sp>
          <p:nvSpPr>
            <p:cNvPr id="23" name="object 23"/>
            <p:cNvSpPr/>
            <p:nvPr/>
          </p:nvSpPr>
          <p:spPr>
            <a:xfrm>
              <a:off x="4635957" y="4541748"/>
              <a:ext cx="760730" cy="316865"/>
            </a:xfrm>
            <a:custGeom>
              <a:avLst/>
              <a:gdLst/>
              <a:ahLst/>
              <a:cxnLst/>
              <a:rect l="l" t="t" r="r" b="b"/>
              <a:pathLst>
                <a:path w="760729" h="316864">
                  <a:moveTo>
                    <a:pt x="0" y="0"/>
                  </a:moveTo>
                  <a:lnTo>
                    <a:pt x="760700" y="0"/>
                  </a:lnTo>
                  <a:lnTo>
                    <a:pt x="760700" y="316660"/>
                  </a:lnTo>
                  <a:lnTo>
                    <a:pt x="0" y="316660"/>
                  </a:lnTo>
                  <a:lnTo>
                    <a:pt x="0" y="0"/>
                  </a:lnTo>
                  <a:close/>
                </a:path>
              </a:pathLst>
            </a:custGeom>
            <a:ln w="88900">
              <a:solidFill>
                <a:srgbClr val="0432FF"/>
              </a:solidFill>
            </a:ln>
          </p:spPr>
          <p:txBody>
            <a:bodyPr wrap="square" lIns="0" tIns="0" rIns="0" bIns="0" rtlCol="0"/>
            <a:lstStyle/>
            <a:p>
              <a:endParaRPr sz="1350"/>
            </a:p>
          </p:txBody>
        </p:sp>
      </p:grpSp>
      <p:sp>
        <p:nvSpPr>
          <p:cNvPr id="24" name="object 24"/>
          <p:cNvSpPr txBox="1"/>
          <p:nvPr/>
        </p:nvSpPr>
        <p:spPr>
          <a:xfrm>
            <a:off x="755704" y="2684144"/>
            <a:ext cx="1356836" cy="263534"/>
          </a:xfrm>
          <a:prstGeom prst="rect">
            <a:avLst/>
          </a:prstGeom>
        </p:spPr>
        <p:txBody>
          <a:bodyPr vert="horz" wrap="square" lIns="0" tIns="9525" rIns="0" bIns="0" rtlCol="0">
            <a:spAutoFit/>
          </a:bodyPr>
          <a:lstStyle/>
          <a:p>
            <a:pPr marL="9525">
              <a:spcBef>
                <a:spcPts val="75"/>
              </a:spcBef>
            </a:pPr>
            <a:r>
              <a:rPr sz="1650" dirty="0">
                <a:latin typeface="Carlito"/>
                <a:cs typeface="Carlito"/>
              </a:rPr>
              <a:t>=</a:t>
            </a:r>
            <a:r>
              <a:rPr sz="1650" spc="-15" dirty="0">
                <a:latin typeface="Carlito"/>
                <a:cs typeface="Carlito"/>
              </a:rPr>
              <a:t> </a:t>
            </a:r>
            <a:r>
              <a:rPr sz="1650" dirty="0">
                <a:latin typeface="Carlito"/>
                <a:cs typeface="Carlito"/>
              </a:rPr>
              <a:t>[0.0,</a:t>
            </a:r>
            <a:r>
              <a:rPr sz="1650" spc="-19" dirty="0">
                <a:latin typeface="Carlito"/>
                <a:cs typeface="Carlito"/>
              </a:rPr>
              <a:t> </a:t>
            </a:r>
            <a:r>
              <a:rPr sz="1650" dirty="0">
                <a:latin typeface="Carlito"/>
                <a:cs typeface="Carlito"/>
              </a:rPr>
              <a:t>0.5,</a:t>
            </a:r>
            <a:r>
              <a:rPr sz="1650" spc="-15" dirty="0">
                <a:latin typeface="Carlito"/>
                <a:cs typeface="Carlito"/>
              </a:rPr>
              <a:t> 0.5])</a:t>
            </a:r>
            <a:endParaRPr sz="1650">
              <a:latin typeface="Carlito"/>
              <a:cs typeface="Carlito"/>
            </a:endParaRPr>
          </a:p>
        </p:txBody>
      </p:sp>
      <p:sp>
        <p:nvSpPr>
          <p:cNvPr id="25" name="object 25"/>
          <p:cNvSpPr/>
          <p:nvPr/>
        </p:nvSpPr>
        <p:spPr>
          <a:xfrm>
            <a:off x="864384" y="2649207"/>
            <a:ext cx="1298258" cy="399098"/>
          </a:xfrm>
          <a:custGeom>
            <a:avLst/>
            <a:gdLst/>
            <a:ahLst/>
            <a:cxnLst/>
            <a:rect l="l" t="t" r="r" b="b"/>
            <a:pathLst>
              <a:path w="1731010" h="532129">
                <a:moveTo>
                  <a:pt x="0" y="0"/>
                </a:moveTo>
                <a:lnTo>
                  <a:pt x="1731010" y="0"/>
                </a:lnTo>
                <a:lnTo>
                  <a:pt x="1731010" y="531647"/>
                </a:lnTo>
                <a:lnTo>
                  <a:pt x="0" y="531647"/>
                </a:lnTo>
                <a:lnTo>
                  <a:pt x="0" y="0"/>
                </a:lnTo>
                <a:close/>
              </a:path>
            </a:pathLst>
          </a:custGeom>
          <a:ln w="88900">
            <a:solidFill>
              <a:srgbClr val="0432FF"/>
            </a:solidFill>
          </a:ln>
        </p:spPr>
        <p:txBody>
          <a:bodyPr wrap="square" lIns="0" tIns="0" rIns="0" bIns="0" rtlCol="0"/>
          <a:lstStyle/>
          <a:p>
            <a:endParaRPr sz="1350"/>
          </a:p>
        </p:txBody>
      </p:sp>
      <p:sp>
        <p:nvSpPr>
          <p:cNvPr id="26" name="object 26"/>
          <p:cNvSpPr txBox="1"/>
          <p:nvPr/>
        </p:nvSpPr>
        <p:spPr>
          <a:xfrm>
            <a:off x="340878" y="1277493"/>
            <a:ext cx="2884646" cy="557749"/>
          </a:xfrm>
          <a:prstGeom prst="rect">
            <a:avLst/>
          </a:prstGeom>
        </p:spPr>
        <p:txBody>
          <a:bodyPr vert="horz" wrap="square" lIns="0" tIns="7144" rIns="0" bIns="0" rtlCol="0">
            <a:spAutoFit/>
          </a:bodyPr>
          <a:lstStyle/>
          <a:p>
            <a:pPr marL="9525" marR="3810">
              <a:lnSpc>
                <a:spcPct val="100800"/>
              </a:lnSpc>
              <a:spcBef>
                <a:spcPts val="56"/>
              </a:spcBef>
            </a:pPr>
            <a:r>
              <a:rPr spc="-8" dirty="0">
                <a:solidFill>
                  <a:srgbClr val="0432FF"/>
                </a:solidFill>
                <a:latin typeface="Carlito"/>
                <a:cs typeface="Carlito"/>
              </a:rPr>
              <a:t>Attention</a:t>
            </a:r>
            <a:r>
              <a:rPr spc="-79" dirty="0">
                <a:solidFill>
                  <a:srgbClr val="0432FF"/>
                </a:solidFill>
                <a:latin typeface="Carlito"/>
                <a:cs typeface="Carlito"/>
              </a:rPr>
              <a:t> </a:t>
            </a:r>
            <a:r>
              <a:rPr dirty="0">
                <a:solidFill>
                  <a:srgbClr val="0432FF"/>
                </a:solidFill>
                <a:latin typeface="Carlito"/>
                <a:cs typeface="Carlito"/>
              </a:rPr>
              <a:t>weights</a:t>
            </a:r>
            <a:r>
              <a:rPr dirty="0">
                <a:latin typeface="Carlito"/>
                <a:cs typeface="Carlito"/>
              </a:rPr>
              <a:t>:</a:t>
            </a:r>
            <a:r>
              <a:rPr spc="-83" dirty="0">
                <a:latin typeface="Carlito"/>
                <a:cs typeface="Carlito"/>
              </a:rPr>
              <a:t> </a:t>
            </a:r>
            <a:r>
              <a:rPr spc="-8" dirty="0">
                <a:latin typeface="Carlito"/>
                <a:cs typeface="Carlito"/>
              </a:rPr>
              <a:t>softmax </a:t>
            </a:r>
            <a:r>
              <a:rPr dirty="0">
                <a:latin typeface="Carlito"/>
                <a:cs typeface="Carlito"/>
              </a:rPr>
              <a:t>scores</a:t>
            </a:r>
            <a:r>
              <a:rPr spc="-45" dirty="0">
                <a:latin typeface="Carlito"/>
                <a:cs typeface="Carlito"/>
              </a:rPr>
              <a:t> </a:t>
            </a:r>
            <a:r>
              <a:rPr dirty="0">
                <a:latin typeface="Carlito"/>
                <a:cs typeface="Carlito"/>
              </a:rPr>
              <a:t>for</a:t>
            </a:r>
            <a:r>
              <a:rPr spc="-45" dirty="0">
                <a:latin typeface="Carlito"/>
                <a:cs typeface="Carlito"/>
              </a:rPr>
              <a:t> </a:t>
            </a:r>
            <a:r>
              <a:rPr dirty="0">
                <a:latin typeface="Carlito"/>
                <a:cs typeface="Carlito"/>
              </a:rPr>
              <a:t>all</a:t>
            </a:r>
            <a:r>
              <a:rPr spc="-45" dirty="0">
                <a:latin typeface="Carlito"/>
                <a:cs typeface="Carlito"/>
              </a:rPr>
              <a:t> </a:t>
            </a:r>
            <a:r>
              <a:rPr dirty="0">
                <a:latin typeface="Carlito"/>
                <a:cs typeface="Carlito"/>
              </a:rPr>
              <a:t>inputs</a:t>
            </a:r>
            <a:r>
              <a:rPr spc="-45" dirty="0">
                <a:latin typeface="Carlito"/>
                <a:cs typeface="Carlito"/>
              </a:rPr>
              <a:t> </a:t>
            </a:r>
            <a:r>
              <a:rPr dirty="0">
                <a:latin typeface="Carlito"/>
                <a:cs typeface="Carlito"/>
              </a:rPr>
              <a:t>to</a:t>
            </a:r>
            <a:r>
              <a:rPr spc="-45" dirty="0">
                <a:latin typeface="Carlito"/>
                <a:cs typeface="Carlito"/>
              </a:rPr>
              <a:t> </a:t>
            </a:r>
            <a:r>
              <a:rPr spc="-8" dirty="0">
                <a:latin typeface="Carlito"/>
                <a:cs typeface="Carlito"/>
              </a:rPr>
              <a:t>quantify</a:t>
            </a:r>
            <a:endParaRPr>
              <a:latin typeface="Carlito"/>
              <a:cs typeface="Carlito"/>
            </a:endParaRPr>
          </a:p>
        </p:txBody>
      </p:sp>
      <p:sp>
        <p:nvSpPr>
          <p:cNvPr id="27" name="object 27"/>
          <p:cNvSpPr txBox="1"/>
          <p:nvPr/>
        </p:nvSpPr>
        <p:spPr>
          <a:xfrm>
            <a:off x="340878" y="1740097"/>
            <a:ext cx="2623661" cy="721672"/>
          </a:xfrm>
          <a:prstGeom prst="rect">
            <a:avLst/>
          </a:prstGeom>
        </p:spPr>
        <p:txBody>
          <a:bodyPr vert="horz" wrap="square" lIns="0" tIns="100013" rIns="0" bIns="0" rtlCol="0">
            <a:spAutoFit/>
          </a:bodyPr>
          <a:lstStyle/>
          <a:p>
            <a:pPr marL="9525">
              <a:spcBef>
                <a:spcPts val="788"/>
              </a:spcBef>
            </a:pPr>
            <a:r>
              <a:rPr dirty="0">
                <a:latin typeface="Carlito"/>
                <a:cs typeface="Carlito"/>
              </a:rPr>
              <a:t>each</a:t>
            </a:r>
            <a:r>
              <a:rPr spc="-49" dirty="0">
                <a:latin typeface="Carlito"/>
                <a:cs typeface="Carlito"/>
              </a:rPr>
              <a:t> </a:t>
            </a:r>
            <a:r>
              <a:rPr spc="-26" dirty="0">
                <a:latin typeface="Carlito"/>
                <a:cs typeface="Carlito"/>
              </a:rPr>
              <a:t>token’s</a:t>
            </a:r>
            <a:r>
              <a:rPr spc="-53" dirty="0">
                <a:latin typeface="Carlito"/>
                <a:cs typeface="Carlito"/>
              </a:rPr>
              <a:t> </a:t>
            </a:r>
            <a:r>
              <a:rPr spc="-8" dirty="0">
                <a:latin typeface="Carlito"/>
                <a:cs typeface="Carlito"/>
              </a:rPr>
              <a:t>relevance;</a:t>
            </a:r>
            <a:r>
              <a:rPr spc="-49" dirty="0">
                <a:latin typeface="Carlito"/>
                <a:cs typeface="Carlito"/>
              </a:rPr>
              <a:t> </a:t>
            </a:r>
            <a:r>
              <a:rPr spc="-8" dirty="0">
                <a:latin typeface="Carlito"/>
                <a:cs typeface="Carlito"/>
              </a:rPr>
              <a:t>e.g.,</a:t>
            </a:r>
            <a:endParaRPr>
              <a:latin typeface="Carlito"/>
              <a:cs typeface="Carlito"/>
            </a:endParaRPr>
          </a:p>
          <a:p>
            <a:pPr marL="424339">
              <a:spcBef>
                <a:spcPts val="652"/>
              </a:spcBef>
            </a:pPr>
            <a:r>
              <a:rPr sz="1650" dirty="0">
                <a:latin typeface="Carlito"/>
                <a:cs typeface="Carlito"/>
              </a:rPr>
              <a:t>=</a:t>
            </a:r>
            <a:r>
              <a:rPr sz="1650" spc="-30" dirty="0">
                <a:latin typeface="Carlito"/>
                <a:cs typeface="Carlito"/>
              </a:rPr>
              <a:t> </a:t>
            </a:r>
            <a:r>
              <a:rPr sz="1650" dirty="0">
                <a:latin typeface="Carlito"/>
                <a:cs typeface="Carlito"/>
              </a:rPr>
              <a:t>softmax([2,</a:t>
            </a:r>
            <a:r>
              <a:rPr sz="1650" spc="-30" dirty="0">
                <a:latin typeface="Carlito"/>
                <a:cs typeface="Carlito"/>
              </a:rPr>
              <a:t> </a:t>
            </a:r>
            <a:r>
              <a:rPr sz="1650" dirty="0">
                <a:latin typeface="Carlito"/>
                <a:cs typeface="Carlito"/>
              </a:rPr>
              <a:t>4,</a:t>
            </a:r>
            <a:r>
              <a:rPr sz="1650" spc="-34" dirty="0">
                <a:latin typeface="Carlito"/>
                <a:cs typeface="Carlito"/>
              </a:rPr>
              <a:t> </a:t>
            </a:r>
            <a:r>
              <a:rPr sz="1650" spc="-19" dirty="0">
                <a:latin typeface="Carlito"/>
                <a:cs typeface="Carlito"/>
              </a:rPr>
              <a:t>4])</a:t>
            </a:r>
            <a:endParaRPr sz="1650">
              <a:latin typeface="Carlito"/>
              <a:cs typeface="Carlito"/>
            </a:endParaRPr>
          </a:p>
        </p:txBody>
      </p:sp>
      <p:sp>
        <p:nvSpPr>
          <p:cNvPr id="28" name="object 28"/>
          <p:cNvSpPr txBox="1"/>
          <p:nvPr/>
        </p:nvSpPr>
        <p:spPr>
          <a:xfrm>
            <a:off x="4073376" y="2548100"/>
            <a:ext cx="4121944" cy="230832"/>
          </a:xfrm>
          <a:prstGeom prst="rect">
            <a:avLst/>
          </a:prstGeom>
        </p:spPr>
        <p:txBody>
          <a:bodyPr vert="horz" wrap="square" lIns="0" tIns="0" rIns="0" bIns="0" rtlCol="0">
            <a:spAutoFit/>
          </a:bodyPr>
          <a:lstStyle/>
          <a:p>
            <a:pPr>
              <a:lnSpc>
                <a:spcPts val="1763"/>
              </a:lnSpc>
              <a:tabLst>
                <a:tab pos="1984058" algn="l"/>
                <a:tab pos="3880485" algn="l"/>
              </a:tabLst>
            </a:pPr>
            <a:r>
              <a:rPr sz="1500" spc="-19" dirty="0">
                <a:latin typeface="Carlito"/>
                <a:cs typeface="Carlito"/>
              </a:rPr>
              <a:t>0.0</a:t>
            </a:r>
            <a:r>
              <a:rPr sz="1500" dirty="0">
                <a:latin typeface="Carlito"/>
                <a:cs typeface="Carlito"/>
              </a:rPr>
              <a:t>	</a:t>
            </a:r>
            <a:r>
              <a:rPr sz="2250" spc="-28" baseline="1388" dirty="0">
                <a:latin typeface="Carlito"/>
                <a:cs typeface="Carlito"/>
              </a:rPr>
              <a:t>0.5</a:t>
            </a:r>
            <a:r>
              <a:rPr sz="2250" baseline="1388" dirty="0">
                <a:latin typeface="Carlito"/>
                <a:cs typeface="Carlito"/>
              </a:rPr>
              <a:t>	</a:t>
            </a:r>
            <a:r>
              <a:rPr sz="1500" spc="-19" dirty="0">
                <a:latin typeface="Carlito"/>
                <a:cs typeface="Carlito"/>
              </a:rPr>
              <a:t>0.5</a:t>
            </a:r>
            <a:endParaRPr sz="1500">
              <a:latin typeface="Carlito"/>
              <a:cs typeface="Carlito"/>
            </a:endParaRPr>
          </a:p>
        </p:txBody>
      </p:sp>
      <p:sp>
        <p:nvSpPr>
          <p:cNvPr id="29" name="object 29"/>
          <p:cNvSpPr/>
          <p:nvPr/>
        </p:nvSpPr>
        <p:spPr>
          <a:xfrm>
            <a:off x="3360640" y="2445172"/>
            <a:ext cx="5684519" cy="734854"/>
          </a:xfrm>
          <a:custGeom>
            <a:avLst/>
            <a:gdLst/>
            <a:ahLst/>
            <a:cxnLst/>
            <a:rect l="l" t="t" r="r" b="b"/>
            <a:pathLst>
              <a:path w="7579359" h="979804">
                <a:moveTo>
                  <a:pt x="7578852" y="0"/>
                </a:moveTo>
                <a:lnTo>
                  <a:pt x="0" y="0"/>
                </a:lnTo>
                <a:lnTo>
                  <a:pt x="0" y="979436"/>
                </a:lnTo>
                <a:lnTo>
                  <a:pt x="7578852" y="979436"/>
                </a:lnTo>
                <a:lnTo>
                  <a:pt x="7578852" y="0"/>
                </a:lnTo>
                <a:close/>
              </a:path>
            </a:pathLst>
          </a:custGeom>
          <a:solidFill>
            <a:srgbClr val="FFFFFF"/>
          </a:solidFill>
        </p:spPr>
        <p:txBody>
          <a:bodyPr wrap="square" lIns="0" tIns="0" rIns="0" bIns="0" rtlCol="0"/>
          <a:lstStyle/>
          <a:p>
            <a:endParaRPr sz="1350"/>
          </a:p>
        </p:txBody>
      </p:sp>
      <p:sp>
        <p:nvSpPr>
          <p:cNvPr id="30" name="object 30"/>
          <p:cNvSpPr txBox="1"/>
          <p:nvPr/>
        </p:nvSpPr>
        <p:spPr>
          <a:xfrm>
            <a:off x="342690" y="3177158"/>
            <a:ext cx="2502694" cy="432009"/>
          </a:xfrm>
          <a:prstGeom prst="rect">
            <a:avLst/>
          </a:prstGeom>
        </p:spPr>
        <p:txBody>
          <a:bodyPr vert="horz" wrap="square" lIns="0" tIns="21431" rIns="0" bIns="0" rtlCol="0">
            <a:spAutoFit/>
          </a:bodyPr>
          <a:lstStyle/>
          <a:p>
            <a:pPr marL="88106" marR="145733">
              <a:lnSpc>
                <a:spcPts val="1568"/>
              </a:lnSpc>
              <a:spcBef>
                <a:spcPts val="169"/>
              </a:spcBef>
            </a:pPr>
            <a:r>
              <a:rPr sz="1350" dirty="0">
                <a:solidFill>
                  <a:srgbClr val="0432FF"/>
                </a:solidFill>
                <a:latin typeface="Caladea"/>
                <a:cs typeface="Caladea"/>
              </a:rPr>
              <a:t>Note:</a:t>
            </a:r>
            <a:r>
              <a:rPr sz="1350" spc="-38" dirty="0">
                <a:solidFill>
                  <a:srgbClr val="0432FF"/>
                </a:solidFill>
                <a:latin typeface="Caladea"/>
                <a:cs typeface="Caladea"/>
              </a:rPr>
              <a:t> </a:t>
            </a:r>
            <a:r>
              <a:rPr sz="1350" dirty="0">
                <a:solidFill>
                  <a:srgbClr val="0432FF"/>
                </a:solidFill>
                <a:latin typeface="Caladea"/>
                <a:cs typeface="Caladea"/>
              </a:rPr>
              <a:t>softmax</a:t>
            </a:r>
            <a:r>
              <a:rPr sz="1350" spc="-38" dirty="0">
                <a:solidFill>
                  <a:srgbClr val="0432FF"/>
                </a:solidFill>
                <a:latin typeface="Caladea"/>
                <a:cs typeface="Caladea"/>
              </a:rPr>
              <a:t> </a:t>
            </a:r>
            <a:r>
              <a:rPr sz="1350" dirty="0">
                <a:solidFill>
                  <a:srgbClr val="0432FF"/>
                </a:solidFill>
                <a:latin typeface="Caladea"/>
                <a:cs typeface="Caladea"/>
              </a:rPr>
              <a:t>doesn’t</a:t>
            </a:r>
            <a:r>
              <a:rPr sz="1350" spc="-38" dirty="0">
                <a:solidFill>
                  <a:srgbClr val="0432FF"/>
                </a:solidFill>
                <a:latin typeface="Caladea"/>
                <a:cs typeface="Caladea"/>
              </a:rPr>
              <a:t> </a:t>
            </a:r>
            <a:r>
              <a:rPr sz="1350" dirty="0">
                <a:solidFill>
                  <a:srgbClr val="0432FF"/>
                </a:solidFill>
                <a:latin typeface="Caladea"/>
                <a:cs typeface="Caladea"/>
              </a:rPr>
              <a:t>return</a:t>
            </a:r>
            <a:r>
              <a:rPr sz="1350" spc="-41" dirty="0">
                <a:solidFill>
                  <a:srgbClr val="0432FF"/>
                </a:solidFill>
                <a:latin typeface="Caladea"/>
                <a:cs typeface="Caladea"/>
              </a:rPr>
              <a:t> </a:t>
            </a:r>
            <a:r>
              <a:rPr sz="1350" spc="-19" dirty="0">
                <a:solidFill>
                  <a:srgbClr val="0432FF"/>
                </a:solidFill>
                <a:latin typeface="Caladea"/>
                <a:cs typeface="Caladea"/>
              </a:rPr>
              <a:t>0, </a:t>
            </a:r>
            <a:r>
              <a:rPr sz="1350" dirty="0">
                <a:solidFill>
                  <a:srgbClr val="0432FF"/>
                </a:solidFill>
                <a:latin typeface="Caladea"/>
                <a:cs typeface="Caladea"/>
              </a:rPr>
              <a:t>but</a:t>
            </a:r>
            <a:r>
              <a:rPr sz="1350" spc="-19" dirty="0">
                <a:solidFill>
                  <a:srgbClr val="0432FF"/>
                </a:solidFill>
                <a:latin typeface="Caladea"/>
                <a:cs typeface="Caladea"/>
              </a:rPr>
              <a:t> </a:t>
            </a:r>
            <a:r>
              <a:rPr sz="1350" dirty="0">
                <a:solidFill>
                  <a:srgbClr val="0432FF"/>
                </a:solidFill>
                <a:latin typeface="Caladea"/>
                <a:cs typeface="Caladea"/>
              </a:rPr>
              <a:t>can</a:t>
            </a:r>
            <a:r>
              <a:rPr sz="1350" spc="-19" dirty="0">
                <a:solidFill>
                  <a:srgbClr val="0432FF"/>
                </a:solidFill>
                <a:latin typeface="Caladea"/>
                <a:cs typeface="Caladea"/>
              </a:rPr>
              <a:t> </a:t>
            </a:r>
            <a:r>
              <a:rPr sz="1350" dirty="0">
                <a:solidFill>
                  <a:srgbClr val="0432FF"/>
                </a:solidFill>
                <a:latin typeface="Caladea"/>
                <a:cs typeface="Caladea"/>
              </a:rPr>
              <a:t>arise</a:t>
            </a:r>
            <a:r>
              <a:rPr sz="1350" spc="-19" dirty="0">
                <a:solidFill>
                  <a:srgbClr val="0432FF"/>
                </a:solidFill>
                <a:latin typeface="Caladea"/>
                <a:cs typeface="Caladea"/>
              </a:rPr>
              <a:t> </a:t>
            </a:r>
            <a:r>
              <a:rPr sz="1350" dirty="0">
                <a:solidFill>
                  <a:srgbClr val="0432FF"/>
                </a:solidFill>
                <a:latin typeface="Caladea"/>
                <a:cs typeface="Caladea"/>
              </a:rPr>
              <a:t>from</a:t>
            </a:r>
            <a:r>
              <a:rPr sz="1350" spc="-15" dirty="0">
                <a:solidFill>
                  <a:srgbClr val="0432FF"/>
                </a:solidFill>
                <a:latin typeface="Caladea"/>
                <a:cs typeface="Caladea"/>
              </a:rPr>
              <a:t> </a:t>
            </a:r>
            <a:r>
              <a:rPr sz="1350" spc="-8" dirty="0">
                <a:solidFill>
                  <a:srgbClr val="0432FF"/>
                </a:solidFill>
                <a:latin typeface="Caladea"/>
                <a:cs typeface="Caladea"/>
              </a:rPr>
              <a:t>rounding</a:t>
            </a:r>
            <a:endParaRPr sz="1350" dirty="0">
              <a:latin typeface="Caladea"/>
              <a:cs typeface="Caladea"/>
            </a:endParaRPr>
          </a:p>
        </p:txBody>
      </p:sp>
      <p:sp>
        <p:nvSpPr>
          <p:cNvPr id="31" name="object 31"/>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33" name="object 33"/>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85880" y="2551672"/>
            <a:ext cx="5591200" cy="1898690"/>
          </a:xfrm>
          <a:prstGeom prst="rect">
            <a:avLst/>
          </a:prstGeom>
        </p:spPr>
      </p:pic>
      <p:sp>
        <p:nvSpPr>
          <p:cNvPr id="3" name="object 3"/>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4" name="object 4"/>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5" name="object 5"/>
          <p:cNvSpPr/>
          <p:nvPr/>
        </p:nvSpPr>
        <p:spPr>
          <a:xfrm>
            <a:off x="4290222"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6" name="object 6"/>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7" name="object 7"/>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8" name="object 8"/>
          <p:cNvSpPr/>
          <p:nvPr/>
        </p:nvSpPr>
        <p:spPr>
          <a:xfrm>
            <a:off x="6201213"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9" name="object 9"/>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0" name="object 10"/>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1" name="object 11"/>
          <p:cNvSpPr/>
          <p:nvPr/>
        </p:nvSpPr>
        <p:spPr>
          <a:xfrm>
            <a:off x="8116262" y="3160300"/>
            <a:ext cx="759619" cy="277178"/>
          </a:xfrm>
          <a:custGeom>
            <a:avLst/>
            <a:gdLst/>
            <a:ahLst/>
            <a:cxnLst/>
            <a:rect l="l" t="t" r="r" b="b"/>
            <a:pathLst>
              <a:path w="1012825" h="369570">
                <a:moveTo>
                  <a:pt x="1012621" y="0"/>
                </a:moveTo>
                <a:lnTo>
                  <a:pt x="0" y="0"/>
                </a:lnTo>
                <a:lnTo>
                  <a:pt x="0" y="369328"/>
                </a:lnTo>
                <a:lnTo>
                  <a:pt x="1012621" y="369328"/>
                </a:lnTo>
                <a:lnTo>
                  <a:pt x="1012621" y="0"/>
                </a:lnTo>
                <a:close/>
              </a:path>
            </a:pathLst>
          </a:custGeom>
          <a:solidFill>
            <a:srgbClr val="FFFFFF"/>
          </a:solidFill>
        </p:spPr>
        <p:txBody>
          <a:bodyPr wrap="square" lIns="0" tIns="0" rIns="0" bIns="0" rtlCol="0"/>
          <a:lstStyle/>
          <a:p>
            <a:endParaRPr sz="1350"/>
          </a:p>
        </p:txBody>
      </p:sp>
      <p:sp>
        <p:nvSpPr>
          <p:cNvPr id="12" name="object 12"/>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3" name="object 13"/>
          <p:cNvGrpSpPr/>
          <p:nvPr/>
        </p:nvGrpSpPr>
        <p:grpSpPr>
          <a:xfrm>
            <a:off x="3365611" y="3372973"/>
            <a:ext cx="5473541" cy="1570673"/>
            <a:chOff x="4487481" y="4497298"/>
            <a:chExt cx="7298055" cy="2094230"/>
          </a:xfrm>
        </p:grpSpPr>
        <p:pic>
          <p:nvPicPr>
            <p:cNvPr id="14" name="object 14"/>
            <p:cNvPicPr/>
            <p:nvPr/>
          </p:nvPicPr>
          <p:blipFill>
            <a:blip r:embed="rId3" cstate="print"/>
            <a:stretch>
              <a:fillRect/>
            </a:stretch>
          </p:blipFill>
          <p:spPr>
            <a:xfrm>
              <a:off x="4487481" y="5834626"/>
              <a:ext cx="1716671" cy="756500"/>
            </a:xfrm>
            <a:prstGeom prst="rect">
              <a:avLst/>
            </a:prstGeom>
          </p:spPr>
        </p:pic>
        <p:sp>
          <p:nvSpPr>
            <p:cNvPr id="15" name="object 15"/>
            <p:cNvSpPr/>
            <p:nvPr/>
          </p:nvSpPr>
          <p:spPr>
            <a:xfrm>
              <a:off x="10979937" y="4541748"/>
              <a:ext cx="760730" cy="293370"/>
            </a:xfrm>
            <a:custGeom>
              <a:avLst/>
              <a:gdLst/>
              <a:ahLst/>
              <a:cxnLst/>
              <a:rect l="l" t="t" r="r" b="b"/>
              <a:pathLst>
                <a:path w="760729" h="293370">
                  <a:moveTo>
                    <a:pt x="0" y="0"/>
                  </a:moveTo>
                  <a:lnTo>
                    <a:pt x="760700" y="0"/>
                  </a:lnTo>
                  <a:lnTo>
                    <a:pt x="760700" y="292803"/>
                  </a:lnTo>
                  <a:lnTo>
                    <a:pt x="0" y="292803"/>
                  </a:lnTo>
                  <a:lnTo>
                    <a:pt x="0" y="0"/>
                  </a:lnTo>
                  <a:close/>
                </a:path>
              </a:pathLst>
            </a:custGeom>
            <a:ln w="88900">
              <a:solidFill>
                <a:srgbClr val="0432FF"/>
              </a:solidFill>
            </a:ln>
          </p:spPr>
          <p:txBody>
            <a:bodyPr wrap="square" lIns="0" tIns="0" rIns="0" bIns="0" rtlCol="0"/>
            <a:lstStyle/>
            <a:p>
              <a:endParaRPr sz="1350"/>
            </a:p>
          </p:txBody>
        </p:sp>
        <p:sp>
          <p:nvSpPr>
            <p:cNvPr id="16" name="object 16"/>
            <p:cNvSpPr/>
            <p:nvPr/>
          </p:nvSpPr>
          <p:spPr>
            <a:xfrm>
              <a:off x="8429231" y="4541748"/>
              <a:ext cx="760730" cy="293370"/>
            </a:xfrm>
            <a:custGeom>
              <a:avLst/>
              <a:gdLst/>
              <a:ahLst/>
              <a:cxnLst/>
              <a:rect l="l" t="t" r="r" b="b"/>
              <a:pathLst>
                <a:path w="760729" h="293370">
                  <a:moveTo>
                    <a:pt x="0" y="0"/>
                  </a:moveTo>
                  <a:lnTo>
                    <a:pt x="760700" y="0"/>
                  </a:lnTo>
                  <a:lnTo>
                    <a:pt x="760700" y="292803"/>
                  </a:lnTo>
                  <a:lnTo>
                    <a:pt x="0" y="292803"/>
                  </a:lnTo>
                  <a:lnTo>
                    <a:pt x="0" y="0"/>
                  </a:lnTo>
                  <a:close/>
                </a:path>
              </a:pathLst>
            </a:custGeom>
            <a:ln w="88900">
              <a:solidFill>
                <a:srgbClr val="0432FF"/>
              </a:solidFill>
            </a:ln>
          </p:spPr>
          <p:txBody>
            <a:bodyPr wrap="square" lIns="0" tIns="0" rIns="0" bIns="0" rtlCol="0"/>
            <a:lstStyle/>
            <a:p>
              <a:endParaRPr sz="1350"/>
            </a:p>
          </p:txBody>
        </p:sp>
        <p:sp>
          <p:nvSpPr>
            <p:cNvPr id="17" name="object 17"/>
            <p:cNvSpPr/>
            <p:nvPr/>
          </p:nvSpPr>
          <p:spPr>
            <a:xfrm>
              <a:off x="5873076" y="4544047"/>
              <a:ext cx="760730" cy="293370"/>
            </a:xfrm>
            <a:custGeom>
              <a:avLst/>
              <a:gdLst/>
              <a:ahLst/>
              <a:cxnLst/>
              <a:rect l="l" t="t" r="r" b="b"/>
              <a:pathLst>
                <a:path w="760729" h="293370">
                  <a:moveTo>
                    <a:pt x="0" y="0"/>
                  </a:moveTo>
                  <a:lnTo>
                    <a:pt x="760700" y="0"/>
                  </a:lnTo>
                  <a:lnTo>
                    <a:pt x="760700" y="292803"/>
                  </a:lnTo>
                  <a:lnTo>
                    <a:pt x="0" y="292803"/>
                  </a:lnTo>
                  <a:lnTo>
                    <a:pt x="0" y="0"/>
                  </a:lnTo>
                  <a:close/>
                </a:path>
              </a:pathLst>
            </a:custGeom>
            <a:ln w="88900">
              <a:solidFill>
                <a:srgbClr val="0432FF"/>
              </a:solidFill>
            </a:ln>
          </p:spPr>
          <p:txBody>
            <a:bodyPr wrap="square" lIns="0" tIns="0" rIns="0" bIns="0" rtlCol="0"/>
            <a:lstStyle/>
            <a:p>
              <a:endParaRPr sz="1350"/>
            </a:p>
          </p:txBody>
        </p:sp>
        <p:sp>
          <p:nvSpPr>
            <p:cNvPr id="18" name="object 18"/>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19" name="object 19"/>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20" name="object 20"/>
          <p:cNvSpPr txBox="1"/>
          <p:nvPr/>
        </p:nvSpPr>
        <p:spPr>
          <a:xfrm>
            <a:off x="3968811" y="2518286"/>
            <a:ext cx="450056" cy="256320"/>
          </a:xfrm>
          <a:prstGeom prst="rect">
            <a:avLst/>
          </a:prstGeom>
          <a:solidFill>
            <a:srgbClr val="B4C7E7"/>
          </a:solidFill>
          <a:ln w="12700">
            <a:solidFill>
              <a:srgbClr val="000000"/>
            </a:solidFill>
          </a:ln>
        </p:spPr>
        <p:txBody>
          <a:bodyPr vert="horz" wrap="square" lIns="0" tIns="25241" rIns="0" bIns="0" rtlCol="0">
            <a:spAutoFit/>
          </a:bodyPr>
          <a:lstStyle/>
          <a:p>
            <a:pPr marL="104299">
              <a:spcBef>
                <a:spcPts val="199"/>
              </a:spcBef>
            </a:pPr>
            <a:r>
              <a:rPr sz="1500" spc="-19" dirty="0">
                <a:latin typeface="Carlito"/>
                <a:cs typeface="Carlito"/>
              </a:rPr>
              <a:t>0.0</a:t>
            </a:r>
            <a:endParaRPr sz="1500">
              <a:latin typeface="Carlito"/>
              <a:cs typeface="Carlito"/>
            </a:endParaRPr>
          </a:p>
        </p:txBody>
      </p:sp>
      <p:sp>
        <p:nvSpPr>
          <p:cNvPr id="21" name="object 21"/>
          <p:cNvSpPr txBox="1"/>
          <p:nvPr/>
        </p:nvSpPr>
        <p:spPr>
          <a:xfrm>
            <a:off x="5953087" y="2514581"/>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22" name="object 22"/>
          <p:cNvSpPr txBox="1"/>
          <p:nvPr/>
        </p:nvSpPr>
        <p:spPr>
          <a:xfrm>
            <a:off x="7849782" y="251674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23" name="object 23"/>
          <p:cNvSpPr txBox="1"/>
          <p:nvPr/>
        </p:nvSpPr>
        <p:spPr>
          <a:xfrm>
            <a:off x="345812" y="1277493"/>
            <a:ext cx="2744628" cy="837506"/>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Compute</a:t>
            </a:r>
            <a:r>
              <a:rPr spc="-49" dirty="0">
                <a:latin typeface="Carlito"/>
                <a:cs typeface="Carlito"/>
              </a:rPr>
              <a:t> </a:t>
            </a:r>
            <a:r>
              <a:rPr dirty="0">
                <a:solidFill>
                  <a:srgbClr val="00B050"/>
                </a:solidFill>
                <a:latin typeface="Carlito"/>
                <a:cs typeface="Carlito"/>
              </a:rPr>
              <a:t>new</a:t>
            </a:r>
            <a:r>
              <a:rPr spc="-49" dirty="0">
                <a:solidFill>
                  <a:srgbClr val="00B050"/>
                </a:solidFill>
                <a:latin typeface="Carlito"/>
                <a:cs typeface="Carlito"/>
              </a:rPr>
              <a:t> </a:t>
            </a:r>
            <a:r>
              <a:rPr spc="-8" dirty="0">
                <a:solidFill>
                  <a:srgbClr val="00B050"/>
                </a:solidFill>
                <a:latin typeface="Carlito"/>
                <a:cs typeface="Carlito"/>
              </a:rPr>
              <a:t>representation </a:t>
            </a:r>
            <a:r>
              <a:rPr dirty="0">
                <a:latin typeface="Carlito"/>
                <a:cs typeface="Carlito"/>
              </a:rPr>
              <a:t>of</a:t>
            </a:r>
            <a:r>
              <a:rPr spc="-45" dirty="0">
                <a:latin typeface="Carlito"/>
                <a:cs typeface="Carlito"/>
              </a:rPr>
              <a:t> </a:t>
            </a:r>
            <a:r>
              <a:rPr dirty="0">
                <a:solidFill>
                  <a:srgbClr val="70AD47"/>
                </a:solidFill>
                <a:latin typeface="Carlito"/>
                <a:cs typeface="Carlito"/>
              </a:rPr>
              <a:t>input</a:t>
            </a:r>
            <a:r>
              <a:rPr spc="-45" dirty="0">
                <a:solidFill>
                  <a:srgbClr val="70AD47"/>
                </a:solidFill>
                <a:latin typeface="Carlito"/>
                <a:cs typeface="Carlito"/>
              </a:rPr>
              <a:t> </a:t>
            </a:r>
            <a:r>
              <a:rPr spc="-8" dirty="0">
                <a:solidFill>
                  <a:srgbClr val="70AD47"/>
                </a:solidFill>
                <a:latin typeface="Carlito"/>
                <a:cs typeface="Carlito"/>
              </a:rPr>
              <a:t>token</a:t>
            </a:r>
            <a:r>
              <a:rPr spc="-45" dirty="0">
                <a:solidFill>
                  <a:srgbClr val="70AD47"/>
                </a:solidFill>
                <a:latin typeface="Carlito"/>
                <a:cs typeface="Carlito"/>
              </a:rPr>
              <a:t> </a:t>
            </a:r>
            <a:r>
              <a:rPr dirty="0">
                <a:latin typeface="Carlito"/>
                <a:cs typeface="Carlito"/>
              </a:rPr>
              <a:t>that</a:t>
            </a:r>
            <a:r>
              <a:rPr spc="-45" dirty="0">
                <a:latin typeface="Carlito"/>
                <a:cs typeface="Carlito"/>
              </a:rPr>
              <a:t> </a:t>
            </a:r>
            <a:r>
              <a:rPr spc="-8" dirty="0">
                <a:latin typeface="Carlito"/>
                <a:cs typeface="Carlito"/>
              </a:rPr>
              <a:t>reflects </a:t>
            </a:r>
            <a:r>
              <a:rPr dirty="0">
                <a:latin typeface="Carlito"/>
                <a:cs typeface="Carlito"/>
              </a:rPr>
              <a:t>entire</a:t>
            </a:r>
            <a:r>
              <a:rPr spc="-86" dirty="0">
                <a:latin typeface="Carlito"/>
                <a:cs typeface="Carlito"/>
              </a:rPr>
              <a:t> </a:t>
            </a:r>
            <a:r>
              <a:rPr spc="-8" dirty="0">
                <a:latin typeface="Carlito"/>
                <a:cs typeface="Carlito"/>
              </a:rPr>
              <a:t>input:</a:t>
            </a:r>
            <a:endParaRPr>
              <a:latin typeface="Carlito"/>
              <a:cs typeface="Carlito"/>
            </a:endParaRPr>
          </a:p>
        </p:txBody>
      </p:sp>
      <p:sp>
        <p:nvSpPr>
          <p:cNvPr id="24" name="object 24"/>
          <p:cNvSpPr txBox="1"/>
          <p:nvPr/>
        </p:nvSpPr>
        <p:spPr>
          <a:xfrm>
            <a:off x="345812" y="2381632"/>
            <a:ext cx="2691765" cy="28661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49" dirty="0">
                <a:latin typeface="Carlito"/>
                <a:cs typeface="Carlito"/>
              </a:rPr>
              <a:t> </a:t>
            </a:r>
            <a:r>
              <a:rPr spc="-8" dirty="0">
                <a:solidFill>
                  <a:srgbClr val="8FAADC"/>
                </a:solidFill>
                <a:latin typeface="Carlito"/>
                <a:cs typeface="Carlito"/>
              </a:rPr>
              <a:t>Attention</a:t>
            </a:r>
            <a:r>
              <a:rPr spc="-41" dirty="0">
                <a:solidFill>
                  <a:srgbClr val="8FAADC"/>
                </a:solidFill>
                <a:latin typeface="Carlito"/>
                <a:cs typeface="Carlito"/>
              </a:rPr>
              <a:t> </a:t>
            </a:r>
            <a:r>
              <a:rPr dirty="0">
                <a:solidFill>
                  <a:srgbClr val="8FAADC"/>
                </a:solidFill>
                <a:latin typeface="Carlito"/>
                <a:cs typeface="Carlito"/>
              </a:rPr>
              <a:t>weights</a:t>
            </a:r>
            <a:r>
              <a:rPr spc="-45" dirty="0">
                <a:solidFill>
                  <a:srgbClr val="8FAADC"/>
                </a:solidFill>
                <a:latin typeface="Carlito"/>
                <a:cs typeface="Carlito"/>
              </a:rPr>
              <a:t> </a:t>
            </a:r>
            <a:r>
              <a:rPr dirty="0">
                <a:latin typeface="Carlito"/>
                <a:cs typeface="Carlito"/>
              </a:rPr>
              <a:t>x</a:t>
            </a:r>
            <a:r>
              <a:rPr spc="-45" dirty="0">
                <a:latin typeface="Carlito"/>
                <a:cs typeface="Carlito"/>
              </a:rPr>
              <a:t> </a:t>
            </a:r>
            <a:r>
              <a:rPr spc="-8" dirty="0">
                <a:solidFill>
                  <a:srgbClr val="7030A0"/>
                </a:solidFill>
                <a:latin typeface="Carlito"/>
                <a:cs typeface="Carlito"/>
              </a:rPr>
              <a:t>Values</a:t>
            </a:r>
            <a:endParaRPr>
              <a:latin typeface="Carlito"/>
              <a:cs typeface="Carlito"/>
            </a:endParaRPr>
          </a:p>
        </p:txBody>
      </p:sp>
      <p:sp>
        <p:nvSpPr>
          <p:cNvPr id="25" name="object 25"/>
          <p:cNvSpPr txBox="1"/>
          <p:nvPr/>
        </p:nvSpPr>
        <p:spPr>
          <a:xfrm>
            <a:off x="3325120" y="2004032"/>
            <a:ext cx="4904423" cy="218008"/>
          </a:xfrm>
          <a:prstGeom prst="rect">
            <a:avLst/>
          </a:prstGeom>
        </p:spPr>
        <p:txBody>
          <a:bodyPr vert="horz" wrap="square" lIns="0" tIns="0" rIns="0" bIns="0" rtlCol="0">
            <a:spAutoFit/>
          </a:bodyPr>
          <a:lstStyle/>
          <a:p>
            <a:pPr>
              <a:lnSpc>
                <a:spcPts val="1729"/>
              </a:lnSpc>
              <a:tabLst>
                <a:tab pos="429101" algn="l"/>
                <a:tab pos="858203" algn="l"/>
                <a:tab pos="1900714" algn="l"/>
                <a:tab pos="2329815" algn="l"/>
                <a:tab pos="2758916" algn="l"/>
                <a:tab pos="3801428" algn="l"/>
                <a:tab pos="4230529" algn="l"/>
                <a:tab pos="4660106" algn="l"/>
              </a:tabLst>
            </a:pP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4166" dirty="0">
                <a:latin typeface="Carlito"/>
                <a:cs typeface="Carlito"/>
              </a:rPr>
              <a:t>1.0</a:t>
            </a:r>
            <a:r>
              <a:rPr sz="2250" b="1" baseline="-4166" dirty="0">
                <a:latin typeface="Carlito"/>
                <a:cs typeface="Carlito"/>
              </a:rPr>
              <a:t>	</a:t>
            </a:r>
            <a:r>
              <a:rPr sz="2250" b="1" spc="-28" baseline="-4166" dirty="0">
                <a:latin typeface="Carlito"/>
                <a:cs typeface="Carlito"/>
              </a:rPr>
              <a:t>4.0</a:t>
            </a:r>
            <a:r>
              <a:rPr sz="2250" b="1" baseline="-4166" dirty="0">
                <a:latin typeface="Carlito"/>
                <a:cs typeface="Carlito"/>
              </a:rPr>
              <a:t>	</a:t>
            </a:r>
            <a:r>
              <a:rPr sz="2250" b="1" spc="-28" baseline="-4166" dirty="0">
                <a:latin typeface="Carlito"/>
                <a:cs typeface="Carlito"/>
              </a:rPr>
              <a:t>0.0</a:t>
            </a:r>
            <a:r>
              <a:rPr sz="2250" b="1" baseline="-4166" dirty="0">
                <a:latin typeface="Carlito"/>
                <a:cs typeface="Carlito"/>
              </a:rPr>
              <a:t>	</a:t>
            </a:r>
            <a:r>
              <a:rPr sz="1500" b="1" spc="-19" dirty="0">
                <a:latin typeface="Carlito"/>
                <a:cs typeface="Carlito"/>
              </a:rPr>
              <a:t>1.0</a:t>
            </a:r>
            <a:r>
              <a:rPr sz="1500" b="1" dirty="0">
                <a:latin typeface="Carlito"/>
                <a:cs typeface="Carlito"/>
              </a:rPr>
              <a:t>	</a:t>
            </a:r>
            <a:r>
              <a:rPr sz="1500" b="1" spc="-19" dirty="0">
                <a:latin typeface="Carlito"/>
                <a:cs typeface="Carlito"/>
              </a:rPr>
              <a:t>3.0</a:t>
            </a:r>
            <a:r>
              <a:rPr sz="1500" b="1" dirty="0">
                <a:latin typeface="Carlito"/>
                <a:cs typeface="Carlito"/>
              </a:rPr>
              <a:t>	</a:t>
            </a:r>
            <a:r>
              <a:rPr sz="1500" b="1" spc="-19" dirty="0">
                <a:latin typeface="Carlito"/>
                <a:cs typeface="Carlito"/>
              </a:rPr>
              <a:t>1.5</a:t>
            </a:r>
            <a:endParaRPr sz="1500">
              <a:latin typeface="Carlito"/>
              <a:cs typeface="Carlito"/>
            </a:endParaRPr>
          </a:p>
        </p:txBody>
      </p:sp>
      <p:sp>
        <p:nvSpPr>
          <p:cNvPr id="26" name="object 26"/>
          <p:cNvSpPr/>
          <p:nvPr/>
        </p:nvSpPr>
        <p:spPr>
          <a:xfrm>
            <a:off x="3148108" y="1702461"/>
            <a:ext cx="5959316" cy="734854"/>
          </a:xfrm>
          <a:custGeom>
            <a:avLst/>
            <a:gdLst/>
            <a:ahLst/>
            <a:cxnLst/>
            <a:rect l="l" t="t" r="r" b="b"/>
            <a:pathLst>
              <a:path w="7945755" h="979805">
                <a:moveTo>
                  <a:pt x="7945348" y="0"/>
                </a:moveTo>
                <a:lnTo>
                  <a:pt x="0" y="0"/>
                </a:lnTo>
                <a:lnTo>
                  <a:pt x="0" y="979449"/>
                </a:lnTo>
                <a:lnTo>
                  <a:pt x="7945348" y="979449"/>
                </a:lnTo>
                <a:lnTo>
                  <a:pt x="7945348" y="0"/>
                </a:lnTo>
                <a:close/>
              </a:path>
            </a:pathLst>
          </a:custGeom>
          <a:solidFill>
            <a:srgbClr val="FFFFFF"/>
          </a:solidFill>
        </p:spPr>
        <p:txBody>
          <a:bodyPr wrap="square" lIns="0" tIns="0" rIns="0" bIns="0" rtlCol="0"/>
          <a:lstStyle/>
          <a:p>
            <a:endParaRPr sz="1350"/>
          </a:p>
        </p:txBody>
      </p:sp>
      <p:sp>
        <p:nvSpPr>
          <p:cNvPr id="27" name="object 27"/>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8" name="object 28"/>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40739" y="1981543"/>
            <a:ext cx="5736431" cy="2468880"/>
            <a:chOff x="4320984" y="2642057"/>
            <a:chExt cx="7648575" cy="3291840"/>
          </a:xfrm>
        </p:grpSpPr>
        <p:pic>
          <p:nvPicPr>
            <p:cNvPr id="3" name="object 3"/>
            <p:cNvPicPr/>
            <p:nvPr/>
          </p:nvPicPr>
          <p:blipFill>
            <a:blip r:embed="rId2" cstate="print"/>
            <a:stretch>
              <a:fillRect/>
            </a:stretch>
          </p:blipFill>
          <p:spPr>
            <a:xfrm>
              <a:off x="4320984" y="2642057"/>
              <a:ext cx="7648486" cy="3291757"/>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7" name="object 7"/>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8" name="object 8"/>
          <p:cNvSpPr txBox="1"/>
          <p:nvPr/>
        </p:nvSpPr>
        <p:spPr>
          <a:xfrm>
            <a:off x="429022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0" name="object 10"/>
          <p:cNvSpPr txBox="1"/>
          <p:nvPr/>
        </p:nvSpPr>
        <p:spPr>
          <a:xfrm>
            <a:off x="6201213"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1" name="object 11"/>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2" name="object 12"/>
          <p:cNvSpPr txBox="1"/>
          <p:nvPr/>
        </p:nvSpPr>
        <p:spPr>
          <a:xfrm>
            <a:off x="811626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pic>
        <p:nvPicPr>
          <p:cNvPr id="13" name="object 13"/>
          <p:cNvPicPr/>
          <p:nvPr/>
        </p:nvPicPr>
        <p:blipFill>
          <a:blip r:embed="rId3" cstate="print"/>
          <a:stretch>
            <a:fillRect/>
          </a:stretch>
        </p:blipFill>
        <p:spPr>
          <a:xfrm>
            <a:off x="3365611" y="4375970"/>
            <a:ext cx="1287503" cy="567375"/>
          </a:xfrm>
          <a:prstGeom prst="rect">
            <a:avLst/>
          </a:prstGeom>
        </p:spPr>
      </p:pic>
      <p:sp>
        <p:nvSpPr>
          <p:cNvPr id="14" name="object 14"/>
          <p:cNvSpPr/>
          <p:nvPr/>
        </p:nvSpPr>
        <p:spPr>
          <a:xfrm>
            <a:off x="4160796" y="1484319"/>
            <a:ext cx="85725" cy="356711"/>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sp>
        <p:nvSpPr>
          <p:cNvPr id="15" name="object 15"/>
          <p:cNvSpPr txBox="1"/>
          <p:nvPr/>
        </p:nvSpPr>
        <p:spPr>
          <a:xfrm>
            <a:off x="3968811" y="2518286"/>
            <a:ext cx="450056" cy="256320"/>
          </a:xfrm>
          <a:prstGeom prst="rect">
            <a:avLst/>
          </a:prstGeom>
          <a:solidFill>
            <a:srgbClr val="B4C7E7"/>
          </a:solidFill>
          <a:ln w="12700">
            <a:solidFill>
              <a:srgbClr val="000000"/>
            </a:solidFill>
          </a:ln>
        </p:spPr>
        <p:txBody>
          <a:bodyPr vert="horz" wrap="square" lIns="0" tIns="25241" rIns="0" bIns="0" rtlCol="0">
            <a:spAutoFit/>
          </a:bodyPr>
          <a:lstStyle/>
          <a:p>
            <a:pPr marL="104299">
              <a:spcBef>
                <a:spcPts val="199"/>
              </a:spcBef>
            </a:pPr>
            <a:r>
              <a:rPr sz="1500" spc="-19" dirty="0">
                <a:latin typeface="Carlito"/>
                <a:cs typeface="Carlito"/>
              </a:rPr>
              <a:t>0.0</a:t>
            </a:r>
            <a:endParaRPr sz="1500">
              <a:latin typeface="Carlito"/>
              <a:cs typeface="Carlito"/>
            </a:endParaRPr>
          </a:p>
        </p:txBody>
      </p:sp>
      <p:sp>
        <p:nvSpPr>
          <p:cNvPr id="16" name="object 16"/>
          <p:cNvSpPr txBox="1"/>
          <p:nvPr/>
        </p:nvSpPr>
        <p:spPr>
          <a:xfrm>
            <a:off x="5953087" y="2514581"/>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7" name="object 17"/>
          <p:cNvSpPr txBox="1"/>
          <p:nvPr/>
        </p:nvSpPr>
        <p:spPr>
          <a:xfrm>
            <a:off x="7849782" y="251674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8" name="object 18"/>
          <p:cNvSpPr txBox="1"/>
          <p:nvPr/>
        </p:nvSpPr>
        <p:spPr>
          <a:xfrm>
            <a:off x="345812" y="1277493"/>
            <a:ext cx="2744628" cy="837506"/>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Compute</a:t>
            </a:r>
            <a:r>
              <a:rPr spc="-49" dirty="0">
                <a:latin typeface="Carlito"/>
                <a:cs typeface="Carlito"/>
              </a:rPr>
              <a:t> </a:t>
            </a:r>
            <a:r>
              <a:rPr dirty="0">
                <a:solidFill>
                  <a:srgbClr val="00B050"/>
                </a:solidFill>
                <a:latin typeface="Carlito"/>
                <a:cs typeface="Carlito"/>
              </a:rPr>
              <a:t>new</a:t>
            </a:r>
            <a:r>
              <a:rPr spc="-49" dirty="0">
                <a:solidFill>
                  <a:srgbClr val="00B050"/>
                </a:solidFill>
                <a:latin typeface="Carlito"/>
                <a:cs typeface="Carlito"/>
              </a:rPr>
              <a:t> </a:t>
            </a:r>
            <a:r>
              <a:rPr spc="-8" dirty="0">
                <a:solidFill>
                  <a:srgbClr val="00B050"/>
                </a:solidFill>
                <a:latin typeface="Carlito"/>
                <a:cs typeface="Carlito"/>
              </a:rPr>
              <a:t>representation </a:t>
            </a:r>
            <a:r>
              <a:rPr dirty="0">
                <a:latin typeface="Carlito"/>
                <a:cs typeface="Carlito"/>
              </a:rPr>
              <a:t>of</a:t>
            </a:r>
            <a:r>
              <a:rPr spc="-45" dirty="0">
                <a:latin typeface="Carlito"/>
                <a:cs typeface="Carlito"/>
              </a:rPr>
              <a:t> </a:t>
            </a:r>
            <a:r>
              <a:rPr dirty="0">
                <a:solidFill>
                  <a:srgbClr val="70AD47"/>
                </a:solidFill>
                <a:latin typeface="Carlito"/>
                <a:cs typeface="Carlito"/>
              </a:rPr>
              <a:t>input</a:t>
            </a:r>
            <a:r>
              <a:rPr spc="-45" dirty="0">
                <a:solidFill>
                  <a:srgbClr val="70AD47"/>
                </a:solidFill>
                <a:latin typeface="Carlito"/>
                <a:cs typeface="Carlito"/>
              </a:rPr>
              <a:t> </a:t>
            </a:r>
            <a:r>
              <a:rPr spc="-8" dirty="0">
                <a:solidFill>
                  <a:srgbClr val="70AD47"/>
                </a:solidFill>
                <a:latin typeface="Carlito"/>
                <a:cs typeface="Carlito"/>
              </a:rPr>
              <a:t>token</a:t>
            </a:r>
            <a:r>
              <a:rPr spc="-45" dirty="0">
                <a:solidFill>
                  <a:srgbClr val="70AD47"/>
                </a:solidFill>
                <a:latin typeface="Carlito"/>
                <a:cs typeface="Carlito"/>
              </a:rPr>
              <a:t> </a:t>
            </a:r>
            <a:r>
              <a:rPr dirty="0">
                <a:latin typeface="Carlito"/>
                <a:cs typeface="Carlito"/>
              </a:rPr>
              <a:t>that</a:t>
            </a:r>
            <a:r>
              <a:rPr spc="-45" dirty="0">
                <a:latin typeface="Carlito"/>
                <a:cs typeface="Carlito"/>
              </a:rPr>
              <a:t> </a:t>
            </a:r>
            <a:r>
              <a:rPr spc="-8" dirty="0">
                <a:latin typeface="Carlito"/>
                <a:cs typeface="Carlito"/>
              </a:rPr>
              <a:t>reflects </a:t>
            </a:r>
            <a:r>
              <a:rPr dirty="0">
                <a:latin typeface="Carlito"/>
                <a:cs typeface="Carlito"/>
              </a:rPr>
              <a:t>entire</a:t>
            </a:r>
            <a:r>
              <a:rPr spc="-86" dirty="0">
                <a:latin typeface="Carlito"/>
                <a:cs typeface="Carlito"/>
              </a:rPr>
              <a:t> </a:t>
            </a:r>
            <a:r>
              <a:rPr spc="-8" dirty="0">
                <a:latin typeface="Carlito"/>
                <a:cs typeface="Carlito"/>
              </a:rPr>
              <a:t>input:</a:t>
            </a:r>
            <a:endParaRPr>
              <a:latin typeface="Carlito"/>
              <a:cs typeface="Carlito"/>
            </a:endParaRPr>
          </a:p>
        </p:txBody>
      </p:sp>
      <p:sp>
        <p:nvSpPr>
          <p:cNvPr id="19" name="object 19"/>
          <p:cNvSpPr txBox="1"/>
          <p:nvPr/>
        </p:nvSpPr>
        <p:spPr>
          <a:xfrm>
            <a:off x="345812" y="2381632"/>
            <a:ext cx="2691765" cy="28661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49" dirty="0">
                <a:latin typeface="Carlito"/>
                <a:cs typeface="Carlito"/>
              </a:rPr>
              <a:t> </a:t>
            </a:r>
            <a:r>
              <a:rPr spc="-8" dirty="0">
                <a:solidFill>
                  <a:srgbClr val="8FAADC"/>
                </a:solidFill>
                <a:latin typeface="Carlito"/>
                <a:cs typeface="Carlito"/>
              </a:rPr>
              <a:t>Attention</a:t>
            </a:r>
            <a:r>
              <a:rPr spc="-41" dirty="0">
                <a:solidFill>
                  <a:srgbClr val="8FAADC"/>
                </a:solidFill>
                <a:latin typeface="Carlito"/>
                <a:cs typeface="Carlito"/>
              </a:rPr>
              <a:t> </a:t>
            </a:r>
            <a:r>
              <a:rPr dirty="0">
                <a:solidFill>
                  <a:srgbClr val="8FAADC"/>
                </a:solidFill>
                <a:latin typeface="Carlito"/>
                <a:cs typeface="Carlito"/>
              </a:rPr>
              <a:t>weights</a:t>
            </a:r>
            <a:r>
              <a:rPr spc="-45" dirty="0">
                <a:solidFill>
                  <a:srgbClr val="8FAADC"/>
                </a:solidFill>
                <a:latin typeface="Carlito"/>
                <a:cs typeface="Carlito"/>
              </a:rPr>
              <a:t> </a:t>
            </a:r>
            <a:r>
              <a:rPr dirty="0">
                <a:latin typeface="Carlito"/>
                <a:cs typeface="Carlito"/>
              </a:rPr>
              <a:t>x</a:t>
            </a:r>
            <a:r>
              <a:rPr spc="-45" dirty="0">
                <a:latin typeface="Carlito"/>
                <a:cs typeface="Carlito"/>
              </a:rPr>
              <a:t> </a:t>
            </a:r>
            <a:r>
              <a:rPr spc="-8" dirty="0">
                <a:solidFill>
                  <a:srgbClr val="7030A0"/>
                </a:solidFill>
                <a:latin typeface="Carlito"/>
                <a:cs typeface="Carlito"/>
              </a:rPr>
              <a:t>Values</a:t>
            </a:r>
            <a:endParaRPr>
              <a:latin typeface="Carlito"/>
              <a:cs typeface="Carlito"/>
            </a:endParaRPr>
          </a:p>
        </p:txBody>
      </p:sp>
      <p:sp>
        <p:nvSpPr>
          <p:cNvPr id="20" name="object 20"/>
          <p:cNvSpPr txBox="1"/>
          <p:nvPr/>
        </p:nvSpPr>
        <p:spPr>
          <a:xfrm>
            <a:off x="345813" y="2925700"/>
            <a:ext cx="2551271" cy="286617"/>
          </a:xfrm>
          <a:prstGeom prst="rect">
            <a:avLst/>
          </a:prstGeom>
        </p:spPr>
        <p:txBody>
          <a:bodyPr vert="horz" wrap="square" lIns="0" tIns="9525" rIns="0" bIns="0" rtlCol="0">
            <a:spAutoFit/>
          </a:bodyPr>
          <a:lstStyle/>
          <a:p>
            <a:pPr marL="9525">
              <a:spcBef>
                <a:spcPts val="75"/>
              </a:spcBef>
            </a:pPr>
            <a:r>
              <a:rPr dirty="0">
                <a:latin typeface="Carlito"/>
                <a:cs typeface="Carlito"/>
              </a:rPr>
              <a:t>2.</a:t>
            </a:r>
            <a:r>
              <a:rPr spc="-30" dirty="0">
                <a:latin typeface="Carlito"/>
                <a:cs typeface="Carlito"/>
              </a:rPr>
              <a:t> </a:t>
            </a:r>
            <a:r>
              <a:rPr dirty="0">
                <a:latin typeface="Carlito"/>
                <a:cs typeface="Carlito"/>
              </a:rPr>
              <a:t>Sum</a:t>
            </a:r>
            <a:r>
              <a:rPr spc="-30" dirty="0">
                <a:latin typeface="Carlito"/>
                <a:cs typeface="Carlito"/>
              </a:rPr>
              <a:t> </a:t>
            </a:r>
            <a:r>
              <a:rPr dirty="0">
                <a:latin typeface="Carlito"/>
                <a:cs typeface="Carlito"/>
              </a:rPr>
              <a:t>all</a:t>
            </a:r>
            <a:r>
              <a:rPr spc="-26" dirty="0">
                <a:latin typeface="Carlito"/>
                <a:cs typeface="Carlito"/>
              </a:rPr>
              <a:t> </a:t>
            </a:r>
            <a:r>
              <a:rPr spc="-8" dirty="0">
                <a:solidFill>
                  <a:srgbClr val="FFC000"/>
                </a:solidFill>
                <a:latin typeface="Carlito"/>
                <a:cs typeface="Carlito"/>
              </a:rPr>
              <a:t>weighted</a:t>
            </a:r>
            <a:r>
              <a:rPr spc="-26" dirty="0">
                <a:solidFill>
                  <a:srgbClr val="FFC000"/>
                </a:solidFill>
                <a:latin typeface="Carlito"/>
                <a:cs typeface="Carlito"/>
              </a:rPr>
              <a:t> </a:t>
            </a:r>
            <a:r>
              <a:rPr spc="-8" dirty="0">
                <a:solidFill>
                  <a:srgbClr val="FFC000"/>
                </a:solidFill>
                <a:latin typeface="Carlito"/>
                <a:cs typeface="Carlito"/>
              </a:rPr>
              <a:t>vectors</a:t>
            </a:r>
            <a:endParaRPr>
              <a:latin typeface="Carlito"/>
              <a:cs typeface="Carlito"/>
            </a:endParaRPr>
          </a:p>
        </p:txBody>
      </p:sp>
      <p:sp>
        <p:nvSpPr>
          <p:cNvPr id="21" name="object 21"/>
          <p:cNvSpPr txBox="1"/>
          <p:nvPr/>
        </p:nvSpPr>
        <p:spPr>
          <a:xfrm>
            <a:off x="3232575"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2" name="object 22"/>
          <p:cNvSpPr txBox="1"/>
          <p:nvPr/>
        </p:nvSpPr>
        <p:spPr>
          <a:xfrm>
            <a:off x="3661741"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3" name="object 23"/>
          <p:cNvSpPr txBox="1"/>
          <p:nvPr/>
        </p:nvSpPr>
        <p:spPr>
          <a:xfrm>
            <a:off x="4090906"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4" name="object 24"/>
          <p:cNvSpPr txBox="1"/>
          <p:nvPr/>
        </p:nvSpPr>
        <p:spPr>
          <a:xfrm>
            <a:off x="513350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1.0</a:t>
            </a:r>
            <a:endParaRPr sz="1500">
              <a:latin typeface="Carlito"/>
              <a:cs typeface="Carlito"/>
            </a:endParaRPr>
          </a:p>
        </p:txBody>
      </p:sp>
      <p:sp>
        <p:nvSpPr>
          <p:cNvPr id="25" name="object 25"/>
          <p:cNvSpPr txBox="1"/>
          <p:nvPr/>
        </p:nvSpPr>
        <p:spPr>
          <a:xfrm>
            <a:off x="5562674"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4.0</a:t>
            </a:r>
            <a:endParaRPr sz="1500">
              <a:latin typeface="Carlito"/>
              <a:cs typeface="Carlito"/>
            </a:endParaRPr>
          </a:p>
        </p:txBody>
      </p:sp>
      <p:sp>
        <p:nvSpPr>
          <p:cNvPr id="26" name="object 26"/>
          <p:cNvSpPr txBox="1"/>
          <p:nvPr/>
        </p:nvSpPr>
        <p:spPr>
          <a:xfrm>
            <a:off x="599183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0.0</a:t>
            </a:r>
            <a:endParaRPr sz="1500">
              <a:latin typeface="Carlito"/>
              <a:cs typeface="Carlito"/>
            </a:endParaRPr>
          </a:p>
        </p:txBody>
      </p:sp>
      <p:sp>
        <p:nvSpPr>
          <p:cNvPr id="27" name="object 27"/>
          <p:cNvSpPr txBox="1"/>
          <p:nvPr/>
        </p:nvSpPr>
        <p:spPr>
          <a:xfrm>
            <a:off x="703443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1.0</a:t>
            </a:r>
            <a:endParaRPr sz="1500">
              <a:latin typeface="Carlito"/>
              <a:cs typeface="Carlito"/>
            </a:endParaRPr>
          </a:p>
        </p:txBody>
      </p:sp>
      <p:sp>
        <p:nvSpPr>
          <p:cNvPr id="28" name="object 28"/>
          <p:cNvSpPr txBox="1"/>
          <p:nvPr/>
        </p:nvSpPr>
        <p:spPr>
          <a:xfrm>
            <a:off x="7463597"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3.0</a:t>
            </a:r>
            <a:endParaRPr sz="1500">
              <a:latin typeface="Carlito"/>
              <a:cs typeface="Carlito"/>
            </a:endParaRPr>
          </a:p>
        </p:txBody>
      </p:sp>
      <p:sp>
        <p:nvSpPr>
          <p:cNvPr id="29" name="object 29"/>
          <p:cNvSpPr txBox="1"/>
          <p:nvPr/>
        </p:nvSpPr>
        <p:spPr>
          <a:xfrm>
            <a:off x="789276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1.5</a:t>
            </a:r>
            <a:endParaRPr sz="1500">
              <a:latin typeface="Carlito"/>
              <a:cs typeface="Carlito"/>
            </a:endParaRPr>
          </a:p>
        </p:txBody>
      </p:sp>
      <p:sp>
        <p:nvSpPr>
          <p:cNvPr id="30" name="object 30"/>
          <p:cNvSpPr/>
          <p:nvPr/>
        </p:nvSpPr>
        <p:spPr>
          <a:xfrm>
            <a:off x="5101533" y="1960635"/>
            <a:ext cx="1319689" cy="341948"/>
          </a:xfrm>
          <a:custGeom>
            <a:avLst/>
            <a:gdLst/>
            <a:ahLst/>
            <a:cxnLst/>
            <a:rect l="l" t="t" r="r" b="b"/>
            <a:pathLst>
              <a:path w="1759584" h="455930">
                <a:moveTo>
                  <a:pt x="0" y="0"/>
                </a:moveTo>
                <a:lnTo>
                  <a:pt x="1759291" y="0"/>
                </a:lnTo>
                <a:lnTo>
                  <a:pt x="1759291" y="455500"/>
                </a:lnTo>
                <a:lnTo>
                  <a:pt x="0" y="455500"/>
                </a:lnTo>
                <a:lnTo>
                  <a:pt x="0" y="0"/>
                </a:lnTo>
                <a:close/>
              </a:path>
            </a:pathLst>
          </a:custGeom>
          <a:ln w="88900">
            <a:solidFill>
              <a:srgbClr val="0432FF"/>
            </a:solidFill>
          </a:ln>
        </p:spPr>
        <p:txBody>
          <a:bodyPr wrap="square" lIns="0" tIns="0" rIns="0" bIns="0" rtlCol="0"/>
          <a:lstStyle/>
          <a:p>
            <a:endParaRPr sz="1350"/>
          </a:p>
        </p:txBody>
      </p:sp>
      <p:graphicFrame>
        <p:nvGraphicFramePr>
          <p:cNvPr id="31" name="object 31"/>
          <p:cNvGraphicFramePr>
            <a:graphicFrameLocks noGrp="1"/>
          </p:cNvGraphicFramePr>
          <p:nvPr/>
        </p:nvGraphicFramePr>
        <p:xfrm>
          <a:off x="3521973"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7.0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1.5</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
        <p:nvSpPr>
          <p:cNvPr id="32" name="object 32"/>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33" name="object 33"/>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35" name="TextBox 34">
            <a:extLst>
              <a:ext uri="{FF2B5EF4-FFF2-40B4-BE49-F238E27FC236}">
                <a16:creationId xmlns:a16="http://schemas.microsoft.com/office/drawing/2014/main" id="{301D5B75-5098-F011-B934-79F727A597F5}"/>
              </a:ext>
            </a:extLst>
          </p:cNvPr>
          <p:cNvSpPr txBox="1"/>
          <p:nvPr/>
        </p:nvSpPr>
        <p:spPr>
          <a:xfrm>
            <a:off x="150153" y="3857599"/>
            <a:ext cx="4572000" cy="948978"/>
          </a:xfrm>
          <a:prstGeom prst="rect">
            <a:avLst/>
          </a:prstGeom>
          <a:noFill/>
        </p:spPr>
        <p:txBody>
          <a:bodyPr wrap="square">
            <a:spAutoFit/>
          </a:bodyPr>
          <a:lstStyle/>
          <a:p>
            <a:pPr marL="9525">
              <a:spcBef>
                <a:spcPts val="75"/>
              </a:spcBef>
            </a:pPr>
            <a:r>
              <a:rPr lang="en-GB" spc="-90" dirty="0">
                <a:latin typeface="Carlito"/>
                <a:cs typeface="Carlito"/>
              </a:rPr>
              <a:t>To</a:t>
            </a:r>
            <a:r>
              <a:rPr lang="en-GB" spc="-11" dirty="0">
                <a:latin typeface="Carlito"/>
                <a:cs typeface="Carlito"/>
              </a:rPr>
              <a:t> </a:t>
            </a:r>
            <a:r>
              <a:rPr lang="en-GB" dirty="0">
                <a:latin typeface="Carlito"/>
                <a:cs typeface="Carlito"/>
              </a:rPr>
              <a:t>which</a:t>
            </a:r>
            <a:r>
              <a:rPr lang="en-GB" spc="-45" dirty="0">
                <a:latin typeface="Carlito"/>
                <a:cs typeface="Carlito"/>
              </a:rPr>
              <a:t> </a:t>
            </a:r>
            <a:r>
              <a:rPr lang="en-GB" dirty="0">
                <a:latin typeface="Carlito"/>
                <a:cs typeface="Carlito"/>
              </a:rPr>
              <a:t>input(s)</a:t>
            </a:r>
            <a:r>
              <a:rPr lang="en-GB" spc="-26" dirty="0">
                <a:latin typeface="Carlito"/>
                <a:cs typeface="Carlito"/>
              </a:rPr>
              <a:t> </a:t>
            </a:r>
            <a:r>
              <a:rPr lang="en-GB" dirty="0">
                <a:latin typeface="Carlito"/>
                <a:cs typeface="Carlito"/>
              </a:rPr>
              <a:t>is</a:t>
            </a:r>
            <a:r>
              <a:rPr lang="en-GB" spc="-26" dirty="0">
                <a:latin typeface="Carlito"/>
                <a:cs typeface="Carlito"/>
              </a:rPr>
              <a:t> </a:t>
            </a:r>
            <a:r>
              <a:rPr lang="en-GB" dirty="0">
                <a:latin typeface="Carlito"/>
                <a:cs typeface="Carlito"/>
              </a:rPr>
              <a:t>input</a:t>
            </a:r>
            <a:r>
              <a:rPr lang="en-GB" spc="-26" dirty="0">
                <a:latin typeface="Carlito"/>
                <a:cs typeface="Carlito"/>
              </a:rPr>
              <a:t> </a:t>
            </a:r>
            <a:r>
              <a:rPr lang="en-GB" spc="-38" dirty="0">
                <a:latin typeface="Carlito"/>
                <a:cs typeface="Carlito"/>
              </a:rPr>
              <a:t>1 </a:t>
            </a:r>
          </a:p>
          <a:p>
            <a:pPr marL="9525">
              <a:spcBef>
                <a:spcPts val="75"/>
              </a:spcBef>
            </a:pPr>
            <a:r>
              <a:rPr lang="en-GB" dirty="0">
                <a:latin typeface="Carlito"/>
                <a:cs typeface="Carlito"/>
              </a:rPr>
              <a:t>most</a:t>
            </a:r>
            <a:r>
              <a:rPr lang="en-GB" spc="-45" dirty="0">
                <a:latin typeface="Carlito"/>
                <a:cs typeface="Carlito"/>
              </a:rPr>
              <a:t> </a:t>
            </a:r>
            <a:r>
              <a:rPr lang="en-GB" spc="-8" dirty="0">
                <a:latin typeface="Carlito"/>
                <a:cs typeface="Carlito"/>
              </a:rPr>
              <a:t>related?</a:t>
            </a:r>
            <a:endParaRPr lang="en-GB" dirty="0">
              <a:latin typeface="Carlito"/>
              <a:cs typeface="Carlito"/>
            </a:endParaRPr>
          </a:p>
          <a:p>
            <a:pPr marL="9525">
              <a:spcBef>
                <a:spcPts val="75"/>
              </a:spcBef>
            </a:pPr>
            <a:endParaRPr lang="en-GB" dirty="0">
              <a:latin typeface="Carlito"/>
              <a:cs typeface="Carl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40739" y="1981543"/>
            <a:ext cx="5736431" cy="2468880"/>
            <a:chOff x="4320984" y="2642057"/>
            <a:chExt cx="7648575" cy="3291840"/>
          </a:xfrm>
        </p:grpSpPr>
        <p:pic>
          <p:nvPicPr>
            <p:cNvPr id="3" name="object 3"/>
            <p:cNvPicPr/>
            <p:nvPr/>
          </p:nvPicPr>
          <p:blipFill>
            <a:blip r:embed="rId2" cstate="print"/>
            <a:stretch>
              <a:fillRect/>
            </a:stretch>
          </p:blipFill>
          <p:spPr>
            <a:xfrm>
              <a:off x="4320984" y="2642057"/>
              <a:ext cx="7648486" cy="3291757"/>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7" name="object 7"/>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8" name="object 8"/>
          <p:cNvSpPr txBox="1"/>
          <p:nvPr/>
        </p:nvSpPr>
        <p:spPr>
          <a:xfrm>
            <a:off x="429022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0" name="object 10"/>
          <p:cNvSpPr txBox="1"/>
          <p:nvPr/>
        </p:nvSpPr>
        <p:spPr>
          <a:xfrm>
            <a:off x="6201213"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1" name="object 11"/>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2" name="object 12"/>
          <p:cNvSpPr txBox="1"/>
          <p:nvPr/>
        </p:nvSpPr>
        <p:spPr>
          <a:xfrm>
            <a:off x="811626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pic>
        <p:nvPicPr>
          <p:cNvPr id="13" name="object 13"/>
          <p:cNvPicPr/>
          <p:nvPr/>
        </p:nvPicPr>
        <p:blipFill>
          <a:blip r:embed="rId3" cstate="print"/>
          <a:stretch>
            <a:fillRect/>
          </a:stretch>
        </p:blipFill>
        <p:spPr>
          <a:xfrm>
            <a:off x="3365611" y="4375970"/>
            <a:ext cx="1287503" cy="567375"/>
          </a:xfrm>
          <a:prstGeom prst="rect">
            <a:avLst/>
          </a:prstGeom>
        </p:spPr>
      </p:pic>
      <p:sp>
        <p:nvSpPr>
          <p:cNvPr id="14" name="object 14"/>
          <p:cNvSpPr/>
          <p:nvPr/>
        </p:nvSpPr>
        <p:spPr>
          <a:xfrm>
            <a:off x="4160796" y="1484319"/>
            <a:ext cx="85725" cy="356711"/>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sp>
        <p:nvSpPr>
          <p:cNvPr id="15" name="object 15"/>
          <p:cNvSpPr txBox="1"/>
          <p:nvPr/>
        </p:nvSpPr>
        <p:spPr>
          <a:xfrm>
            <a:off x="3968811" y="2518286"/>
            <a:ext cx="450056" cy="256320"/>
          </a:xfrm>
          <a:prstGeom prst="rect">
            <a:avLst/>
          </a:prstGeom>
          <a:solidFill>
            <a:srgbClr val="B4C7E7"/>
          </a:solidFill>
          <a:ln w="12700">
            <a:solidFill>
              <a:srgbClr val="000000"/>
            </a:solidFill>
          </a:ln>
        </p:spPr>
        <p:txBody>
          <a:bodyPr vert="horz" wrap="square" lIns="0" tIns="25241" rIns="0" bIns="0" rtlCol="0">
            <a:spAutoFit/>
          </a:bodyPr>
          <a:lstStyle/>
          <a:p>
            <a:pPr marL="104299">
              <a:spcBef>
                <a:spcPts val="199"/>
              </a:spcBef>
            </a:pPr>
            <a:r>
              <a:rPr sz="1500" spc="-19" dirty="0">
                <a:latin typeface="Carlito"/>
                <a:cs typeface="Carlito"/>
              </a:rPr>
              <a:t>0.0</a:t>
            </a:r>
            <a:endParaRPr sz="1500">
              <a:latin typeface="Carlito"/>
              <a:cs typeface="Carlito"/>
            </a:endParaRPr>
          </a:p>
        </p:txBody>
      </p:sp>
      <p:sp>
        <p:nvSpPr>
          <p:cNvPr id="16" name="object 16"/>
          <p:cNvSpPr txBox="1"/>
          <p:nvPr/>
        </p:nvSpPr>
        <p:spPr>
          <a:xfrm>
            <a:off x="5953087" y="2514581"/>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7" name="object 17"/>
          <p:cNvSpPr txBox="1"/>
          <p:nvPr/>
        </p:nvSpPr>
        <p:spPr>
          <a:xfrm>
            <a:off x="7849782" y="251674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8" name="object 18"/>
          <p:cNvSpPr txBox="1"/>
          <p:nvPr/>
        </p:nvSpPr>
        <p:spPr>
          <a:xfrm>
            <a:off x="295669" y="2523363"/>
            <a:ext cx="2798921" cy="1117742"/>
          </a:xfrm>
          <a:prstGeom prst="rect">
            <a:avLst/>
          </a:prstGeom>
        </p:spPr>
        <p:txBody>
          <a:bodyPr vert="horz" wrap="square" lIns="0" tIns="7620" rIns="0" bIns="0" rtlCol="0">
            <a:spAutoFit/>
          </a:bodyPr>
          <a:lstStyle/>
          <a:p>
            <a:pPr marL="9525" marR="3810">
              <a:lnSpc>
                <a:spcPct val="100600"/>
              </a:lnSpc>
              <a:spcBef>
                <a:spcPts val="60"/>
              </a:spcBef>
            </a:pPr>
            <a:r>
              <a:rPr spc="-8" dirty="0">
                <a:solidFill>
                  <a:srgbClr val="8FAADC"/>
                </a:solidFill>
                <a:latin typeface="Carlito"/>
                <a:cs typeface="Carlito"/>
              </a:rPr>
              <a:t>Attention</a:t>
            </a:r>
            <a:r>
              <a:rPr spc="-79" dirty="0">
                <a:solidFill>
                  <a:srgbClr val="8FAADC"/>
                </a:solidFill>
                <a:latin typeface="Carlito"/>
                <a:cs typeface="Carlito"/>
              </a:rPr>
              <a:t> </a:t>
            </a:r>
            <a:r>
              <a:rPr dirty="0">
                <a:solidFill>
                  <a:srgbClr val="8FAADC"/>
                </a:solidFill>
                <a:latin typeface="Carlito"/>
                <a:cs typeface="Carlito"/>
              </a:rPr>
              <a:t>weights</a:t>
            </a:r>
            <a:r>
              <a:rPr spc="-79" dirty="0">
                <a:solidFill>
                  <a:srgbClr val="8FAADC"/>
                </a:solidFill>
                <a:latin typeface="Carlito"/>
                <a:cs typeface="Carlito"/>
              </a:rPr>
              <a:t> </a:t>
            </a:r>
            <a:r>
              <a:rPr spc="-8" dirty="0">
                <a:latin typeface="Carlito"/>
                <a:cs typeface="Carlito"/>
              </a:rPr>
              <a:t>amplify </a:t>
            </a:r>
            <a:r>
              <a:rPr dirty="0">
                <a:solidFill>
                  <a:srgbClr val="7030A0"/>
                </a:solidFill>
                <a:latin typeface="Carlito"/>
                <a:cs typeface="Carlito"/>
              </a:rPr>
              <a:t>input</a:t>
            </a:r>
            <a:r>
              <a:rPr spc="-68" dirty="0">
                <a:solidFill>
                  <a:srgbClr val="7030A0"/>
                </a:solidFill>
                <a:latin typeface="Carlito"/>
                <a:cs typeface="Carlito"/>
              </a:rPr>
              <a:t> </a:t>
            </a:r>
            <a:r>
              <a:rPr spc="-8" dirty="0">
                <a:solidFill>
                  <a:srgbClr val="7030A0"/>
                </a:solidFill>
                <a:latin typeface="Carlito"/>
                <a:cs typeface="Carlito"/>
              </a:rPr>
              <a:t>representations</a:t>
            </a:r>
            <a:r>
              <a:rPr spc="-64" dirty="0">
                <a:solidFill>
                  <a:srgbClr val="7030A0"/>
                </a:solidFill>
                <a:latin typeface="Carlito"/>
                <a:cs typeface="Carlito"/>
              </a:rPr>
              <a:t> </a:t>
            </a:r>
            <a:r>
              <a:rPr spc="-8" dirty="0">
                <a:solidFill>
                  <a:srgbClr val="7030A0"/>
                </a:solidFill>
                <a:latin typeface="Carlito"/>
                <a:cs typeface="Carlito"/>
              </a:rPr>
              <a:t>(values) </a:t>
            </a:r>
            <a:r>
              <a:rPr dirty="0">
                <a:latin typeface="Carlito"/>
                <a:cs typeface="Carlito"/>
              </a:rPr>
              <a:t>that</a:t>
            </a:r>
            <a:r>
              <a:rPr spc="-53" dirty="0">
                <a:latin typeface="Carlito"/>
                <a:cs typeface="Carlito"/>
              </a:rPr>
              <a:t> </a:t>
            </a:r>
            <a:r>
              <a:rPr dirty="0">
                <a:latin typeface="Carlito"/>
                <a:cs typeface="Carlito"/>
              </a:rPr>
              <a:t>we</a:t>
            </a:r>
            <a:r>
              <a:rPr spc="-41" dirty="0">
                <a:latin typeface="Carlito"/>
                <a:cs typeface="Carlito"/>
              </a:rPr>
              <a:t> </a:t>
            </a:r>
            <a:r>
              <a:rPr dirty="0">
                <a:latin typeface="Carlito"/>
                <a:cs typeface="Carlito"/>
              </a:rPr>
              <a:t>want</a:t>
            </a:r>
            <a:r>
              <a:rPr spc="-49" dirty="0">
                <a:latin typeface="Carlito"/>
                <a:cs typeface="Carlito"/>
              </a:rPr>
              <a:t> </a:t>
            </a:r>
            <a:r>
              <a:rPr dirty="0">
                <a:latin typeface="Carlito"/>
                <a:cs typeface="Carlito"/>
              </a:rPr>
              <a:t>to</a:t>
            </a:r>
            <a:r>
              <a:rPr spc="-49" dirty="0">
                <a:latin typeface="Carlito"/>
                <a:cs typeface="Carlito"/>
              </a:rPr>
              <a:t> </a:t>
            </a:r>
            <a:r>
              <a:rPr dirty="0">
                <a:latin typeface="Carlito"/>
                <a:cs typeface="Carlito"/>
              </a:rPr>
              <a:t>pay</a:t>
            </a:r>
            <a:r>
              <a:rPr spc="-45" dirty="0">
                <a:latin typeface="Carlito"/>
                <a:cs typeface="Carlito"/>
              </a:rPr>
              <a:t> </a:t>
            </a:r>
            <a:r>
              <a:rPr spc="-8" dirty="0">
                <a:latin typeface="Carlito"/>
                <a:cs typeface="Carlito"/>
              </a:rPr>
              <a:t>attention </a:t>
            </a:r>
            <a:r>
              <a:rPr dirty="0">
                <a:latin typeface="Carlito"/>
                <a:cs typeface="Carlito"/>
              </a:rPr>
              <a:t>to</a:t>
            </a:r>
            <a:r>
              <a:rPr spc="-49" dirty="0">
                <a:latin typeface="Carlito"/>
                <a:cs typeface="Carlito"/>
              </a:rPr>
              <a:t> </a:t>
            </a:r>
            <a:r>
              <a:rPr dirty="0">
                <a:latin typeface="Carlito"/>
                <a:cs typeface="Carlito"/>
              </a:rPr>
              <a:t>and</a:t>
            </a:r>
            <a:r>
              <a:rPr spc="-45" dirty="0">
                <a:latin typeface="Carlito"/>
                <a:cs typeface="Carlito"/>
              </a:rPr>
              <a:t> </a:t>
            </a:r>
            <a:r>
              <a:rPr dirty="0">
                <a:latin typeface="Carlito"/>
                <a:cs typeface="Carlito"/>
              </a:rPr>
              <a:t>repress</a:t>
            </a:r>
            <a:r>
              <a:rPr spc="-49" dirty="0">
                <a:latin typeface="Carlito"/>
                <a:cs typeface="Carlito"/>
              </a:rPr>
              <a:t> </a:t>
            </a:r>
            <a:r>
              <a:rPr dirty="0">
                <a:latin typeface="Carlito"/>
                <a:cs typeface="Carlito"/>
              </a:rPr>
              <a:t>the</a:t>
            </a:r>
            <a:r>
              <a:rPr spc="-38" dirty="0">
                <a:latin typeface="Carlito"/>
                <a:cs typeface="Carlito"/>
              </a:rPr>
              <a:t> </a:t>
            </a:r>
            <a:r>
              <a:rPr spc="-15" dirty="0">
                <a:latin typeface="Carlito"/>
                <a:cs typeface="Carlito"/>
              </a:rPr>
              <a:t>rest</a:t>
            </a:r>
            <a:endParaRPr>
              <a:latin typeface="Carlito"/>
              <a:cs typeface="Carlito"/>
            </a:endParaRPr>
          </a:p>
        </p:txBody>
      </p:sp>
      <p:sp>
        <p:nvSpPr>
          <p:cNvPr id="19" name="object 19"/>
          <p:cNvSpPr txBox="1"/>
          <p:nvPr/>
        </p:nvSpPr>
        <p:spPr>
          <a:xfrm>
            <a:off x="3232575"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0" name="object 20"/>
          <p:cNvSpPr txBox="1"/>
          <p:nvPr/>
        </p:nvSpPr>
        <p:spPr>
          <a:xfrm>
            <a:off x="3661741"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1" name="object 21"/>
          <p:cNvSpPr txBox="1"/>
          <p:nvPr/>
        </p:nvSpPr>
        <p:spPr>
          <a:xfrm>
            <a:off x="4090906"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2" name="object 22"/>
          <p:cNvSpPr txBox="1"/>
          <p:nvPr/>
        </p:nvSpPr>
        <p:spPr>
          <a:xfrm>
            <a:off x="513350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1.0</a:t>
            </a:r>
            <a:endParaRPr sz="1500">
              <a:latin typeface="Carlito"/>
              <a:cs typeface="Carlito"/>
            </a:endParaRPr>
          </a:p>
        </p:txBody>
      </p:sp>
      <p:sp>
        <p:nvSpPr>
          <p:cNvPr id="23" name="object 23"/>
          <p:cNvSpPr txBox="1"/>
          <p:nvPr/>
        </p:nvSpPr>
        <p:spPr>
          <a:xfrm>
            <a:off x="5562674"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4.0</a:t>
            </a:r>
            <a:endParaRPr sz="1500">
              <a:latin typeface="Carlito"/>
              <a:cs typeface="Carlito"/>
            </a:endParaRPr>
          </a:p>
        </p:txBody>
      </p:sp>
      <p:sp>
        <p:nvSpPr>
          <p:cNvPr id="24" name="object 24"/>
          <p:cNvSpPr txBox="1"/>
          <p:nvPr/>
        </p:nvSpPr>
        <p:spPr>
          <a:xfrm>
            <a:off x="599183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0.0</a:t>
            </a:r>
            <a:endParaRPr sz="1500">
              <a:latin typeface="Carlito"/>
              <a:cs typeface="Carlito"/>
            </a:endParaRPr>
          </a:p>
        </p:txBody>
      </p:sp>
      <p:sp>
        <p:nvSpPr>
          <p:cNvPr id="25" name="object 25"/>
          <p:cNvSpPr txBox="1"/>
          <p:nvPr/>
        </p:nvSpPr>
        <p:spPr>
          <a:xfrm>
            <a:off x="703443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1.0</a:t>
            </a:r>
            <a:endParaRPr sz="1500">
              <a:latin typeface="Carlito"/>
              <a:cs typeface="Carlito"/>
            </a:endParaRPr>
          </a:p>
        </p:txBody>
      </p:sp>
      <p:sp>
        <p:nvSpPr>
          <p:cNvPr id="26" name="object 26"/>
          <p:cNvSpPr txBox="1"/>
          <p:nvPr/>
        </p:nvSpPr>
        <p:spPr>
          <a:xfrm>
            <a:off x="7463597"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3.0</a:t>
            </a:r>
            <a:endParaRPr sz="1500">
              <a:latin typeface="Carlito"/>
              <a:cs typeface="Carlito"/>
            </a:endParaRPr>
          </a:p>
        </p:txBody>
      </p:sp>
      <p:sp>
        <p:nvSpPr>
          <p:cNvPr id="27" name="object 27"/>
          <p:cNvSpPr txBox="1"/>
          <p:nvPr/>
        </p:nvSpPr>
        <p:spPr>
          <a:xfrm>
            <a:off x="789276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1.5</a:t>
            </a:r>
            <a:endParaRPr sz="1500">
              <a:latin typeface="Carlito"/>
              <a:cs typeface="Carlito"/>
            </a:endParaRPr>
          </a:p>
        </p:txBody>
      </p:sp>
      <p:sp>
        <p:nvSpPr>
          <p:cNvPr id="28" name="object 28"/>
          <p:cNvSpPr/>
          <p:nvPr/>
        </p:nvSpPr>
        <p:spPr>
          <a:xfrm>
            <a:off x="5101533" y="1960635"/>
            <a:ext cx="1319689" cy="341948"/>
          </a:xfrm>
          <a:custGeom>
            <a:avLst/>
            <a:gdLst/>
            <a:ahLst/>
            <a:cxnLst/>
            <a:rect l="l" t="t" r="r" b="b"/>
            <a:pathLst>
              <a:path w="1759584" h="455930">
                <a:moveTo>
                  <a:pt x="0" y="0"/>
                </a:moveTo>
                <a:lnTo>
                  <a:pt x="1759291" y="0"/>
                </a:lnTo>
                <a:lnTo>
                  <a:pt x="1759291" y="455500"/>
                </a:lnTo>
                <a:lnTo>
                  <a:pt x="0" y="455500"/>
                </a:lnTo>
                <a:lnTo>
                  <a:pt x="0" y="0"/>
                </a:lnTo>
                <a:close/>
              </a:path>
            </a:pathLst>
          </a:custGeom>
          <a:ln w="88900">
            <a:solidFill>
              <a:srgbClr val="0432FF"/>
            </a:solidFill>
          </a:ln>
        </p:spPr>
        <p:txBody>
          <a:bodyPr wrap="square" lIns="0" tIns="0" rIns="0" bIns="0" rtlCol="0"/>
          <a:lstStyle/>
          <a:p>
            <a:endParaRPr sz="1350"/>
          </a:p>
        </p:txBody>
      </p:sp>
      <p:graphicFrame>
        <p:nvGraphicFramePr>
          <p:cNvPr id="29" name="object 29"/>
          <p:cNvGraphicFramePr>
            <a:graphicFrameLocks noGrp="1"/>
          </p:cNvGraphicFramePr>
          <p:nvPr/>
        </p:nvGraphicFramePr>
        <p:xfrm>
          <a:off x="3521973"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7.0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1.5</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
        <p:nvSpPr>
          <p:cNvPr id="30" name="object 30"/>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31" name="object 31"/>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40739" y="1981543"/>
            <a:ext cx="5736431" cy="2468880"/>
            <a:chOff x="4320984" y="2642057"/>
            <a:chExt cx="7648575" cy="3291840"/>
          </a:xfrm>
        </p:grpSpPr>
        <p:pic>
          <p:nvPicPr>
            <p:cNvPr id="3" name="object 3"/>
            <p:cNvPicPr/>
            <p:nvPr/>
          </p:nvPicPr>
          <p:blipFill>
            <a:blip r:embed="rId2" cstate="print"/>
            <a:stretch>
              <a:fillRect/>
            </a:stretch>
          </p:blipFill>
          <p:spPr>
            <a:xfrm>
              <a:off x="4320984" y="2642057"/>
              <a:ext cx="7648486" cy="3291757"/>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7" name="object 7"/>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8" name="object 8"/>
          <p:cNvSpPr txBox="1"/>
          <p:nvPr/>
        </p:nvSpPr>
        <p:spPr>
          <a:xfrm>
            <a:off x="429022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0" name="object 10"/>
          <p:cNvSpPr txBox="1"/>
          <p:nvPr/>
        </p:nvSpPr>
        <p:spPr>
          <a:xfrm>
            <a:off x="6201213"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1" name="object 11"/>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2" name="object 12"/>
          <p:cNvSpPr txBox="1"/>
          <p:nvPr/>
        </p:nvSpPr>
        <p:spPr>
          <a:xfrm>
            <a:off x="8116262" y="3160300"/>
            <a:ext cx="759619" cy="231795"/>
          </a:xfrm>
          <a:prstGeom prst="rect">
            <a:avLst/>
          </a:prstGeom>
          <a:solidFill>
            <a:srgbClr val="FFFFFF"/>
          </a:solidFill>
        </p:spPr>
        <p:txBody>
          <a:bodyPr vert="horz" wrap="square" lIns="0" tIns="23813" rIns="0" bIns="0" rtlCol="0">
            <a:spAutoFit/>
          </a:bodyPr>
          <a:lstStyle/>
          <a:p>
            <a:pPr marL="100489">
              <a:spcBef>
                <a:spcPts val="188"/>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pic>
        <p:nvPicPr>
          <p:cNvPr id="13" name="object 13"/>
          <p:cNvPicPr/>
          <p:nvPr/>
        </p:nvPicPr>
        <p:blipFill>
          <a:blip r:embed="rId3" cstate="print"/>
          <a:stretch>
            <a:fillRect/>
          </a:stretch>
        </p:blipFill>
        <p:spPr>
          <a:xfrm>
            <a:off x="3365611" y="4375970"/>
            <a:ext cx="1287503" cy="567375"/>
          </a:xfrm>
          <a:prstGeom prst="rect">
            <a:avLst/>
          </a:prstGeom>
        </p:spPr>
      </p:pic>
      <p:sp>
        <p:nvSpPr>
          <p:cNvPr id="14" name="object 14"/>
          <p:cNvSpPr/>
          <p:nvPr/>
        </p:nvSpPr>
        <p:spPr>
          <a:xfrm>
            <a:off x="4160796" y="1484319"/>
            <a:ext cx="85725" cy="356711"/>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sp>
        <p:nvSpPr>
          <p:cNvPr id="15" name="object 15"/>
          <p:cNvSpPr txBox="1"/>
          <p:nvPr/>
        </p:nvSpPr>
        <p:spPr>
          <a:xfrm>
            <a:off x="3968811" y="2518286"/>
            <a:ext cx="450056" cy="256320"/>
          </a:xfrm>
          <a:prstGeom prst="rect">
            <a:avLst/>
          </a:prstGeom>
          <a:solidFill>
            <a:srgbClr val="B4C7E7"/>
          </a:solidFill>
          <a:ln w="12700">
            <a:solidFill>
              <a:srgbClr val="000000"/>
            </a:solidFill>
          </a:ln>
        </p:spPr>
        <p:txBody>
          <a:bodyPr vert="horz" wrap="square" lIns="0" tIns="25241" rIns="0" bIns="0" rtlCol="0">
            <a:spAutoFit/>
          </a:bodyPr>
          <a:lstStyle/>
          <a:p>
            <a:pPr marL="104299">
              <a:spcBef>
                <a:spcPts val="199"/>
              </a:spcBef>
            </a:pPr>
            <a:r>
              <a:rPr sz="1500" spc="-19" dirty="0">
                <a:latin typeface="Carlito"/>
                <a:cs typeface="Carlito"/>
              </a:rPr>
              <a:t>0.0</a:t>
            </a:r>
            <a:endParaRPr sz="1500">
              <a:latin typeface="Carlito"/>
              <a:cs typeface="Carlito"/>
            </a:endParaRPr>
          </a:p>
        </p:txBody>
      </p:sp>
      <p:sp>
        <p:nvSpPr>
          <p:cNvPr id="29" name="object 29"/>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30" name="object 30"/>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16" name="object 16"/>
          <p:cNvSpPr txBox="1"/>
          <p:nvPr/>
        </p:nvSpPr>
        <p:spPr>
          <a:xfrm>
            <a:off x="5953087" y="2514581"/>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7" name="object 17"/>
          <p:cNvSpPr txBox="1"/>
          <p:nvPr/>
        </p:nvSpPr>
        <p:spPr>
          <a:xfrm>
            <a:off x="7849782" y="251674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0.5</a:t>
            </a:r>
            <a:endParaRPr sz="1500">
              <a:latin typeface="Carlito"/>
              <a:cs typeface="Carlito"/>
            </a:endParaRPr>
          </a:p>
        </p:txBody>
      </p:sp>
      <p:sp>
        <p:nvSpPr>
          <p:cNvPr id="18" name="object 18"/>
          <p:cNvSpPr txBox="1"/>
          <p:nvPr/>
        </p:nvSpPr>
        <p:spPr>
          <a:xfrm>
            <a:off x="295669" y="2523363"/>
            <a:ext cx="2798921" cy="1117742"/>
          </a:xfrm>
          <a:prstGeom prst="rect">
            <a:avLst/>
          </a:prstGeom>
        </p:spPr>
        <p:txBody>
          <a:bodyPr vert="horz" wrap="square" lIns="0" tIns="7620" rIns="0" bIns="0" rtlCol="0">
            <a:spAutoFit/>
          </a:bodyPr>
          <a:lstStyle/>
          <a:p>
            <a:pPr marL="9525" marR="3810">
              <a:lnSpc>
                <a:spcPct val="100600"/>
              </a:lnSpc>
              <a:spcBef>
                <a:spcPts val="60"/>
              </a:spcBef>
            </a:pPr>
            <a:r>
              <a:rPr spc="-8" dirty="0">
                <a:solidFill>
                  <a:srgbClr val="8FAADC"/>
                </a:solidFill>
                <a:latin typeface="Carlito"/>
                <a:cs typeface="Carlito"/>
              </a:rPr>
              <a:t>Attention</a:t>
            </a:r>
            <a:r>
              <a:rPr spc="-79" dirty="0">
                <a:solidFill>
                  <a:srgbClr val="8FAADC"/>
                </a:solidFill>
                <a:latin typeface="Carlito"/>
                <a:cs typeface="Carlito"/>
              </a:rPr>
              <a:t> </a:t>
            </a:r>
            <a:r>
              <a:rPr dirty="0">
                <a:solidFill>
                  <a:srgbClr val="8FAADC"/>
                </a:solidFill>
                <a:latin typeface="Carlito"/>
                <a:cs typeface="Carlito"/>
              </a:rPr>
              <a:t>weights</a:t>
            </a:r>
            <a:r>
              <a:rPr spc="-79" dirty="0">
                <a:solidFill>
                  <a:srgbClr val="8FAADC"/>
                </a:solidFill>
                <a:latin typeface="Carlito"/>
                <a:cs typeface="Carlito"/>
              </a:rPr>
              <a:t> </a:t>
            </a:r>
            <a:r>
              <a:rPr spc="-8" dirty="0">
                <a:latin typeface="Carlito"/>
                <a:cs typeface="Carlito"/>
              </a:rPr>
              <a:t>amplify </a:t>
            </a:r>
            <a:r>
              <a:rPr dirty="0">
                <a:solidFill>
                  <a:srgbClr val="7030A0"/>
                </a:solidFill>
                <a:latin typeface="Carlito"/>
                <a:cs typeface="Carlito"/>
              </a:rPr>
              <a:t>input</a:t>
            </a:r>
            <a:r>
              <a:rPr spc="-68" dirty="0">
                <a:solidFill>
                  <a:srgbClr val="7030A0"/>
                </a:solidFill>
                <a:latin typeface="Carlito"/>
                <a:cs typeface="Carlito"/>
              </a:rPr>
              <a:t> </a:t>
            </a:r>
            <a:r>
              <a:rPr spc="-8" dirty="0">
                <a:solidFill>
                  <a:srgbClr val="7030A0"/>
                </a:solidFill>
                <a:latin typeface="Carlito"/>
                <a:cs typeface="Carlito"/>
              </a:rPr>
              <a:t>representations</a:t>
            </a:r>
            <a:r>
              <a:rPr spc="-64" dirty="0">
                <a:solidFill>
                  <a:srgbClr val="7030A0"/>
                </a:solidFill>
                <a:latin typeface="Carlito"/>
                <a:cs typeface="Carlito"/>
              </a:rPr>
              <a:t> </a:t>
            </a:r>
            <a:r>
              <a:rPr spc="-8" dirty="0">
                <a:solidFill>
                  <a:srgbClr val="7030A0"/>
                </a:solidFill>
                <a:latin typeface="Carlito"/>
                <a:cs typeface="Carlito"/>
              </a:rPr>
              <a:t>(values) </a:t>
            </a:r>
            <a:r>
              <a:rPr dirty="0">
                <a:latin typeface="Carlito"/>
                <a:cs typeface="Carlito"/>
              </a:rPr>
              <a:t>that</a:t>
            </a:r>
            <a:r>
              <a:rPr spc="-53" dirty="0">
                <a:latin typeface="Carlito"/>
                <a:cs typeface="Carlito"/>
              </a:rPr>
              <a:t> </a:t>
            </a:r>
            <a:r>
              <a:rPr dirty="0">
                <a:latin typeface="Carlito"/>
                <a:cs typeface="Carlito"/>
              </a:rPr>
              <a:t>we</a:t>
            </a:r>
            <a:r>
              <a:rPr spc="-41" dirty="0">
                <a:latin typeface="Carlito"/>
                <a:cs typeface="Carlito"/>
              </a:rPr>
              <a:t> </a:t>
            </a:r>
            <a:r>
              <a:rPr dirty="0">
                <a:latin typeface="Carlito"/>
                <a:cs typeface="Carlito"/>
              </a:rPr>
              <a:t>want</a:t>
            </a:r>
            <a:r>
              <a:rPr spc="-49" dirty="0">
                <a:latin typeface="Carlito"/>
                <a:cs typeface="Carlito"/>
              </a:rPr>
              <a:t> </a:t>
            </a:r>
            <a:r>
              <a:rPr dirty="0">
                <a:latin typeface="Carlito"/>
                <a:cs typeface="Carlito"/>
              </a:rPr>
              <a:t>to</a:t>
            </a:r>
            <a:r>
              <a:rPr spc="-49" dirty="0">
                <a:latin typeface="Carlito"/>
                <a:cs typeface="Carlito"/>
              </a:rPr>
              <a:t> </a:t>
            </a:r>
            <a:r>
              <a:rPr dirty="0">
                <a:latin typeface="Carlito"/>
                <a:cs typeface="Carlito"/>
              </a:rPr>
              <a:t>pay</a:t>
            </a:r>
            <a:r>
              <a:rPr spc="-45" dirty="0">
                <a:latin typeface="Carlito"/>
                <a:cs typeface="Carlito"/>
              </a:rPr>
              <a:t> </a:t>
            </a:r>
            <a:r>
              <a:rPr spc="-8" dirty="0">
                <a:latin typeface="Carlito"/>
                <a:cs typeface="Carlito"/>
              </a:rPr>
              <a:t>attention </a:t>
            </a:r>
            <a:r>
              <a:rPr dirty="0">
                <a:latin typeface="Carlito"/>
                <a:cs typeface="Carlito"/>
              </a:rPr>
              <a:t>to</a:t>
            </a:r>
            <a:r>
              <a:rPr spc="-49" dirty="0">
                <a:latin typeface="Carlito"/>
                <a:cs typeface="Carlito"/>
              </a:rPr>
              <a:t> </a:t>
            </a:r>
            <a:r>
              <a:rPr dirty="0">
                <a:latin typeface="Carlito"/>
                <a:cs typeface="Carlito"/>
              </a:rPr>
              <a:t>and</a:t>
            </a:r>
            <a:r>
              <a:rPr spc="-45" dirty="0">
                <a:latin typeface="Carlito"/>
                <a:cs typeface="Carlito"/>
              </a:rPr>
              <a:t> </a:t>
            </a:r>
            <a:r>
              <a:rPr dirty="0">
                <a:latin typeface="Carlito"/>
                <a:cs typeface="Carlito"/>
              </a:rPr>
              <a:t>repress</a:t>
            </a:r>
            <a:r>
              <a:rPr spc="-49" dirty="0">
                <a:latin typeface="Carlito"/>
                <a:cs typeface="Carlito"/>
              </a:rPr>
              <a:t> </a:t>
            </a:r>
            <a:r>
              <a:rPr dirty="0">
                <a:latin typeface="Carlito"/>
                <a:cs typeface="Carlito"/>
              </a:rPr>
              <a:t>the</a:t>
            </a:r>
            <a:r>
              <a:rPr spc="-38" dirty="0">
                <a:latin typeface="Carlito"/>
                <a:cs typeface="Carlito"/>
              </a:rPr>
              <a:t> </a:t>
            </a:r>
            <a:r>
              <a:rPr spc="-15" dirty="0">
                <a:latin typeface="Carlito"/>
                <a:cs typeface="Carlito"/>
              </a:rPr>
              <a:t>rest</a:t>
            </a:r>
            <a:endParaRPr>
              <a:latin typeface="Carlito"/>
              <a:cs typeface="Carlito"/>
            </a:endParaRPr>
          </a:p>
        </p:txBody>
      </p:sp>
      <p:sp>
        <p:nvSpPr>
          <p:cNvPr id="19" name="object 19"/>
          <p:cNvSpPr txBox="1"/>
          <p:nvPr/>
        </p:nvSpPr>
        <p:spPr>
          <a:xfrm>
            <a:off x="3232575"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0" name="object 20"/>
          <p:cNvSpPr txBox="1"/>
          <p:nvPr/>
        </p:nvSpPr>
        <p:spPr>
          <a:xfrm>
            <a:off x="3661741"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1" name="object 21"/>
          <p:cNvSpPr txBox="1"/>
          <p:nvPr/>
        </p:nvSpPr>
        <p:spPr>
          <a:xfrm>
            <a:off x="4090906" y="1998326"/>
            <a:ext cx="429578" cy="254878"/>
          </a:xfrm>
          <a:prstGeom prst="rect">
            <a:avLst/>
          </a:prstGeom>
          <a:solidFill>
            <a:srgbClr val="FFC000"/>
          </a:solidFill>
          <a:ln w="12700">
            <a:solidFill>
              <a:srgbClr val="000000"/>
            </a:solidFill>
          </a:ln>
        </p:spPr>
        <p:txBody>
          <a:bodyPr vert="horz" wrap="square" lIns="0" tIns="23813" rIns="0" bIns="0" rtlCol="0">
            <a:spAutoFit/>
          </a:bodyPr>
          <a:lstStyle/>
          <a:p>
            <a:pPr marL="92392">
              <a:spcBef>
                <a:spcPts val="188"/>
              </a:spcBef>
            </a:pPr>
            <a:r>
              <a:rPr sz="1500" b="1" spc="-19" dirty="0">
                <a:latin typeface="Carlito"/>
                <a:cs typeface="Carlito"/>
              </a:rPr>
              <a:t>0.0</a:t>
            </a:r>
            <a:endParaRPr sz="1500">
              <a:latin typeface="Carlito"/>
              <a:cs typeface="Carlito"/>
            </a:endParaRPr>
          </a:p>
        </p:txBody>
      </p:sp>
      <p:sp>
        <p:nvSpPr>
          <p:cNvPr id="22" name="object 22"/>
          <p:cNvSpPr txBox="1"/>
          <p:nvPr/>
        </p:nvSpPr>
        <p:spPr>
          <a:xfrm>
            <a:off x="513350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1.0</a:t>
            </a:r>
            <a:endParaRPr sz="1500">
              <a:latin typeface="Carlito"/>
              <a:cs typeface="Carlito"/>
            </a:endParaRPr>
          </a:p>
        </p:txBody>
      </p:sp>
      <p:sp>
        <p:nvSpPr>
          <p:cNvPr id="23" name="object 23"/>
          <p:cNvSpPr txBox="1"/>
          <p:nvPr/>
        </p:nvSpPr>
        <p:spPr>
          <a:xfrm>
            <a:off x="5562674"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4.0</a:t>
            </a:r>
            <a:endParaRPr sz="1500">
              <a:latin typeface="Carlito"/>
              <a:cs typeface="Carlito"/>
            </a:endParaRPr>
          </a:p>
        </p:txBody>
      </p:sp>
      <p:sp>
        <p:nvSpPr>
          <p:cNvPr id="24" name="object 24"/>
          <p:cNvSpPr txBox="1"/>
          <p:nvPr/>
        </p:nvSpPr>
        <p:spPr>
          <a:xfrm>
            <a:off x="5991838" y="1984020"/>
            <a:ext cx="429578" cy="255358"/>
          </a:xfrm>
          <a:prstGeom prst="rect">
            <a:avLst/>
          </a:prstGeom>
          <a:solidFill>
            <a:srgbClr val="FFC000"/>
          </a:solidFill>
          <a:ln w="12700">
            <a:solidFill>
              <a:srgbClr val="000000"/>
            </a:solidFill>
          </a:ln>
        </p:spPr>
        <p:txBody>
          <a:bodyPr vert="horz" wrap="square" lIns="0" tIns="24288" rIns="0" bIns="0" rtlCol="0">
            <a:spAutoFit/>
          </a:bodyPr>
          <a:lstStyle/>
          <a:p>
            <a:pPr marL="92392">
              <a:spcBef>
                <a:spcPts val="191"/>
              </a:spcBef>
            </a:pPr>
            <a:r>
              <a:rPr sz="1500" b="1" spc="-19" dirty="0">
                <a:latin typeface="Carlito"/>
                <a:cs typeface="Carlito"/>
              </a:rPr>
              <a:t>0.0</a:t>
            </a:r>
            <a:endParaRPr sz="1500">
              <a:latin typeface="Carlito"/>
              <a:cs typeface="Carlito"/>
            </a:endParaRPr>
          </a:p>
        </p:txBody>
      </p:sp>
      <p:sp>
        <p:nvSpPr>
          <p:cNvPr id="25" name="object 25"/>
          <p:cNvSpPr txBox="1"/>
          <p:nvPr/>
        </p:nvSpPr>
        <p:spPr>
          <a:xfrm>
            <a:off x="703443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1.0</a:t>
            </a:r>
            <a:endParaRPr sz="1500">
              <a:latin typeface="Carlito"/>
              <a:cs typeface="Carlito"/>
            </a:endParaRPr>
          </a:p>
        </p:txBody>
      </p:sp>
      <p:sp>
        <p:nvSpPr>
          <p:cNvPr id="26" name="object 26"/>
          <p:cNvSpPr txBox="1"/>
          <p:nvPr/>
        </p:nvSpPr>
        <p:spPr>
          <a:xfrm>
            <a:off x="7463597"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3.0</a:t>
            </a:r>
            <a:endParaRPr sz="1500">
              <a:latin typeface="Carlito"/>
              <a:cs typeface="Carlito"/>
            </a:endParaRPr>
          </a:p>
        </p:txBody>
      </p:sp>
      <p:sp>
        <p:nvSpPr>
          <p:cNvPr id="27" name="object 27"/>
          <p:cNvSpPr txBox="1"/>
          <p:nvPr/>
        </p:nvSpPr>
        <p:spPr>
          <a:xfrm>
            <a:off x="7892761" y="1969712"/>
            <a:ext cx="429578" cy="256320"/>
          </a:xfrm>
          <a:prstGeom prst="rect">
            <a:avLst/>
          </a:prstGeom>
          <a:solidFill>
            <a:srgbClr val="FFC000"/>
          </a:solidFill>
          <a:ln w="12700">
            <a:solidFill>
              <a:srgbClr val="000000"/>
            </a:solidFill>
          </a:ln>
        </p:spPr>
        <p:txBody>
          <a:bodyPr vert="horz" wrap="square" lIns="0" tIns="25241" rIns="0" bIns="0" rtlCol="0">
            <a:spAutoFit/>
          </a:bodyPr>
          <a:lstStyle/>
          <a:p>
            <a:pPr marL="92392">
              <a:spcBef>
                <a:spcPts val="199"/>
              </a:spcBef>
            </a:pPr>
            <a:r>
              <a:rPr sz="1500" b="1" spc="-19" dirty="0">
                <a:latin typeface="Carlito"/>
                <a:cs typeface="Carlito"/>
              </a:rPr>
              <a:t>1.5</a:t>
            </a:r>
            <a:endParaRPr sz="1500">
              <a:latin typeface="Carlito"/>
              <a:cs typeface="Carlito"/>
            </a:endParaRPr>
          </a:p>
        </p:txBody>
      </p:sp>
      <p:graphicFrame>
        <p:nvGraphicFramePr>
          <p:cNvPr id="28" name="object 28"/>
          <p:cNvGraphicFramePr>
            <a:graphicFrameLocks noGrp="1"/>
          </p:cNvGraphicFramePr>
          <p:nvPr/>
        </p:nvGraphicFramePr>
        <p:xfrm>
          <a:off x="3521973"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7.0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1.5</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200018" y="3436297"/>
            <a:ext cx="5862638" cy="1507331"/>
            <a:chOff x="4266691" y="4581728"/>
            <a:chExt cx="7816850" cy="2009775"/>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sp>
          <p:nvSpPr>
            <p:cNvPr id="7" name="object 7"/>
            <p:cNvSpPr/>
            <p:nvPr/>
          </p:nvSpPr>
          <p:spPr>
            <a:xfrm>
              <a:off x="4298441" y="6106128"/>
              <a:ext cx="2267585" cy="450850"/>
            </a:xfrm>
            <a:custGeom>
              <a:avLst/>
              <a:gdLst/>
              <a:ahLst/>
              <a:cxnLst/>
              <a:rect l="l" t="t" r="r" b="b"/>
              <a:pathLst>
                <a:path w="2267584" h="450850">
                  <a:moveTo>
                    <a:pt x="0" y="0"/>
                  </a:moveTo>
                  <a:lnTo>
                    <a:pt x="2267241" y="450333"/>
                  </a:lnTo>
                </a:path>
              </a:pathLst>
            </a:custGeom>
            <a:ln w="63500">
              <a:solidFill>
                <a:srgbClr val="FF0000"/>
              </a:solidFill>
            </a:ln>
          </p:spPr>
          <p:txBody>
            <a:bodyPr wrap="square" lIns="0" tIns="0" rIns="0" bIns="0" rtlCol="0"/>
            <a:lstStyle/>
            <a:p>
              <a:endParaRPr sz="1350"/>
            </a:p>
          </p:txBody>
        </p:sp>
        <p:sp>
          <p:nvSpPr>
            <p:cNvPr id="8" name="object 8"/>
            <p:cNvSpPr/>
            <p:nvPr/>
          </p:nvSpPr>
          <p:spPr>
            <a:xfrm>
              <a:off x="4298455" y="6106128"/>
              <a:ext cx="2267585" cy="450850"/>
            </a:xfrm>
            <a:custGeom>
              <a:avLst/>
              <a:gdLst/>
              <a:ahLst/>
              <a:cxnLst/>
              <a:rect l="l" t="t" r="r" b="b"/>
              <a:pathLst>
                <a:path w="2267584" h="450850">
                  <a:moveTo>
                    <a:pt x="2267241" y="0"/>
                  </a:moveTo>
                  <a:lnTo>
                    <a:pt x="0" y="450333"/>
                  </a:lnTo>
                </a:path>
              </a:pathLst>
            </a:custGeom>
            <a:ln w="63500">
              <a:solidFill>
                <a:srgbClr val="FF0000"/>
              </a:solidFill>
            </a:ln>
          </p:spPr>
          <p:txBody>
            <a:bodyPr wrap="square" lIns="0" tIns="0" rIns="0" bIns="0" rtlCol="0"/>
            <a:lstStyle/>
            <a:p>
              <a:endParaRPr sz="1350"/>
            </a:p>
          </p:txBody>
        </p:sp>
        <p:sp>
          <p:nvSpPr>
            <p:cNvPr id="9" name="object 9"/>
            <p:cNvSpPr/>
            <p:nvPr/>
          </p:nvSpPr>
          <p:spPr>
            <a:xfrm>
              <a:off x="9405289" y="6106128"/>
              <a:ext cx="2267585" cy="450850"/>
            </a:xfrm>
            <a:custGeom>
              <a:avLst/>
              <a:gdLst/>
              <a:ahLst/>
              <a:cxnLst/>
              <a:rect l="l" t="t" r="r" b="b"/>
              <a:pathLst>
                <a:path w="2267584" h="450850">
                  <a:moveTo>
                    <a:pt x="0" y="0"/>
                  </a:moveTo>
                  <a:lnTo>
                    <a:pt x="2267241" y="450333"/>
                  </a:lnTo>
                </a:path>
              </a:pathLst>
            </a:custGeom>
            <a:ln w="63500">
              <a:solidFill>
                <a:srgbClr val="FF0000"/>
              </a:solidFill>
            </a:ln>
          </p:spPr>
          <p:txBody>
            <a:bodyPr wrap="square" lIns="0" tIns="0" rIns="0" bIns="0" rtlCol="0"/>
            <a:lstStyle/>
            <a:p>
              <a:endParaRPr sz="1350"/>
            </a:p>
          </p:txBody>
        </p:sp>
        <p:sp>
          <p:nvSpPr>
            <p:cNvPr id="10" name="object 10"/>
            <p:cNvSpPr/>
            <p:nvPr/>
          </p:nvSpPr>
          <p:spPr>
            <a:xfrm>
              <a:off x="9405290" y="6106128"/>
              <a:ext cx="2267585" cy="450850"/>
            </a:xfrm>
            <a:custGeom>
              <a:avLst/>
              <a:gdLst/>
              <a:ahLst/>
              <a:cxnLst/>
              <a:rect l="l" t="t" r="r" b="b"/>
              <a:pathLst>
                <a:path w="2267584" h="450850">
                  <a:moveTo>
                    <a:pt x="2267241" y="0"/>
                  </a:moveTo>
                  <a:lnTo>
                    <a:pt x="0" y="450333"/>
                  </a:lnTo>
                </a:path>
              </a:pathLst>
            </a:custGeom>
            <a:ln w="63500">
              <a:solidFill>
                <a:srgbClr val="FF0000"/>
              </a:solidFill>
            </a:ln>
          </p:spPr>
          <p:txBody>
            <a:bodyPr wrap="square" lIns="0" tIns="0" rIns="0" bIns="0" rtlCol="0"/>
            <a:lstStyle/>
            <a:p>
              <a:endParaRPr sz="1350"/>
            </a:p>
          </p:txBody>
        </p:sp>
      </p:grpSp>
      <p:sp>
        <p:nvSpPr>
          <p:cNvPr id="11" name="object 11"/>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19" name="object 19"/>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0" name="object 20"/>
          <p:cNvSpPr txBox="1"/>
          <p:nvPr/>
        </p:nvSpPr>
        <p:spPr>
          <a:xfrm>
            <a:off x="52173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21" name="object 21"/>
          <p:cNvSpPr txBox="1"/>
          <p:nvPr/>
        </p:nvSpPr>
        <p:spPr>
          <a:xfrm>
            <a:off x="7135787"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22" name="object 22"/>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12" name="object 12"/>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3" name="object 13"/>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4" name="object 14"/>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5" name="object 15"/>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6" name="object 16"/>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7" name="object 17"/>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sp>
        <p:nvSpPr>
          <p:cNvPr id="18" name="object 18"/>
          <p:cNvSpPr txBox="1"/>
          <p:nvPr/>
        </p:nvSpPr>
        <p:spPr>
          <a:xfrm>
            <a:off x="279440" y="3206877"/>
            <a:ext cx="2653665" cy="557749"/>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Repeat</a:t>
            </a:r>
            <a:r>
              <a:rPr spc="-56" dirty="0">
                <a:latin typeface="Carlito"/>
                <a:cs typeface="Carlito"/>
              </a:rPr>
              <a:t> </a:t>
            </a:r>
            <a:r>
              <a:rPr dirty="0">
                <a:latin typeface="Carlito"/>
                <a:cs typeface="Carlito"/>
              </a:rPr>
              <a:t>the</a:t>
            </a:r>
            <a:r>
              <a:rPr spc="-49" dirty="0">
                <a:latin typeface="Carlito"/>
                <a:cs typeface="Carlito"/>
              </a:rPr>
              <a:t> </a:t>
            </a:r>
            <a:r>
              <a:rPr dirty="0">
                <a:latin typeface="Carlito"/>
                <a:cs typeface="Carlito"/>
              </a:rPr>
              <a:t>same</a:t>
            </a:r>
            <a:r>
              <a:rPr spc="-49" dirty="0">
                <a:latin typeface="Carlito"/>
                <a:cs typeface="Carlito"/>
              </a:rPr>
              <a:t> </a:t>
            </a:r>
            <a:r>
              <a:rPr dirty="0">
                <a:latin typeface="Carlito"/>
                <a:cs typeface="Carlito"/>
              </a:rPr>
              <a:t>process</a:t>
            </a:r>
            <a:r>
              <a:rPr spc="-53" dirty="0">
                <a:latin typeface="Carlito"/>
                <a:cs typeface="Carlito"/>
              </a:rPr>
              <a:t> </a:t>
            </a:r>
            <a:r>
              <a:rPr spc="-19" dirty="0">
                <a:latin typeface="Carlito"/>
                <a:cs typeface="Carlito"/>
              </a:rPr>
              <a:t>for </a:t>
            </a:r>
            <a:r>
              <a:rPr dirty="0">
                <a:latin typeface="Carlito"/>
                <a:cs typeface="Carlito"/>
              </a:rPr>
              <a:t>each</a:t>
            </a:r>
            <a:r>
              <a:rPr spc="-56" dirty="0">
                <a:latin typeface="Carlito"/>
                <a:cs typeface="Carlito"/>
              </a:rPr>
              <a:t> </a:t>
            </a:r>
            <a:r>
              <a:rPr dirty="0">
                <a:latin typeface="Carlito"/>
                <a:cs typeface="Carlito"/>
              </a:rPr>
              <a:t>remaining</a:t>
            </a:r>
            <a:r>
              <a:rPr spc="-60" dirty="0">
                <a:latin typeface="Carlito"/>
                <a:cs typeface="Carlito"/>
              </a:rPr>
              <a:t> </a:t>
            </a:r>
            <a:r>
              <a:rPr dirty="0">
                <a:latin typeface="Carlito"/>
                <a:cs typeface="Carlito"/>
              </a:rPr>
              <a:t>input</a:t>
            </a:r>
            <a:r>
              <a:rPr spc="-60" dirty="0">
                <a:latin typeface="Carlito"/>
                <a:cs typeface="Carlito"/>
              </a:rPr>
              <a:t> </a:t>
            </a:r>
            <a:r>
              <a:rPr spc="-15" dirty="0">
                <a:latin typeface="Carlito"/>
                <a:cs typeface="Carlito"/>
              </a:rPr>
              <a:t>token</a:t>
            </a:r>
            <a:endParaRPr>
              <a:latin typeface="Carlito"/>
              <a:cs typeface="Carl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2425875"/>
            <a:ext cx="5591651" cy="2024539"/>
            <a:chOff x="4514506" y="3234499"/>
            <a:chExt cx="7455534" cy="2699385"/>
          </a:xfrm>
        </p:grpSpPr>
        <p:pic>
          <p:nvPicPr>
            <p:cNvPr id="3" name="object 3"/>
            <p:cNvPicPr/>
            <p:nvPr/>
          </p:nvPicPr>
          <p:blipFill>
            <a:blip r:embed="rId2" cstate="print"/>
            <a:stretch>
              <a:fillRect/>
            </a:stretch>
          </p:blipFill>
          <p:spPr>
            <a:xfrm>
              <a:off x="4514506" y="3234499"/>
              <a:ext cx="7454933" cy="2699315"/>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sp>
          <p:nvSpPr>
            <p:cNvPr id="6" name="object 6"/>
            <p:cNvSpPr/>
            <p:nvPr/>
          </p:nvSpPr>
          <p:spPr>
            <a:xfrm>
              <a:off x="4567021" y="4213733"/>
              <a:ext cx="887730" cy="369570"/>
            </a:xfrm>
            <a:custGeom>
              <a:avLst/>
              <a:gdLst/>
              <a:ahLst/>
              <a:cxnLst/>
              <a:rect l="l" t="t" r="r" b="b"/>
              <a:pathLst>
                <a:path w="887729" h="369570">
                  <a:moveTo>
                    <a:pt x="887437" y="0"/>
                  </a:moveTo>
                  <a:lnTo>
                    <a:pt x="0" y="0"/>
                  </a:lnTo>
                  <a:lnTo>
                    <a:pt x="0" y="369328"/>
                  </a:lnTo>
                  <a:lnTo>
                    <a:pt x="887437" y="369328"/>
                  </a:lnTo>
                  <a:lnTo>
                    <a:pt x="887437" y="0"/>
                  </a:lnTo>
                  <a:close/>
                </a:path>
              </a:pathLst>
            </a:custGeom>
            <a:solidFill>
              <a:srgbClr val="FFFFFF"/>
            </a:solidFill>
          </p:spPr>
          <p:txBody>
            <a:bodyPr wrap="square" lIns="0" tIns="0" rIns="0" bIns="0" rtlCol="0"/>
            <a:lstStyle/>
            <a:p>
              <a:endParaRPr sz="1350"/>
            </a:p>
          </p:txBody>
        </p:sp>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8" name="object 8"/>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p:nvPr/>
        </p:nvSpPr>
        <p:spPr>
          <a:xfrm>
            <a:off x="4290222"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0" name="object 10"/>
          <p:cNvSpPr txBox="1"/>
          <p:nvPr/>
        </p:nvSpPr>
        <p:spPr>
          <a:xfrm>
            <a:off x="4290222"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p:nvPr/>
        </p:nvSpPr>
        <p:spPr>
          <a:xfrm>
            <a:off x="5336257"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p:nvPr/>
        </p:nvSpPr>
        <p:spPr>
          <a:xfrm>
            <a:off x="6201213"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4" name="object 14"/>
          <p:cNvSpPr txBox="1"/>
          <p:nvPr/>
        </p:nvSpPr>
        <p:spPr>
          <a:xfrm>
            <a:off x="6201213"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5" name="object 15"/>
          <p:cNvSpPr/>
          <p:nvPr/>
        </p:nvSpPr>
        <p:spPr>
          <a:xfrm>
            <a:off x="7238599"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6" name="object 16"/>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7" name="object 17"/>
          <p:cNvSpPr/>
          <p:nvPr/>
        </p:nvSpPr>
        <p:spPr>
          <a:xfrm>
            <a:off x="8116262" y="3160300"/>
            <a:ext cx="759619" cy="277178"/>
          </a:xfrm>
          <a:custGeom>
            <a:avLst/>
            <a:gdLst/>
            <a:ahLst/>
            <a:cxnLst/>
            <a:rect l="l" t="t" r="r" b="b"/>
            <a:pathLst>
              <a:path w="1012825" h="369570">
                <a:moveTo>
                  <a:pt x="1012621" y="0"/>
                </a:moveTo>
                <a:lnTo>
                  <a:pt x="0" y="0"/>
                </a:lnTo>
                <a:lnTo>
                  <a:pt x="0" y="369328"/>
                </a:lnTo>
                <a:lnTo>
                  <a:pt x="1012621" y="369328"/>
                </a:lnTo>
                <a:lnTo>
                  <a:pt x="1012621" y="0"/>
                </a:lnTo>
                <a:close/>
              </a:path>
            </a:pathLst>
          </a:custGeom>
          <a:solidFill>
            <a:srgbClr val="FFFFFF"/>
          </a:solidFill>
        </p:spPr>
        <p:txBody>
          <a:bodyPr wrap="square" lIns="0" tIns="0" rIns="0" bIns="0" rtlCol="0"/>
          <a:lstStyle/>
          <a:p>
            <a:endParaRPr sz="1350"/>
          </a:p>
        </p:txBody>
      </p:sp>
      <p:sp>
        <p:nvSpPr>
          <p:cNvPr id="18" name="object 18"/>
          <p:cNvSpPr txBox="1"/>
          <p:nvPr/>
        </p:nvSpPr>
        <p:spPr>
          <a:xfrm>
            <a:off x="8116262"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9" name="object 19"/>
          <p:cNvGrpSpPr/>
          <p:nvPr/>
        </p:nvGrpSpPr>
        <p:grpSpPr>
          <a:xfrm>
            <a:off x="3443631" y="3372973"/>
            <a:ext cx="4467701" cy="1570673"/>
            <a:chOff x="4591507" y="4497298"/>
            <a:chExt cx="5956935" cy="2094230"/>
          </a:xfrm>
        </p:grpSpPr>
        <p:pic>
          <p:nvPicPr>
            <p:cNvPr id="20" name="object 20"/>
            <p:cNvPicPr/>
            <p:nvPr/>
          </p:nvPicPr>
          <p:blipFill>
            <a:blip r:embed="rId3" cstate="print"/>
            <a:stretch>
              <a:fillRect/>
            </a:stretch>
          </p:blipFill>
          <p:spPr>
            <a:xfrm>
              <a:off x="7115010" y="5834625"/>
              <a:ext cx="1671180" cy="756500"/>
            </a:xfrm>
            <a:prstGeom prst="rect">
              <a:avLst/>
            </a:prstGeom>
          </p:spPr>
        </p:pic>
        <p:sp>
          <p:nvSpPr>
            <p:cNvPr id="21" name="object 21"/>
            <p:cNvSpPr/>
            <p:nvPr/>
          </p:nvSpPr>
          <p:spPr>
            <a:xfrm>
              <a:off x="9742805"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2" name="object 22"/>
            <p:cNvSpPr/>
            <p:nvPr/>
          </p:nvSpPr>
          <p:spPr>
            <a:xfrm>
              <a:off x="7192111"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3" name="object 23"/>
            <p:cNvSpPr/>
            <p:nvPr/>
          </p:nvSpPr>
          <p:spPr>
            <a:xfrm>
              <a:off x="4635957" y="4542967"/>
              <a:ext cx="760730" cy="298450"/>
            </a:xfrm>
            <a:custGeom>
              <a:avLst/>
              <a:gdLst/>
              <a:ahLst/>
              <a:cxnLst/>
              <a:rect l="l" t="t" r="r" b="b"/>
              <a:pathLst>
                <a:path w="760729" h="298450">
                  <a:moveTo>
                    <a:pt x="0" y="0"/>
                  </a:moveTo>
                  <a:lnTo>
                    <a:pt x="760700" y="0"/>
                  </a:lnTo>
                  <a:lnTo>
                    <a:pt x="760700" y="298385"/>
                  </a:lnTo>
                  <a:lnTo>
                    <a:pt x="0" y="298385"/>
                  </a:lnTo>
                  <a:lnTo>
                    <a:pt x="0" y="0"/>
                  </a:lnTo>
                  <a:close/>
                </a:path>
              </a:pathLst>
            </a:custGeom>
            <a:ln w="88900">
              <a:solidFill>
                <a:srgbClr val="0432FF"/>
              </a:solidFill>
            </a:ln>
          </p:spPr>
          <p:txBody>
            <a:bodyPr wrap="square" lIns="0" tIns="0" rIns="0" bIns="0" rtlCol="0"/>
            <a:lstStyle/>
            <a:p>
              <a:endParaRPr sz="1350"/>
            </a:p>
          </p:txBody>
        </p:sp>
        <p:sp>
          <p:nvSpPr>
            <p:cNvPr id="24" name="object 24"/>
            <p:cNvSpPr/>
            <p:nvPr/>
          </p:nvSpPr>
          <p:spPr>
            <a:xfrm>
              <a:off x="7819161" y="6221793"/>
              <a:ext cx="760730" cy="285115"/>
            </a:xfrm>
            <a:custGeom>
              <a:avLst/>
              <a:gdLst/>
              <a:ahLst/>
              <a:cxnLst/>
              <a:rect l="l" t="t" r="r" b="b"/>
              <a:pathLst>
                <a:path w="760729" h="285115">
                  <a:moveTo>
                    <a:pt x="0" y="0"/>
                  </a:moveTo>
                  <a:lnTo>
                    <a:pt x="760700" y="0"/>
                  </a:lnTo>
                  <a:lnTo>
                    <a:pt x="760700" y="285064"/>
                  </a:lnTo>
                  <a:lnTo>
                    <a:pt x="0" y="285064"/>
                  </a:lnTo>
                  <a:lnTo>
                    <a:pt x="0" y="0"/>
                  </a:lnTo>
                  <a:close/>
                </a:path>
              </a:pathLst>
            </a:custGeom>
            <a:ln w="88900">
              <a:solidFill>
                <a:srgbClr val="0432FF"/>
              </a:solidFill>
            </a:ln>
          </p:spPr>
          <p:txBody>
            <a:bodyPr wrap="square" lIns="0" tIns="0" rIns="0" bIns="0" rtlCol="0"/>
            <a:lstStyle/>
            <a:p>
              <a:endParaRPr sz="1350"/>
            </a:p>
          </p:txBody>
        </p:sp>
      </p:grpSp>
      <p:sp>
        <p:nvSpPr>
          <p:cNvPr id="25" name="object 25"/>
          <p:cNvSpPr txBox="1"/>
          <p:nvPr/>
        </p:nvSpPr>
        <p:spPr>
          <a:xfrm>
            <a:off x="279440" y="3206877"/>
            <a:ext cx="2771775" cy="79130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53" dirty="0">
                <a:latin typeface="Carlito"/>
                <a:cs typeface="Carlito"/>
              </a:rPr>
              <a:t> </a:t>
            </a:r>
            <a:r>
              <a:rPr dirty="0">
                <a:latin typeface="Carlito"/>
                <a:cs typeface="Carlito"/>
              </a:rPr>
              <a:t>Compute</a:t>
            </a:r>
            <a:r>
              <a:rPr spc="-45" dirty="0">
                <a:latin typeface="Carlito"/>
                <a:cs typeface="Carlito"/>
              </a:rPr>
              <a:t> </a:t>
            </a:r>
            <a:r>
              <a:rPr spc="-8" dirty="0">
                <a:solidFill>
                  <a:srgbClr val="5B9BD5"/>
                </a:solidFill>
                <a:latin typeface="Carlito"/>
                <a:cs typeface="Carlito"/>
              </a:rPr>
              <a:t>attention</a:t>
            </a:r>
            <a:r>
              <a:rPr spc="-49" dirty="0">
                <a:solidFill>
                  <a:srgbClr val="5B9BD5"/>
                </a:solidFill>
                <a:latin typeface="Carlito"/>
                <a:cs typeface="Carlito"/>
              </a:rPr>
              <a:t> </a:t>
            </a:r>
            <a:r>
              <a:rPr spc="-8" dirty="0">
                <a:solidFill>
                  <a:srgbClr val="5B9BD5"/>
                </a:solidFill>
                <a:latin typeface="Carlito"/>
                <a:cs typeface="Carlito"/>
              </a:rPr>
              <a:t>weights</a:t>
            </a:r>
            <a:endParaRPr>
              <a:latin typeface="Carlito"/>
              <a:cs typeface="Carlito"/>
            </a:endParaRPr>
          </a:p>
          <a:p>
            <a:pPr marL="266700" marR="275273" indent="-257175">
              <a:lnSpc>
                <a:spcPts val="2033"/>
              </a:lnSpc>
              <a:spcBef>
                <a:spcPts val="30"/>
              </a:spcBef>
              <a:tabLst>
                <a:tab pos="266224" algn="l"/>
              </a:tabLst>
            </a:pPr>
            <a:r>
              <a:rPr sz="1650" spc="-38" dirty="0">
                <a:latin typeface="Carlito"/>
                <a:cs typeface="Carlito"/>
              </a:rPr>
              <a:t>-</a:t>
            </a:r>
            <a:r>
              <a:rPr sz="1650" dirty="0">
                <a:latin typeface="Carlito"/>
                <a:cs typeface="Carlito"/>
              </a:rPr>
              <a:t>	Softmax</a:t>
            </a:r>
            <a:r>
              <a:rPr sz="1650" spc="-49" dirty="0">
                <a:latin typeface="Carlito"/>
                <a:cs typeface="Carlito"/>
              </a:rPr>
              <a:t> </a:t>
            </a:r>
            <a:r>
              <a:rPr sz="1650" dirty="0">
                <a:latin typeface="Carlito"/>
                <a:cs typeface="Carlito"/>
              </a:rPr>
              <a:t>resulting</a:t>
            </a:r>
            <a:r>
              <a:rPr sz="1650" spc="-45" dirty="0">
                <a:latin typeface="Carlito"/>
                <a:cs typeface="Carlito"/>
              </a:rPr>
              <a:t> </a:t>
            </a:r>
            <a:r>
              <a:rPr sz="1650" dirty="0">
                <a:latin typeface="Carlito"/>
                <a:cs typeface="Carlito"/>
              </a:rPr>
              <a:t>3</a:t>
            </a:r>
            <a:r>
              <a:rPr sz="1650" spc="-49" dirty="0">
                <a:latin typeface="Carlito"/>
                <a:cs typeface="Carlito"/>
              </a:rPr>
              <a:t> </a:t>
            </a:r>
            <a:r>
              <a:rPr sz="1650" spc="-8" dirty="0">
                <a:latin typeface="Carlito"/>
                <a:cs typeface="Carlito"/>
              </a:rPr>
              <a:t>scores </a:t>
            </a:r>
            <a:r>
              <a:rPr sz="1650" dirty="0">
                <a:latin typeface="Carlito"/>
                <a:cs typeface="Carlito"/>
              </a:rPr>
              <a:t>from</a:t>
            </a:r>
            <a:r>
              <a:rPr sz="1650" spc="-23" dirty="0">
                <a:latin typeface="Carlito"/>
                <a:cs typeface="Carlito"/>
              </a:rPr>
              <a:t> </a:t>
            </a:r>
            <a:r>
              <a:rPr sz="1650" dirty="0">
                <a:solidFill>
                  <a:srgbClr val="C00000"/>
                </a:solidFill>
                <a:latin typeface="Carlito"/>
                <a:cs typeface="Carlito"/>
              </a:rPr>
              <a:t>query</a:t>
            </a:r>
            <a:r>
              <a:rPr sz="1650" spc="-23" dirty="0">
                <a:solidFill>
                  <a:srgbClr val="C00000"/>
                </a:solidFill>
                <a:latin typeface="Carlito"/>
                <a:cs typeface="Carlito"/>
              </a:rPr>
              <a:t> </a:t>
            </a:r>
            <a:r>
              <a:rPr sz="1650" dirty="0">
                <a:latin typeface="Carlito"/>
                <a:cs typeface="Carlito"/>
              </a:rPr>
              <a:t>x</a:t>
            </a:r>
            <a:r>
              <a:rPr sz="1650" spc="-23" dirty="0">
                <a:latin typeface="Carlito"/>
                <a:cs typeface="Carlito"/>
              </a:rPr>
              <a:t> </a:t>
            </a:r>
            <a:r>
              <a:rPr sz="1650" spc="-15" dirty="0">
                <a:solidFill>
                  <a:srgbClr val="AB7942"/>
                </a:solidFill>
                <a:latin typeface="Carlito"/>
                <a:cs typeface="Carlito"/>
              </a:rPr>
              <a:t>keys</a:t>
            </a:r>
            <a:endParaRPr sz="1650">
              <a:latin typeface="Carlito"/>
              <a:cs typeface="Carlito"/>
            </a:endParaRPr>
          </a:p>
        </p:txBody>
      </p:sp>
      <p:sp>
        <p:nvSpPr>
          <p:cNvPr id="26" name="object 26"/>
          <p:cNvSpPr txBox="1"/>
          <p:nvPr/>
        </p:nvSpPr>
        <p:spPr>
          <a:xfrm>
            <a:off x="4073376" y="2548100"/>
            <a:ext cx="4121944" cy="230832"/>
          </a:xfrm>
          <a:prstGeom prst="rect">
            <a:avLst/>
          </a:prstGeom>
        </p:spPr>
        <p:txBody>
          <a:bodyPr vert="horz" wrap="square" lIns="0" tIns="0" rIns="0" bIns="0" rtlCol="0">
            <a:spAutoFit/>
          </a:bodyPr>
          <a:lstStyle/>
          <a:p>
            <a:pPr>
              <a:lnSpc>
                <a:spcPts val="1763"/>
              </a:lnSpc>
              <a:tabLst>
                <a:tab pos="1984058" algn="l"/>
                <a:tab pos="3880485" algn="l"/>
              </a:tabLst>
            </a:pPr>
            <a:r>
              <a:rPr sz="1500" spc="-19" dirty="0">
                <a:latin typeface="Carlito"/>
                <a:cs typeface="Carlito"/>
              </a:rPr>
              <a:t>0.0</a:t>
            </a:r>
            <a:r>
              <a:rPr sz="1500" dirty="0">
                <a:latin typeface="Carlito"/>
                <a:cs typeface="Carlito"/>
              </a:rPr>
              <a:t>	</a:t>
            </a:r>
            <a:r>
              <a:rPr sz="2250" spc="-28" baseline="1388" dirty="0">
                <a:latin typeface="Carlito"/>
                <a:cs typeface="Carlito"/>
              </a:rPr>
              <a:t>1.0</a:t>
            </a:r>
            <a:r>
              <a:rPr sz="2250" baseline="1388" dirty="0">
                <a:latin typeface="Carlito"/>
                <a:cs typeface="Carlito"/>
              </a:rPr>
              <a:t>	</a:t>
            </a:r>
            <a:r>
              <a:rPr sz="1500" spc="-19" dirty="0">
                <a:latin typeface="Carlito"/>
                <a:cs typeface="Carlito"/>
              </a:rPr>
              <a:t>0.0</a:t>
            </a:r>
            <a:endParaRPr sz="1500">
              <a:latin typeface="Carlito"/>
              <a:cs typeface="Carlito"/>
            </a:endParaRPr>
          </a:p>
        </p:txBody>
      </p:sp>
      <p:sp>
        <p:nvSpPr>
          <p:cNvPr id="27" name="object 27"/>
          <p:cNvSpPr/>
          <p:nvPr/>
        </p:nvSpPr>
        <p:spPr>
          <a:xfrm>
            <a:off x="3111027" y="2421341"/>
            <a:ext cx="5959316" cy="734854"/>
          </a:xfrm>
          <a:custGeom>
            <a:avLst/>
            <a:gdLst/>
            <a:ahLst/>
            <a:cxnLst/>
            <a:rect l="l" t="t" r="r" b="b"/>
            <a:pathLst>
              <a:path w="7945755" h="979804">
                <a:moveTo>
                  <a:pt x="7945335" y="0"/>
                </a:moveTo>
                <a:lnTo>
                  <a:pt x="0" y="0"/>
                </a:lnTo>
                <a:lnTo>
                  <a:pt x="0" y="979449"/>
                </a:lnTo>
                <a:lnTo>
                  <a:pt x="7945335" y="979449"/>
                </a:lnTo>
                <a:lnTo>
                  <a:pt x="7945335" y="0"/>
                </a:lnTo>
                <a:close/>
              </a:path>
            </a:pathLst>
          </a:custGeom>
          <a:solidFill>
            <a:srgbClr val="FFFFFF"/>
          </a:solidFill>
        </p:spPr>
        <p:txBody>
          <a:bodyPr wrap="square" lIns="0" tIns="0" rIns="0" bIns="0" rtlCol="0"/>
          <a:lstStyle/>
          <a:p>
            <a:endParaRPr sz="1350"/>
          </a:p>
        </p:txBody>
      </p:sp>
      <p:sp>
        <p:nvSpPr>
          <p:cNvPr id="28" name="object 28"/>
          <p:cNvSpPr txBox="1"/>
          <p:nvPr/>
        </p:nvSpPr>
        <p:spPr>
          <a:xfrm>
            <a:off x="316278" y="4338448"/>
            <a:ext cx="2502694" cy="286617"/>
          </a:xfrm>
          <a:prstGeom prst="rect">
            <a:avLst/>
          </a:prstGeom>
        </p:spPr>
        <p:txBody>
          <a:bodyPr vert="horz" wrap="square" lIns="0" tIns="9525" rIns="0" bIns="0" rtlCol="0">
            <a:spAutoFit/>
          </a:bodyPr>
          <a:lstStyle/>
          <a:p>
            <a:pPr marL="9525">
              <a:spcBef>
                <a:spcPts val="75"/>
              </a:spcBef>
            </a:pPr>
            <a:r>
              <a:rPr spc="-90" dirty="0">
                <a:latin typeface="Carlito"/>
                <a:cs typeface="Carlito"/>
              </a:rPr>
              <a:t>To</a:t>
            </a:r>
            <a:r>
              <a:rPr spc="-11" dirty="0">
                <a:latin typeface="Carlito"/>
                <a:cs typeface="Carlito"/>
              </a:rPr>
              <a:t> </a:t>
            </a:r>
            <a:r>
              <a:rPr dirty="0">
                <a:latin typeface="Carlito"/>
                <a:cs typeface="Carlito"/>
              </a:rPr>
              <a:t>which</a:t>
            </a:r>
            <a:r>
              <a:rPr spc="-45" dirty="0">
                <a:latin typeface="Carlito"/>
                <a:cs typeface="Carlito"/>
              </a:rPr>
              <a:t> </a:t>
            </a:r>
            <a:r>
              <a:rPr dirty="0">
                <a:latin typeface="Carlito"/>
                <a:cs typeface="Carlito"/>
              </a:rPr>
              <a:t>input(s)</a:t>
            </a:r>
            <a:r>
              <a:rPr spc="-26" dirty="0">
                <a:latin typeface="Carlito"/>
                <a:cs typeface="Carlito"/>
              </a:rPr>
              <a:t> </a:t>
            </a:r>
            <a:r>
              <a:rPr dirty="0">
                <a:latin typeface="Carlito"/>
                <a:cs typeface="Carlito"/>
              </a:rPr>
              <a:t>is</a:t>
            </a:r>
            <a:r>
              <a:rPr spc="-26" dirty="0">
                <a:latin typeface="Carlito"/>
                <a:cs typeface="Carlito"/>
              </a:rPr>
              <a:t> </a:t>
            </a:r>
            <a:r>
              <a:rPr dirty="0">
                <a:latin typeface="Carlito"/>
                <a:cs typeface="Carlito"/>
              </a:rPr>
              <a:t>input</a:t>
            </a:r>
            <a:r>
              <a:rPr spc="-26" dirty="0">
                <a:latin typeface="Carlito"/>
                <a:cs typeface="Carlito"/>
              </a:rPr>
              <a:t> </a:t>
            </a:r>
            <a:r>
              <a:rPr spc="-38" dirty="0">
                <a:latin typeface="Carlito"/>
                <a:cs typeface="Carlito"/>
              </a:rPr>
              <a:t>2</a:t>
            </a:r>
            <a:endParaRPr dirty="0">
              <a:latin typeface="Carlito"/>
              <a:cs typeface="Carlito"/>
            </a:endParaRPr>
          </a:p>
        </p:txBody>
      </p:sp>
      <p:sp>
        <p:nvSpPr>
          <p:cNvPr id="29" name="object 29"/>
          <p:cNvSpPr txBox="1"/>
          <p:nvPr/>
        </p:nvSpPr>
        <p:spPr>
          <a:xfrm>
            <a:off x="316278" y="4625992"/>
            <a:ext cx="1300639" cy="269304"/>
          </a:xfrm>
          <a:prstGeom prst="rect">
            <a:avLst/>
          </a:prstGeom>
        </p:spPr>
        <p:txBody>
          <a:bodyPr vert="horz" wrap="square" lIns="0" tIns="0" rIns="0" bIns="0" rtlCol="0">
            <a:spAutoFit/>
          </a:bodyPr>
          <a:lstStyle/>
          <a:p>
            <a:pPr marL="9525">
              <a:lnSpc>
                <a:spcPts val="2149"/>
              </a:lnSpc>
            </a:pPr>
            <a:r>
              <a:rPr dirty="0">
                <a:latin typeface="Carlito"/>
                <a:cs typeface="Carlito"/>
              </a:rPr>
              <a:t>most</a:t>
            </a:r>
            <a:r>
              <a:rPr spc="-45" dirty="0">
                <a:latin typeface="Carlito"/>
                <a:cs typeface="Carlito"/>
              </a:rPr>
              <a:t> </a:t>
            </a:r>
            <a:r>
              <a:rPr spc="-8" dirty="0">
                <a:latin typeface="Carlito"/>
                <a:cs typeface="Carlito"/>
              </a:rPr>
              <a:t>related?</a:t>
            </a:r>
            <a:endParaRPr dirty="0">
              <a:latin typeface="Carlito"/>
              <a:cs typeface="Carlito"/>
            </a:endParaRPr>
          </a:p>
        </p:txBody>
      </p:sp>
      <p:sp>
        <p:nvSpPr>
          <p:cNvPr id="30" name="object 30"/>
          <p:cNvSpPr txBox="1"/>
          <p:nvPr/>
        </p:nvSpPr>
        <p:spPr>
          <a:xfrm>
            <a:off x="3946226" y="4664405"/>
            <a:ext cx="5129688" cy="467757"/>
          </a:xfrm>
          <a:prstGeom prst="rect">
            <a:avLst/>
          </a:prstGeom>
        </p:spPr>
        <p:txBody>
          <a:bodyPr vert="horz" wrap="square" lIns="0" tIns="953" rIns="0" bIns="0" rtlCol="0">
            <a:spAutoFit/>
          </a:bodyPr>
          <a:lstStyle/>
          <a:p>
            <a:pPr marL="1280160">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a:p>
            <a:pPr marL="9525">
              <a:spcBef>
                <a:spcPts val="360"/>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3110" y="1784947"/>
            <a:ext cx="5584984" cy="2665571"/>
            <a:chOff x="4524146" y="2379929"/>
            <a:chExt cx="7446645" cy="3554095"/>
          </a:xfrm>
        </p:grpSpPr>
        <p:pic>
          <p:nvPicPr>
            <p:cNvPr id="3" name="object 3"/>
            <p:cNvPicPr/>
            <p:nvPr/>
          </p:nvPicPr>
          <p:blipFill>
            <a:blip r:embed="rId2" cstate="print"/>
            <a:stretch>
              <a:fillRect/>
            </a:stretch>
          </p:blipFill>
          <p:spPr>
            <a:xfrm>
              <a:off x="4524146" y="2379929"/>
              <a:ext cx="7446206" cy="3553885"/>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7" name="object 7"/>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8" name="object 8"/>
          <p:cNvSpPr/>
          <p:nvPr/>
        </p:nvSpPr>
        <p:spPr>
          <a:xfrm>
            <a:off x="4290222"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9" name="object 9"/>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0" name="object 10"/>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1" name="object 11"/>
          <p:cNvSpPr/>
          <p:nvPr/>
        </p:nvSpPr>
        <p:spPr>
          <a:xfrm>
            <a:off x="6201213"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2" name="object 12"/>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4" name="object 14"/>
          <p:cNvSpPr/>
          <p:nvPr/>
        </p:nvSpPr>
        <p:spPr>
          <a:xfrm>
            <a:off x="8116262" y="3160300"/>
            <a:ext cx="759619" cy="277178"/>
          </a:xfrm>
          <a:custGeom>
            <a:avLst/>
            <a:gdLst/>
            <a:ahLst/>
            <a:cxnLst/>
            <a:rect l="l" t="t" r="r" b="b"/>
            <a:pathLst>
              <a:path w="1012825" h="369570">
                <a:moveTo>
                  <a:pt x="1012621" y="0"/>
                </a:moveTo>
                <a:lnTo>
                  <a:pt x="0" y="0"/>
                </a:lnTo>
                <a:lnTo>
                  <a:pt x="0" y="369328"/>
                </a:lnTo>
                <a:lnTo>
                  <a:pt x="1012621" y="369328"/>
                </a:lnTo>
                <a:lnTo>
                  <a:pt x="1012621" y="0"/>
                </a:lnTo>
                <a:close/>
              </a:path>
            </a:pathLst>
          </a:custGeom>
          <a:solidFill>
            <a:srgbClr val="FFFFFF"/>
          </a:solidFill>
        </p:spPr>
        <p:txBody>
          <a:bodyPr wrap="square" lIns="0" tIns="0" rIns="0" bIns="0" rtlCol="0"/>
          <a:lstStyle/>
          <a:p>
            <a:endParaRPr sz="1350"/>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4362336" y="1484318"/>
            <a:ext cx="4467701" cy="3459480"/>
            <a:chOff x="5816447" y="1979091"/>
            <a:chExt cx="5956935" cy="4612640"/>
          </a:xfrm>
        </p:grpSpPr>
        <p:pic>
          <p:nvPicPr>
            <p:cNvPr id="17" name="object 17"/>
            <p:cNvPicPr/>
            <p:nvPr/>
          </p:nvPicPr>
          <p:blipFill>
            <a:blip r:embed="rId3" cstate="print"/>
            <a:stretch>
              <a:fillRect/>
            </a:stretch>
          </p:blipFill>
          <p:spPr>
            <a:xfrm>
              <a:off x="7115009" y="5834625"/>
              <a:ext cx="1671180" cy="756500"/>
            </a:xfrm>
            <a:prstGeom prst="rect">
              <a:avLst/>
            </a:prstGeom>
          </p:spPr>
        </p:pic>
        <p:sp>
          <p:nvSpPr>
            <p:cNvPr id="18" name="object 18"/>
            <p:cNvSpPr/>
            <p:nvPr/>
          </p:nvSpPr>
          <p:spPr>
            <a:xfrm>
              <a:off x="8103920" y="1979091"/>
              <a:ext cx="114300" cy="475615"/>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sp>
          <p:nvSpPr>
            <p:cNvPr id="19" name="object 19"/>
            <p:cNvSpPr/>
            <p:nvPr/>
          </p:nvSpPr>
          <p:spPr>
            <a:xfrm>
              <a:off x="10967758" y="4541748"/>
              <a:ext cx="760730" cy="299720"/>
            </a:xfrm>
            <a:custGeom>
              <a:avLst/>
              <a:gdLst/>
              <a:ahLst/>
              <a:cxnLst/>
              <a:rect l="l" t="t" r="r" b="b"/>
              <a:pathLst>
                <a:path w="760729" h="299720">
                  <a:moveTo>
                    <a:pt x="0" y="0"/>
                  </a:moveTo>
                  <a:lnTo>
                    <a:pt x="760700" y="0"/>
                  </a:lnTo>
                  <a:lnTo>
                    <a:pt x="760700" y="299599"/>
                  </a:lnTo>
                  <a:lnTo>
                    <a:pt x="0" y="299599"/>
                  </a:lnTo>
                  <a:lnTo>
                    <a:pt x="0" y="0"/>
                  </a:lnTo>
                  <a:close/>
                </a:path>
              </a:pathLst>
            </a:custGeom>
            <a:ln w="88900">
              <a:solidFill>
                <a:srgbClr val="0432FF"/>
              </a:solidFill>
            </a:ln>
          </p:spPr>
          <p:txBody>
            <a:bodyPr wrap="square" lIns="0" tIns="0" rIns="0" bIns="0" rtlCol="0"/>
            <a:lstStyle/>
            <a:p>
              <a:endParaRPr sz="1350"/>
            </a:p>
          </p:txBody>
        </p:sp>
        <p:sp>
          <p:nvSpPr>
            <p:cNvPr id="20" name="object 20"/>
            <p:cNvSpPr/>
            <p:nvPr/>
          </p:nvSpPr>
          <p:spPr>
            <a:xfrm>
              <a:off x="8417064" y="4541748"/>
              <a:ext cx="760730" cy="299720"/>
            </a:xfrm>
            <a:custGeom>
              <a:avLst/>
              <a:gdLst/>
              <a:ahLst/>
              <a:cxnLst/>
              <a:rect l="l" t="t" r="r" b="b"/>
              <a:pathLst>
                <a:path w="760729" h="299720">
                  <a:moveTo>
                    <a:pt x="0" y="0"/>
                  </a:moveTo>
                  <a:lnTo>
                    <a:pt x="760700" y="0"/>
                  </a:lnTo>
                  <a:lnTo>
                    <a:pt x="760700" y="299599"/>
                  </a:lnTo>
                  <a:lnTo>
                    <a:pt x="0" y="299599"/>
                  </a:lnTo>
                  <a:lnTo>
                    <a:pt x="0" y="0"/>
                  </a:lnTo>
                  <a:close/>
                </a:path>
              </a:pathLst>
            </a:custGeom>
            <a:ln w="88900">
              <a:solidFill>
                <a:srgbClr val="0432FF"/>
              </a:solidFill>
            </a:ln>
          </p:spPr>
          <p:txBody>
            <a:bodyPr wrap="square" lIns="0" tIns="0" rIns="0" bIns="0" rtlCol="0"/>
            <a:lstStyle/>
            <a:p>
              <a:endParaRPr sz="1350"/>
            </a:p>
          </p:txBody>
        </p:sp>
        <p:sp>
          <p:nvSpPr>
            <p:cNvPr id="21" name="object 21"/>
            <p:cNvSpPr/>
            <p:nvPr/>
          </p:nvSpPr>
          <p:spPr>
            <a:xfrm>
              <a:off x="5860897" y="4541748"/>
              <a:ext cx="760730" cy="299720"/>
            </a:xfrm>
            <a:custGeom>
              <a:avLst/>
              <a:gdLst/>
              <a:ahLst/>
              <a:cxnLst/>
              <a:rect l="l" t="t" r="r" b="b"/>
              <a:pathLst>
                <a:path w="760729" h="299720">
                  <a:moveTo>
                    <a:pt x="0" y="0"/>
                  </a:moveTo>
                  <a:lnTo>
                    <a:pt x="760700" y="0"/>
                  </a:lnTo>
                  <a:lnTo>
                    <a:pt x="760700" y="299599"/>
                  </a:lnTo>
                  <a:lnTo>
                    <a:pt x="0" y="299599"/>
                  </a:lnTo>
                  <a:lnTo>
                    <a:pt x="0" y="0"/>
                  </a:lnTo>
                  <a:close/>
                </a:path>
              </a:pathLst>
            </a:custGeom>
            <a:ln w="88900">
              <a:solidFill>
                <a:srgbClr val="0432FF"/>
              </a:solidFill>
            </a:ln>
          </p:spPr>
          <p:txBody>
            <a:bodyPr wrap="square" lIns="0" tIns="0" rIns="0" bIns="0" rtlCol="0"/>
            <a:lstStyle/>
            <a:p>
              <a:endParaRPr sz="1350"/>
            </a:p>
          </p:txBody>
        </p:sp>
      </p:grpSp>
      <p:sp>
        <p:nvSpPr>
          <p:cNvPr id="22" name="object 22"/>
          <p:cNvSpPr txBox="1"/>
          <p:nvPr/>
        </p:nvSpPr>
        <p:spPr>
          <a:xfrm>
            <a:off x="279440" y="3206877"/>
            <a:ext cx="2771775" cy="79130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53" dirty="0">
                <a:latin typeface="Carlito"/>
                <a:cs typeface="Carlito"/>
              </a:rPr>
              <a:t> </a:t>
            </a:r>
            <a:r>
              <a:rPr dirty="0">
                <a:latin typeface="Carlito"/>
                <a:cs typeface="Carlito"/>
              </a:rPr>
              <a:t>Compute</a:t>
            </a:r>
            <a:r>
              <a:rPr spc="-45" dirty="0">
                <a:latin typeface="Carlito"/>
                <a:cs typeface="Carlito"/>
              </a:rPr>
              <a:t> </a:t>
            </a:r>
            <a:r>
              <a:rPr spc="-8" dirty="0">
                <a:solidFill>
                  <a:srgbClr val="5B9BD5"/>
                </a:solidFill>
                <a:latin typeface="Carlito"/>
                <a:cs typeface="Carlito"/>
              </a:rPr>
              <a:t>attention</a:t>
            </a:r>
            <a:r>
              <a:rPr spc="-49" dirty="0">
                <a:solidFill>
                  <a:srgbClr val="5B9BD5"/>
                </a:solidFill>
                <a:latin typeface="Carlito"/>
                <a:cs typeface="Carlito"/>
              </a:rPr>
              <a:t> </a:t>
            </a:r>
            <a:r>
              <a:rPr spc="-8" dirty="0">
                <a:solidFill>
                  <a:srgbClr val="5B9BD5"/>
                </a:solidFill>
                <a:latin typeface="Carlito"/>
                <a:cs typeface="Carlito"/>
              </a:rPr>
              <a:t>weights</a:t>
            </a:r>
            <a:endParaRPr>
              <a:latin typeface="Carlito"/>
              <a:cs typeface="Carlito"/>
            </a:endParaRPr>
          </a:p>
          <a:p>
            <a:pPr marL="266700" marR="275273" indent="-257175">
              <a:lnSpc>
                <a:spcPts val="2033"/>
              </a:lnSpc>
              <a:spcBef>
                <a:spcPts val="30"/>
              </a:spcBef>
              <a:tabLst>
                <a:tab pos="266224" algn="l"/>
              </a:tabLst>
            </a:pPr>
            <a:r>
              <a:rPr sz="1650" spc="-38" dirty="0">
                <a:latin typeface="Carlito"/>
                <a:cs typeface="Carlito"/>
              </a:rPr>
              <a:t>-</a:t>
            </a:r>
            <a:r>
              <a:rPr sz="1650" dirty="0">
                <a:latin typeface="Carlito"/>
                <a:cs typeface="Carlito"/>
              </a:rPr>
              <a:t>	Softmax</a:t>
            </a:r>
            <a:r>
              <a:rPr sz="1650" spc="-49" dirty="0">
                <a:latin typeface="Carlito"/>
                <a:cs typeface="Carlito"/>
              </a:rPr>
              <a:t> </a:t>
            </a:r>
            <a:r>
              <a:rPr sz="1650" dirty="0">
                <a:latin typeface="Carlito"/>
                <a:cs typeface="Carlito"/>
              </a:rPr>
              <a:t>resulting</a:t>
            </a:r>
            <a:r>
              <a:rPr sz="1650" spc="-45" dirty="0">
                <a:latin typeface="Carlito"/>
                <a:cs typeface="Carlito"/>
              </a:rPr>
              <a:t> </a:t>
            </a:r>
            <a:r>
              <a:rPr sz="1650" dirty="0">
                <a:latin typeface="Carlito"/>
                <a:cs typeface="Carlito"/>
              </a:rPr>
              <a:t>3</a:t>
            </a:r>
            <a:r>
              <a:rPr sz="1650" spc="-49" dirty="0">
                <a:latin typeface="Carlito"/>
                <a:cs typeface="Carlito"/>
              </a:rPr>
              <a:t> </a:t>
            </a:r>
            <a:r>
              <a:rPr sz="1650" spc="-8" dirty="0">
                <a:latin typeface="Carlito"/>
                <a:cs typeface="Carlito"/>
              </a:rPr>
              <a:t>scores </a:t>
            </a:r>
            <a:r>
              <a:rPr sz="1650" dirty="0">
                <a:latin typeface="Carlito"/>
                <a:cs typeface="Carlito"/>
              </a:rPr>
              <a:t>from</a:t>
            </a:r>
            <a:r>
              <a:rPr sz="1650" spc="-23" dirty="0">
                <a:latin typeface="Carlito"/>
                <a:cs typeface="Carlito"/>
              </a:rPr>
              <a:t> </a:t>
            </a:r>
            <a:r>
              <a:rPr sz="1650" dirty="0">
                <a:solidFill>
                  <a:srgbClr val="C00000"/>
                </a:solidFill>
                <a:latin typeface="Carlito"/>
                <a:cs typeface="Carlito"/>
              </a:rPr>
              <a:t>query</a:t>
            </a:r>
            <a:r>
              <a:rPr sz="1650" spc="-23" dirty="0">
                <a:solidFill>
                  <a:srgbClr val="C00000"/>
                </a:solidFill>
                <a:latin typeface="Carlito"/>
                <a:cs typeface="Carlito"/>
              </a:rPr>
              <a:t> </a:t>
            </a:r>
            <a:r>
              <a:rPr sz="1650" dirty="0">
                <a:latin typeface="Carlito"/>
                <a:cs typeface="Carlito"/>
              </a:rPr>
              <a:t>x</a:t>
            </a:r>
            <a:r>
              <a:rPr sz="1650" spc="-23" dirty="0">
                <a:latin typeface="Carlito"/>
                <a:cs typeface="Carlito"/>
              </a:rPr>
              <a:t> </a:t>
            </a:r>
            <a:r>
              <a:rPr sz="1650" spc="-15" dirty="0">
                <a:solidFill>
                  <a:srgbClr val="AB7942"/>
                </a:solidFill>
                <a:latin typeface="Carlito"/>
                <a:cs typeface="Carlito"/>
              </a:rPr>
              <a:t>keys</a:t>
            </a:r>
            <a:endParaRPr sz="1650">
              <a:latin typeface="Carlito"/>
              <a:cs typeface="Carlito"/>
            </a:endParaRPr>
          </a:p>
        </p:txBody>
      </p:sp>
      <p:sp>
        <p:nvSpPr>
          <p:cNvPr id="23" name="object 23"/>
          <p:cNvSpPr txBox="1"/>
          <p:nvPr/>
        </p:nvSpPr>
        <p:spPr>
          <a:xfrm>
            <a:off x="279439" y="4263009"/>
            <a:ext cx="2692241" cy="286617"/>
          </a:xfrm>
          <a:prstGeom prst="rect">
            <a:avLst/>
          </a:prstGeom>
        </p:spPr>
        <p:txBody>
          <a:bodyPr vert="horz" wrap="square" lIns="0" tIns="9525" rIns="0" bIns="0" rtlCol="0">
            <a:spAutoFit/>
          </a:bodyPr>
          <a:lstStyle/>
          <a:p>
            <a:pPr marL="9525">
              <a:spcBef>
                <a:spcPts val="75"/>
              </a:spcBef>
            </a:pPr>
            <a:r>
              <a:rPr dirty="0">
                <a:latin typeface="Carlito"/>
                <a:cs typeface="Carlito"/>
              </a:rPr>
              <a:t>2.</a:t>
            </a:r>
            <a:r>
              <a:rPr spc="-53" dirty="0">
                <a:latin typeface="Carlito"/>
                <a:cs typeface="Carlito"/>
              </a:rPr>
              <a:t> </a:t>
            </a:r>
            <a:r>
              <a:rPr dirty="0">
                <a:latin typeface="Carlito"/>
                <a:cs typeface="Carlito"/>
              </a:rPr>
              <a:t>Compute</a:t>
            </a:r>
            <a:r>
              <a:rPr spc="-45" dirty="0">
                <a:latin typeface="Carlito"/>
                <a:cs typeface="Carlito"/>
              </a:rPr>
              <a:t> </a:t>
            </a:r>
            <a:r>
              <a:rPr dirty="0">
                <a:latin typeface="Carlito"/>
                <a:cs typeface="Carlito"/>
              </a:rPr>
              <a:t>weighted</a:t>
            </a:r>
            <a:r>
              <a:rPr spc="-49" dirty="0">
                <a:latin typeface="Carlito"/>
                <a:cs typeface="Carlito"/>
              </a:rPr>
              <a:t> </a:t>
            </a:r>
            <a:r>
              <a:rPr dirty="0">
                <a:latin typeface="Carlito"/>
                <a:cs typeface="Carlito"/>
              </a:rPr>
              <a:t>sum</a:t>
            </a:r>
            <a:r>
              <a:rPr spc="-53" dirty="0">
                <a:latin typeface="Carlito"/>
                <a:cs typeface="Carlito"/>
              </a:rPr>
              <a:t> </a:t>
            </a:r>
            <a:r>
              <a:rPr spc="-19" dirty="0">
                <a:latin typeface="Carlito"/>
                <a:cs typeface="Carlito"/>
              </a:rPr>
              <a:t>of</a:t>
            </a:r>
            <a:endParaRPr>
              <a:latin typeface="Carlito"/>
              <a:cs typeface="Carlito"/>
            </a:endParaRPr>
          </a:p>
        </p:txBody>
      </p:sp>
      <p:sp>
        <p:nvSpPr>
          <p:cNvPr id="24" name="object 24"/>
          <p:cNvSpPr txBox="1"/>
          <p:nvPr/>
        </p:nvSpPr>
        <p:spPr>
          <a:xfrm>
            <a:off x="3968811" y="2518286"/>
            <a:ext cx="450056" cy="256320"/>
          </a:xfrm>
          <a:prstGeom prst="rect">
            <a:avLst/>
          </a:prstGeom>
          <a:solidFill>
            <a:srgbClr val="B4C7E7"/>
          </a:solidFill>
          <a:ln w="12700">
            <a:solidFill>
              <a:srgbClr val="000000"/>
            </a:solidFill>
          </a:ln>
        </p:spPr>
        <p:txBody>
          <a:bodyPr vert="horz" wrap="square" lIns="0" tIns="25241" rIns="0" bIns="0" rtlCol="0">
            <a:spAutoFit/>
          </a:bodyPr>
          <a:lstStyle/>
          <a:p>
            <a:pPr marL="104299">
              <a:spcBef>
                <a:spcPts val="199"/>
              </a:spcBef>
            </a:pPr>
            <a:r>
              <a:rPr sz="1500" spc="-19" dirty="0">
                <a:latin typeface="Carlito"/>
                <a:cs typeface="Carlito"/>
              </a:rPr>
              <a:t>0.0</a:t>
            </a:r>
            <a:endParaRPr sz="1500">
              <a:latin typeface="Carlito"/>
              <a:cs typeface="Carlito"/>
            </a:endParaRPr>
          </a:p>
        </p:txBody>
      </p:sp>
      <p:sp>
        <p:nvSpPr>
          <p:cNvPr id="25" name="object 25"/>
          <p:cNvSpPr txBox="1"/>
          <p:nvPr/>
        </p:nvSpPr>
        <p:spPr>
          <a:xfrm>
            <a:off x="5953087" y="2514581"/>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1.0</a:t>
            </a:r>
            <a:endParaRPr sz="1500">
              <a:latin typeface="Carlito"/>
              <a:cs typeface="Carlito"/>
            </a:endParaRPr>
          </a:p>
        </p:txBody>
      </p:sp>
      <p:sp>
        <p:nvSpPr>
          <p:cNvPr id="26" name="object 26"/>
          <p:cNvSpPr txBox="1"/>
          <p:nvPr/>
        </p:nvSpPr>
        <p:spPr>
          <a:xfrm>
            <a:off x="7849782" y="251674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0.0</a:t>
            </a:r>
            <a:endParaRPr sz="1500">
              <a:latin typeface="Carlito"/>
              <a:cs typeface="Carlito"/>
            </a:endParaRPr>
          </a:p>
        </p:txBody>
      </p:sp>
      <p:sp>
        <p:nvSpPr>
          <p:cNvPr id="27" name="object 27"/>
          <p:cNvSpPr txBox="1"/>
          <p:nvPr/>
        </p:nvSpPr>
        <p:spPr>
          <a:xfrm>
            <a:off x="3325120" y="2004032"/>
            <a:ext cx="4904423" cy="218008"/>
          </a:xfrm>
          <a:prstGeom prst="rect">
            <a:avLst/>
          </a:prstGeom>
        </p:spPr>
        <p:txBody>
          <a:bodyPr vert="horz" wrap="square" lIns="0" tIns="0" rIns="0" bIns="0" rtlCol="0">
            <a:spAutoFit/>
          </a:bodyPr>
          <a:lstStyle/>
          <a:p>
            <a:pPr>
              <a:lnSpc>
                <a:spcPts val="1729"/>
              </a:lnSpc>
              <a:tabLst>
                <a:tab pos="429101" algn="l"/>
                <a:tab pos="858203" algn="l"/>
                <a:tab pos="1900714" algn="l"/>
                <a:tab pos="2329815" algn="l"/>
                <a:tab pos="2758916" algn="l"/>
                <a:tab pos="3801428" algn="l"/>
                <a:tab pos="4230529" algn="l"/>
                <a:tab pos="4660106" algn="l"/>
              </a:tabLst>
            </a:pP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4166" dirty="0">
                <a:latin typeface="Carlito"/>
                <a:cs typeface="Carlito"/>
              </a:rPr>
              <a:t>2.0</a:t>
            </a:r>
            <a:r>
              <a:rPr sz="2250" b="1" baseline="-4166" dirty="0">
                <a:latin typeface="Carlito"/>
                <a:cs typeface="Carlito"/>
              </a:rPr>
              <a:t>	</a:t>
            </a:r>
            <a:r>
              <a:rPr sz="2250" b="1" spc="-28" baseline="-4166" dirty="0">
                <a:latin typeface="Carlito"/>
                <a:cs typeface="Carlito"/>
              </a:rPr>
              <a:t>8.0</a:t>
            </a:r>
            <a:r>
              <a:rPr sz="2250" b="1" baseline="-4166" dirty="0">
                <a:latin typeface="Carlito"/>
                <a:cs typeface="Carlito"/>
              </a:rPr>
              <a:t>	</a:t>
            </a:r>
            <a:r>
              <a:rPr sz="2250" b="1" spc="-28" baseline="-4166" dirty="0">
                <a:latin typeface="Carlito"/>
                <a:cs typeface="Carlito"/>
              </a:rPr>
              <a:t>0.0</a:t>
            </a:r>
            <a:r>
              <a:rPr sz="2250" b="1" baseline="-4166" dirty="0">
                <a:latin typeface="Carlito"/>
                <a:cs typeface="Carlito"/>
              </a:rPr>
              <a:t>	</a:t>
            </a:r>
            <a:r>
              <a:rPr sz="1500" b="1" spc="-19" dirty="0">
                <a:latin typeface="Carlito"/>
                <a:cs typeface="Carlito"/>
              </a:rPr>
              <a:t>0.0</a:t>
            </a:r>
            <a:r>
              <a:rPr sz="1500" b="1" dirty="0">
                <a:latin typeface="Carlito"/>
                <a:cs typeface="Carlito"/>
              </a:rPr>
              <a:t>	</a:t>
            </a:r>
            <a:r>
              <a:rPr sz="1500" b="1" spc="-19" dirty="0">
                <a:latin typeface="Carlito"/>
                <a:cs typeface="Carlito"/>
              </a:rPr>
              <a:t>0.0</a:t>
            </a:r>
            <a:r>
              <a:rPr sz="1500" b="1" dirty="0">
                <a:latin typeface="Carlito"/>
                <a:cs typeface="Carlito"/>
              </a:rPr>
              <a:t>	</a:t>
            </a:r>
            <a:r>
              <a:rPr sz="1500" b="1" spc="-19" dirty="0">
                <a:latin typeface="Carlito"/>
                <a:cs typeface="Carlito"/>
              </a:rPr>
              <a:t>0.0</a:t>
            </a:r>
            <a:endParaRPr sz="1500">
              <a:latin typeface="Carlito"/>
              <a:cs typeface="Carlito"/>
            </a:endParaRPr>
          </a:p>
        </p:txBody>
      </p:sp>
      <p:sp>
        <p:nvSpPr>
          <p:cNvPr id="28" name="object 28"/>
          <p:cNvSpPr txBox="1"/>
          <p:nvPr/>
        </p:nvSpPr>
        <p:spPr>
          <a:xfrm>
            <a:off x="5573811" y="1219934"/>
            <a:ext cx="1102519" cy="218008"/>
          </a:xfrm>
          <a:prstGeom prst="rect">
            <a:avLst/>
          </a:prstGeom>
        </p:spPr>
        <p:txBody>
          <a:bodyPr vert="horz" wrap="square" lIns="0" tIns="0" rIns="0" bIns="0" rtlCol="0">
            <a:spAutoFit/>
          </a:bodyPr>
          <a:lstStyle/>
          <a:p>
            <a:pPr>
              <a:lnSpc>
                <a:spcPts val="1729"/>
              </a:lnSpc>
              <a:tabLst>
                <a:tab pos="429101" algn="l"/>
                <a:tab pos="858203" algn="l"/>
              </a:tabLst>
            </a:pPr>
            <a:r>
              <a:rPr sz="1500" b="1" spc="-19" dirty="0">
                <a:latin typeface="Carlito"/>
                <a:cs typeface="Carlito"/>
              </a:rPr>
              <a:t>2.0</a:t>
            </a:r>
            <a:r>
              <a:rPr sz="1500" b="1" dirty="0">
                <a:latin typeface="Carlito"/>
                <a:cs typeface="Carlito"/>
              </a:rPr>
              <a:t>	</a:t>
            </a:r>
            <a:r>
              <a:rPr sz="1500" b="1" spc="-19" dirty="0">
                <a:latin typeface="Carlito"/>
                <a:cs typeface="Carlito"/>
              </a:rPr>
              <a:t>8.0</a:t>
            </a:r>
            <a:r>
              <a:rPr sz="1500" b="1" dirty="0">
                <a:latin typeface="Carlito"/>
                <a:cs typeface="Carlito"/>
              </a:rPr>
              <a:t>	</a:t>
            </a:r>
            <a:r>
              <a:rPr sz="1500" b="1" spc="-19" dirty="0">
                <a:latin typeface="Carlito"/>
                <a:cs typeface="Carlito"/>
              </a:rPr>
              <a:t>0.0</a:t>
            </a:r>
            <a:endParaRPr sz="1500">
              <a:latin typeface="Carlito"/>
              <a:cs typeface="Carlito"/>
            </a:endParaRPr>
          </a:p>
        </p:txBody>
      </p:sp>
      <p:sp>
        <p:nvSpPr>
          <p:cNvPr id="29" name="object 29"/>
          <p:cNvSpPr/>
          <p:nvPr/>
        </p:nvSpPr>
        <p:spPr>
          <a:xfrm>
            <a:off x="3111026" y="1048683"/>
            <a:ext cx="6033135" cy="1458278"/>
          </a:xfrm>
          <a:custGeom>
            <a:avLst/>
            <a:gdLst/>
            <a:ahLst/>
            <a:cxnLst/>
            <a:rect l="l" t="t" r="r" b="b"/>
            <a:pathLst>
              <a:path w="8044180" h="1944370">
                <a:moveTo>
                  <a:pt x="8043964" y="0"/>
                </a:moveTo>
                <a:lnTo>
                  <a:pt x="169443" y="0"/>
                </a:lnTo>
                <a:lnTo>
                  <a:pt x="169443" y="964793"/>
                </a:lnTo>
                <a:lnTo>
                  <a:pt x="0" y="964793"/>
                </a:lnTo>
                <a:lnTo>
                  <a:pt x="0" y="1944243"/>
                </a:lnTo>
                <a:lnTo>
                  <a:pt x="7945336" y="1944243"/>
                </a:lnTo>
                <a:lnTo>
                  <a:pt x="7945336" y="979449"/>
                </a:lnTo>
                <a:lnTo>
                  <a:pt x="8043964" y="979449"/>
                </a:lnTo>
                <a:lnTo>
                  <a:pt x="8043964" y="0"/>
                </a:lnTo>
                <a:close/>
              </a:path>
            </a:pathLst>
          </a:custGeom>
          <a:solidFill>
            <a:srgbClr val="FFFFFF"/>
          </a:solidFill>
        </p:spPr>
        <p:txBody>
          <a:bodyPr wrap="square" lIns="0" tIns="0" rIns="0" bIns="0" rtlCol="0"/>
          <a:lstStyle/>
          <a:p>
            <a:endParaRPr sz="1350"/>
          </a:p>
        </p:txBody>
      </p:sp>
      <p:sp>
        <p:nvSpPr>
          <p:cNvPr id="30" name="object 30"/>
          <p:cNvSpPr txBox="1"/>
          <p:nvPr/>
        </p:nvSpPr>
        <p:spPr>
          <a:xfrm>
            <a:off x="279440" y="4550554"/>
            <a:ext cx="2689859" cy="269304"/>
          </a:xfrm>
          <a:prstGeom prst="rect">
            <a:avLst/>
          </a:prstGeom>
        </p:spPr>
        <p:txBody>
          <a:bodyPr vert="horz" wrap="square" lIns="0" tIns="0" rIns="0" bIns="0" rtlCol="0">
            <a:spAutoFit/>
          </a:bodyPr>
          <a:lstStyle/>
          <a:p>
            <a:pPr marL="9525">
              <a:lnSpc>
                <a:spcPts val="2149"/>
              </a:lnSpc>
            </a:pPr>
            <a:r>
              <a:rPr dirty="0">
                <a:latin typeface="Carlito"/>
                <a:cs typeface="Carlito"/>
              </a:rPr>
              <a:t>values</a:t>
            </a:r>
            <a:r>
              <a:rPr spc="-56" dirty="0">
                <a:latin typeface="Carlito"/>
                <a:cs typeface="Carlito"/>
              </a:rPr>
              <a:t> </a:t>
            </a:r>
            <a:r>
              <a:rPr dirty="0">
                <a:latin typeface="Carlito"/>
                <a:cs typeface="Carlito"/>
              </a:rPr>
              <a:t>using</a:t>
            </a:r>
            <a:r>
              <a:rPr spc="-56" dirty="0">
                <a:latin typeface="Carlito"/>
                <a:cs typeface="Carlito"/>
              </a:rPr>
              <a:t> </a:t>
            </a:r>
            <a:r>
              <a:rPr spc="-8" dirty="0">
                <a:latin typeface="Carlito"/>
                <a:cs typeface="Carlito"/>
              </a:rPr>
              <a:t>attention</a:t>
            </a:r>
            <a:r>
              <a:rPr spc="-53" dirty="0">
                <a:latin typeface="Carlito"/>
                <a:cs typeface="Carlito"/>
              </a:rPr>
              <a:t> </a:t>
            </a:r>
            <a:r>
              <a:rPr spc="-8" dirty="0">
                <a:latin typeface="Carlito"/>
                <a:cs typeface="Carlito"/>
              </a:rPr>
              <a:t>scores</a:t>
            </a:r>
            <a:endParaRPr>
              <a:latin typeface="Carlito"/>
              <a:cs typeface="Carlito"/>
            </a:endParaRPr>
          </a:p>
        </p:txBody>
      </p:sp>
      <p:sp>
        <p:nvSpPr>
          <p:cNvPr id="31" name="object 31"/>
          <p:cNvSpPr txBox="1"/>
          <p:nvPr/>
        </p:nvSpPr>
        <p:spPr>
          <a:xfrm>
            <a:off x="3946226" y="4664405"/>
            <a:ext cx="5129688" cy="467757"/>
          </a:xfrm>
          <a:prstGeom prst="rect">
            <a:avLst/>
          </a:prstGeom>
        </p:spPr>
        <p:txBody>
          <a:bodyPr vert="horz" wrap="square" lIns="0" tIns="953" rIns="0" bIns="0" rtlCol="0">
            <a:spAutoFit/>
          </a:bodyPr>
          <a:lstStyle/>
          <a:p>
            <a:pPr marL="1280160">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a:p>
            <a:pPr marL="9525">
              <a:spcBef>
                <a:spcPts val="360"/>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156251" y="3436297"/>
            <a:ext cx="5905976" cy="1507331"/>
            <a:chOff x="4208335" y="4581728"/>
            <a:chExt cx="7874634" cy="2009775"/>
          </a:xfrm>
        </p:grpSpPr>
        <p:pic>
          <p:nvPicPr>
            <p:cNvPr id="3" name="object 3"/>
            <p:cNvPicPr/>
            <p:nvPr/>
          </p:nvPicPr>
          <p:blipFill>
            <a:blip r:embed="rId2" cstate="print"/>
            <a:stretch>
              <a:fillRect/>
            </a:stretch>
          </p:blipFill>
          <p:spPr>
            <a:xfrm>
              <a:off x="4514506"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sp>
          <p:nvSpPr>
            <p:cNvPr id="7" name="object 7"/>
            <p:cNvSpPr/>
            <p:nvPr/>
          </p:nvSpPr>
          <p:spPr>
            <a:xfrm>
              <a:off x="4240085" y="6106128"/>
              <a:ext cx="4420235" cy="450850"/>
            </a:xfrm>
            <a:custGeom>
              <a:avLst/>
              <a:gdLst/>
              <a:ahLst/>
              <a:cxnLst/>
              <a:rect l="l" t="t" r="r" b="b"/>
              <a:pathLst>
                <a:path w="4420234" h="450850">
                  <a:moveTo>
                    <a:pt x="0" y="0"/>
                  </a:moveTo>
                  <a:lnTo>
                    <a:pt x="4419992" y="450333"/>
                  </a:lnTo>
                </a:path>
              </a:pathLst>
            </a:custGeom>
            <a:ln w="63500">
              <a:solidFill>
                <a:srgbClr val="FF0000"/>
              </a:solidFill>
            </a:ln>
          </p:spPr>
          <p:txBody>
            <a:bodyPr wrap="square" lIns="0" tIns="0" rIns="0" bIns="0" rtlCol="0"/>
            <a:lstStyle/>
            <a:p>
              <a:endParaRPr sz="1350"/>
            </a:p>
          </p:txBody>
        </p:sp>
        <p:sp>
          <p:nvSpPr>
            <p:cNvPr id="8" name="object 8"/>
            <p:cNvSpPr/>
            <p:nvPr/>
          </p:nvSpPr>
          <p:spPr>
            <a:xfrm>
              <a:off x="4240086" y="6106128"/>
              <a:ext cx="4420235" cy="450850"/>
            </a:xfrm>
            <a:custGeom>
              <a:avLst/>
              <a:gdLst/>
              <a:ahLst/>
              <a:cxnLst/>
              <a:rect l="l" t="t" r="r" b="b"/>
              <a:pathLst>
                <a:path w="4420234" h="450850">
                  <a:moveTo>
                    <a:pt x="4419992" y="0"/>
                  </a:moveTo>
                  <a:lnTo>
                    <a:pt x="0" y="450333"/>
                  </a:lnTo>
                </a:path>
              </a:pathLst>
            </a:custGeom>
            <a:ln w="63500">
              <a:solidFill>
                <a:srgbClr val="FF0000"/>
              </a:solidFill>
            </a:ln>
          </p:spPr>
          <p:txBody>
            <a:bodyPr wrap="square" lIns="0" tIns="0" rIns="0" bIns="0" rtlCol="0"/>
            <a:lstStyle/>
            <a:p>
              <a:endParaRPr sz="1350"/>
            </a:p>
          </p:txBody>
        </p:sp>
      </p:grpSp>
      <p:sp>
        <p:nvSpPr>
          <p:cNvPr id="9" name="object 9"/>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17" name="object 17"/>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18" name="object 18"/>
          <p:cNvSpPr txBox="1"/>
          <p:nvPr/>
        </p:nvSpPr>
        <p:spPr>
          <a:xfrm>
            <a:off x="52173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19" name="object 19"/>
          <p:cNvSpPr txBox="1"/>
          <p:nvPr/>
        </p:nvSpPr>
        <p:spPr>
          <a:xfrm>
            <a:off x="7135787"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20" name="object 20"/>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10" name="object 10"/>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sp>
        <p:nvSpPr>
          <p:cNvPr id="16" name="object 16"/>
          <p:cNvSpPr txBox="1"/>
          <p:nvPr/>
        </p:nvSpPr>
        <p:spPr>
          <a:xfrm>
            <a:off x="279440" y="3206877"/>
            <a:ext cx="2653665" cy="557749"/>
          </a:xfrm>
          <a:prstGeom prst="rect">
            <a:avLst/>
          </a:prstGeom>
        </p:spPr>
        <p:txBody>
          <a:bodyPr vert="horz" wrap="square" lIns="0" tIns="7144" rIns="0" bIns="0" rtlCol="0">
            <a:spAutoFit/>
          </a:bodyPr>
          <a:lstStyle/>
          <a:p>
            <a:pPr marL="9525" marR="3810">
              <a:lnSpc>
                <a:spcPct val="100800"/>
              </a:lnSpc>
              <a:spcBef>
                <a:spcPts val="56"/>
              </a:spcBef>
            </a:pPr>
            <a:r>
              <a:rPr dirty="0">
                <a:latin typeface="Carlito"/>
                <a:cs typeface="Carlito"/>
              </a:rPr>
              <a:t>Repeat</a:t>
            </a:r>
            <a:r>
              <a:rPr spc="-56" dirty="0">
                <a:latin typeface="Carlito"/>
                <a:cs typeface="Carlito"/>
              </a:rPr>
              <a:t> </a:t>
            </a:r>
            <a:r>
              <a:rPr dirty="0">
                <a:latin typeface="Carlito"/>
                <a:cs typeface="Carlito"/>
              </a:rPr>
              <a:t>the</a:t>
            </a:r>
            <a:r>
              <a:rPr spc="-49" dirty="0">
                <a:latin typeface="Carlito"/>
                <a:cs typeface="Carlito"/>
              </a:rPr>
              <a:t> </a:t>
            </a:r>
            <a:r>
              <a:rPr dirty="0">
                <a:latin typeface="Carlito"/>
                <a:cs typeface="Carlito"/>
              </a:rPr>
              <a:t>same</a:t>
            </a:r>
            <a:r>
              <a:rPr spc="-49" dirty="0">
                <a:latin typeface="Carlito"/>
                <a:cs typeface="Carlito"/>
              </a:rPr>
              <a:t> </a:t>
            </a:r>
            <a:r>
              <a:rPr dirty="0">
                <a:latin typeface="Carlito"/>
                <a:cs typeface="Carlito"/>
              </a:rPr>
              <a:t>process</a:t>
            </a:r>
            <a:r>
              <a:rPr spc="-53" dirty="0">
                <a:latin typeface="Carlito"/>
                <a:cs typeface="Carlito"/>
              </a:rPr>
              <a:t> </a:t>
            </a:r>
            <a:r>
              <a:rPr spc="-19" dirty="0">
                <a:latin typeface="Carlito"/>
                <a:cs typeface="Carlito"/>
              </a:rPr>
              <a:t>for </a:t>
            </a:r>
            <a:r>
              <a:rPr dirty="0">
                <a:latin typeface="Carlito"/>
                <a:cs typeface="Carlito"/>
              </a:rPr>
              <a:t>each</a:t>
            </a:r>
            <a:r>
              <a:rPr spc="-56" dirty="0">
                <a:latin typeface="Carlito"/>
                <a:cs typeface="Carlito"/>
              </a:rPr>
              <a:t> </a:t>
            </a:r>
            <a:r>
              <a:rPr dirty="0">
                <a:latin typeface="Carlito"/>
                <a:cs typeface="Carlito"/>
              </a:rPr>
              <a:t>remaining</a:t>
            </a:r>
            <a:r>
              <a:rPr spc="-60" dirty="0">
                <a:latin typeface="Carlito"/>
                <a:cs typeface="Carlito"/>
              </a:rPr>
              <a:t> </a:t>
            </a:r>
            <a:r>
              <a:rPr dirty="0">
                <a:latin typeface="Carlito"/>
                <a:cs typeface="Carlito"/>
              </a:rPr>
              <a:t>input</a:t>
            </a:r>
            <a:r>
              <a:rPr spc="-60" dirty="0">
                <a:latin typeface="Carlito"/>
                <a:cs typeface="Carlito"/>
              </a:rPr>
              <a:t> </a:t>
            </a:r>
            <a:r>
              <a:rPr spc="-15" dirty="0">
                <a:latin typeface="Carlito"/>
                <a:cs typeface="Carlito"/>
              </a:rPr>
              <a:t>token</a:t>
            </a:r>
            <a:endParaRPr>
              <a:latin typeface="Carlito"/>
              <a:cs typeface="Carl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11FC245-796D-2547-3D18-08AB21F3EC05}"/>
              </a:ext>
            </a:extLst>
          </p:cNvPr>
          <p:cNvSpPr>
            <a:spLocks noGrp="1"/>
          </p:cNvSpPr>
          <p:nvPr>
            <p:ph type="title"/>
          </p:nvPr>
        </p:nvSpPr>
        <p:spPr>
          <a:xfrm>
            <a:off x="884419" y="960509"/>
            <a:ext cx="7375161" cy="994172"/>
          </a:xfrm>
        </p:spPr>
        <p:txBody>
          <a:bodyPr anchor="b">
            <a:normAutofit/>
          </a:bodyPr>
          <a:lstStyle/>
          <a:p>
            <a:pPr algn="ctr"/>
            <a:r>
              <a:rPr lang="fr-FR" sz="2700">
                <a:solidFill>
                  <a:schemeClr val="tx2"/>
                </a:solidFill>
              </a:rPr>
              <a:t>Motivation:</a:t>
            </a:r>
            <a:endParaRPr lang="en-GB" sz="2700">
              <a:solidFill>
                <a:schemeClr val="tx2"/>
              </a:solidFill>
            </a:endParaRPr>
          </a:p>
        </p:txBody>
      </p:sp>
      <p:grpSp>
        <p:nvGrpSpPr>
          <p:cNvPr id="93" name="Group 92">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7417" y="0"/>
            <a:ext cx="2926583" cy="1787232"/>
            <a:chOff x="6867015" y="-1"/>
            <a:chExt cx="5324985" cy="3251912"/>
          </a:xfrm>
          <a:solidFill>
            <a:schemeClr val="accent5">
              <a:alpha val="10000"/>
            </a:schemeClr>
          </a:solidFill>
        </p:grpSpPr>
        <p:sp>
          <p:nvSpPr>
            <p:cNvPr id="94" name="Freeform: Shape 12">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Shape 13">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EBDC160-432D-E489-73EA-EBFDC65BDEB8}"/>
              </a:ext>
            </a:extLst>
          </p:cNvPr>
          <p:cNvSpPr>
            <a:spLocks noGrp="1"/>
          </p:cNvSpPr>
          <p:nvPr>
            <p:ph idx="1"/>
          </p:nvPr>
        </p:nvSpPr>
        <p:spPr>
          <a:xfrm>
            <a:off x="884419" y="2168234"/>
            <a:ext cx="7375161" cy="2020482"/>
          </a:xfrm>
        </p:spPr>
        <p:txBody>
          <a:bodyPr>
            <a:normAutofit/>
          </a:bodyPr>
          <a:lstStyle/>
          <a:p>
            <a:r>
              <a:rPr lang="fr-FR" sz="1400">
                <a:solidFill>
                  <a:schemeClr val="tx2"/>
                </a:solidFill>
              </a:rPr>
              <a:t>The encoder-decoder architecture of Transformer achieved state of the art performance on machine translation tasks , by allowing significantly more parallelization (i.e less time to train).</a:t>
            </a:r>
          </a:p>
          <a:p>
            <a:r>
              <a:rPr lang="fr-FR" sz="1400" b="1">
                <a:solidFill>
                  <a:schemeClr val="tx2"/>
                </a:solidFill>
              </a:rPr>
              <a:t>RestNet</a:t>
            </a:r>
            <a:r>
              <a:rPr lang="fr-FR" sz="1400">
                <a:solidFill>
                  <a:schemeClr val="tx2"/>
                </a:solidFill>
              </a:rPr>
              <a:t> (CNN) was the </a:t>
            </a:r>
            <a:r>
              <a:rPr lang="fr-FR" sz="1400" b="1">
                <a:solidFill>
                  <a:schemeClr val="tx2"/>
                </a:solidFill>
              </a:rPr>
              <a:t>best</a:t>
            </a:r>
            <a:r>
              <a:rPr lang="fr-FR" sz="1400">
                <a:solidFill>
                  <a:schemeClr val="tx2"/>
                </a:solidFill>
              </a:rPr>
              <a:t> solution </a:t>
            </a:r>
            <a:r>
              <a:rPr lang="fr-FR" sz="1400" b="1">
                <a:solidFill>
                  <a:schemeClr val="tx2"/>
                </a:solidFill>
              </a:rPr>
              <a:t>for image classification</a:t>
            </a:r>
            <a:r>
              <a:rPr lang="fr-FR" sz="1400">
                <a:solidFill>
                  <a:schemeClr val="tx2"/>
                </a:solidFill>
              </a:rPr>
              <a:t>.</a:t>
            </a:r>
          </a:p>
          <a:p>
            <a:endParaRPr lang="fr-FR" sz="1400">
              <a:solidFill>
                <a:schemeClr val="tx2"/>
              </a:solidFill>
            </a:endParaRPr>
          </a:p>
          <a:p>
            <a:endParaRPr lang="fr-FR" sz="1400">
              <a:solidFill>
                <a:schemeClr val="tx2"/>
              </a:solidFill>
            </a:endParaRPr>
          </a:p>
          <a:p>
            <a:r>
              <a:rPr lang="fr-FR" sz="1400">
                <a:solidFill>
                  <a:schemeClr val="tx2"/>
                </a:solidFill>
              </a:rPr>
              <a:t>Can we apply Transformers to images and get state-of-the-art results ?</a:t>
            </a:r>
            <a:endParaRPr lang="en-GB" sz="1400">
              <a:solidFill>
                <a:schemeClr val="tx2"/>
              </a:solidFill>
            </a:endParaRPr>
          </a:p>
        </p:txBody>
      </p:sp>
      <p:grpSp>
        <p:nvGrpSpPr>
          <p:cNvPr id="18" name="Group 17">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3512004"/>
            <a:ext cx="2174211" cy="1631495"/>
            <a:chOff x="-305" y="-1"/>
            <a:chExt cx="3832880" cy="2876136"/>
          </a:xfrm>
        </p:grpSpPr>
        <p:sp>
          <p:nvSpPr>
            <p:cNvPr id="19" name="Freeform: Shape 18">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59923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85879" y="2471062"/>
            <a:ext cx="5591651" cy="1979771"/>
            <a:chOff x="4514506" y="3294748"/>
            <a:chExt cx="7455534" cy="2639695"/>
          </a:xfrm>
        </p:grpSpPr>
        <p:pic>
          <p:nvPicPr>
            <p:cNvPr id="3" name="object 3"/>
            <p:cNvPicPr/>
            <p:nvPr/>
          </p:nvPicPr>
          <p:blipFill>
            <a:blip r:embed="rId2" cstate="print"/>
            <a:stretch>
              <a:fillRect/>
            </a:stretch>
          </p:blipFill>
          <p:spPr>
            <a:xfrm>
              <a:off x="4514506" y="3294748"/>
              <a:ext cx="7454933" cy="2639066"/>
            </a:xfrm>
            <a:prstGeom prst="rect">
              <a:avLst/>
            </a:prstGeom>
          </p:spPr>
        </p:pic>
        <p:sp>
          <p:nvSpPr>
            <p:cNvPr id="4" name="object 4"/>
            <p:cNvSpPr/>
            <p:nvPr/>
          </p:nvSpPr>
          <p:spPr>
            <a:xfrm>
              <a:off x="5330279" y="5354268"/>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sp>
          <p:nvSpPr>
            <p:cNvPr id="6" name="object 6"/>
            <p:cNvSpPr/>
            <p:nvPr/>
          </p:nvSpPr>
          <p:spPr>
            <a:xfrm>
              <a:off x="4567021" y="4213732"/>
              <a:ext cx="887730" cy="369570"/>
            </a:xfrm>
            <a:custGeom>
              <a:avLst/>
              <a:gdLst/>
              <a:ahLst/>
              <a:cxnLst/>
              <a:rect l="l" t="t" r="r" b="b"/>
              <a:pathLst>
                <a:path w="887729" h="369570">
                  <a:moveTo>
                    <a:pt x="887437" y="0"/>
                  </a:moveTo>
                  <a:lnTo>
                    <a:pt x="0" y="0"/>
                  </a:lnTo>
                  <a:lnTo>
                    <a:pt x="0" y="369328"/>
                  </a:lnTo>
                  <a:lnTo>
                    <a:pt x="887437" y="369328"/>
                  </a:lnTo>
                  <a:lnTo>
                    <a:pt x="887437" y="0"/>
                  </a:lnTo>
                  <a:close/>
                </a:path>
              </a:pathLst>
            </a:custGeom>
            <a:solidFill>
              <a:srgbClr val="FFFFFF"/>
            </a:solidFill>
          </p:spPr>
          <p:txBody>
            <a:bodyPr wrap="square" lIns="0" tIns="0" rIns="0" bIns="0" rtlCol="0"/>
            <a:lstStyle/>
            <a:p>
              <a:endParaRPr sz="1350"/>
            </a:p>
          </p:txBody>
        </p:sp>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8" name="object 8"/>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9" name="object 9"/>
          <p:cNvSpPr/>
          <p:nvPr/>
        </p:nvSpPr>
        <p:spPr>
          <a:xfrm>
            <a:off x="4290222"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0" name="object 10"/>
          <p:cNvSpPr txBox="1"/>
          <p:nvPr/>
        </p:nvSpPr>
        <p:spPr>
          <a:xfrm>
            <a:off x="4290222"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1" name="object 11"/>
          <p:cNvSpPr/>
          <p:nvPr/>
        </p:nvSpPr>
        <p:spPr>
          <a:xfrm>
            <a:off x="5336257"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2" name="object 12"/>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p:nvPr/>
        </p:nvSpPr>
        <p:spPr>
          <a:xfrm>
            <a:off x="6201213"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4" name="object 14"/>
          <p:cNvSpPr txBox="1"/>
          <p:nvPr/>
        </p:nvSpPr>
        <p:spPr>
          <a:xfrm>
            <a:off x="6201213"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5" name="object 15"/>
          <p:cNvSpPr/>
          <p:nvPr/>
        </p:nvSpPr>
        <p:spPr>
          <a:xfrm>
            <a:off x="7238599" y="3160300"/>
            <a:ext cx="665798" cy="277178"/>
          </a:xfrm>
          <a:custGeom>
            <a:avLst/>
            <a:gdLst/>
            <a:ahLst/>
            <a:cxnLst/>
            <a:rect l="l" t="t" r="r" b="b"/>
            <a:pathLst>
              <a:path w="887729" h="369570">
                <a:moveTo>
                  <a:pt x="887450" y="0"/>
                </a:moveTo>
                <a:lnTo>
                  <a:pt x="0" y="0"/>
                </a:lnTo>
                <a:lnTo>
                  <a:pt x="0" y="369328"/>
                </a:lnTo>
                <a:lnTo>
                  <a:pt x="887450" y="369328"/>
                </a:lnTo>
                <a:lnTo>
                  <a:pt x="887450" y="0"/>
                </a:lnTo>
                <a:close/>
              </a:path>
            </a:pathLst>
          </a:custGeom>
          <a:solidFill>
            <a:srgbClr val="FFFFFF"/>
          </a:solidFill>
        </p:spPr>
        <p:txBody>
          <a:bodyPr wrap="square" lIns="0" tIns="0" rIns="0" bIns="0" rtlCol="0"/>
          <a:lstStyle/>
          <a:p>
            <a:endParaRPr sz="1350"/>
          </a:p>
        </p:txBody>
      </p:sp>
      <p:sp>
        <p:nvSpPr>
          <p:cNvPr id="16" name="object 16"/>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7" name="object 17"/>
          <p:cNvSpPr/>
          <p:nvPr/>
        </p:nvSpPr>
        <p:spPr>
          <a:xfrm>
            <a:off x="8116262" y="3160300"/>
            <a:ext cx="759619" cy="277178"/>
          </a:xfrm>
          <a:custGeom>
            <a:avLst/>
            <a:gdLst/>
            <a:ahLst/>
            <a:cxnLst/>
            <a:rect l="l" t="t" r="r" b="b"/>
            <a:pathLst>
              <a:path w="1012825" h="369570">
                <a:moveTo>
                  <a:pt x="1012621" y="0"/>
                </a:moveTo>
                <a:lnTo>
                  <a:pt x="0" y="0"/>
                </a:lnTo>
                <a:lnTo>
                  <a:pt x="0" y="369328"/>
                </a:lnTo>
                <a:lnTo>
                  <a:pt x="1012621" y="369328"/>
                </a:lnTo>
                <a:lnTo>
                  <a:pt x="1012621" y="0"/>
                </a:lnTo>
                <a:close/>
              </a:path>
            </a:pathLst>
          </a:custGeom>
          <a:solidFill>
            <a:srgbClr val="FFFFFF"/>
          </a:solidFill>
        </p:spPr>
        <p:txBody>
          <a:bodyPr wrap="square" lIns="0" tIns="0" rIns="0" bIns="0" rtlCol="0"/>
          <a:lstStyle/>
          <a:p>
            <a:endParaRPr sz="1350"/>
          </a:p>
        </p:txBody>
      </p:sp>
      <p:sp>
        <p:nvSpPr>
          <p:cNvPr id="18" name="object 18"/>
          <p:cNvSpPr txBox="1"/>
          <p:nvPr/>
        </p:nvSpPr>
        <p:spPr>
          <a:xfrm>
            <a:off x="8116262" y="3174873"/>
            <a:ext cx="759619" cy="217367"/>
          </a:xfrm>
          <a:prstGeom prst="rect">
            <a:avLst/>
          </a:prstGeom>
        </p:spPr>
        <p:txBody>
          <a:bodyPr vert="horz" wrap="square" lIns="0" tIns="9525" rIns="0" bIns="0" rtlCol="0">
            <a:spAutoFit/>
          </a:bodyPr>
          <a:lstStyle/>
          <a:p>
            <a:pPr marL="100489">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9" name="object 19"/>
          <p:cNvGrpSpPr/>
          <p:nvPr/>
        </p:nvGrpSpPr>
        <p:grpSpPr>
          <a:xfrm>
            <a:off x="3443630" y="3372973"/>
            <a:ext cx="5618798" cy="1570673"/>
            <a:chOff x="4591507" y="4497298"/>
            <a:chExt cx="7491730" cy="2094230"/>
          </a:xfrm>
        </p:grpSpPr>
        <p:sp>
          <p:nvSpPr>
            <p:cNvPr id="20" name="object 20"/>
            <p:cNvSpPr/>
            <p:nvPr/>
          </p:nvSpPr>
          <p:spPr>
            <a:xfrm>
              <a:off x="9742805"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1" name="object 21"/>
            <p:cNvSpPr/>
            <p:nvPr/>
          </p:nvSpPr>
          <p:spPr>
            <a:xfrm>
              <a:off x="7192111" y="4541748"/>
              <a:ext cx="760730" cy="324485"/>
            </a:xfrm>
            <a:custGeom>
              <a:avLst/>
              <a:gdLst/>
              <a:ahLst/>
              <a:cxnLst/>
              <a:rect l="l" t="t" r="r" b="b"/>
              <a:pathLst>
                <a:path w="760729" h="324485">
                  <a:moveTo>
                    <a:pt x="0" y="0"/>
                  </a:moveTo>
                  <a:lnTo>
                    <a:pt x="760700" y="0"/>
                  </a:lnTo>
                  <a:lnTo>
                    <a:pt x="760700" y="324409"/>
                  </a:lnTo>
                  <a:lnTo>
                    <a:pt x="0" y="324409"/>
                  </a:lnTo>
                  <a:lnTo>
                    <a:pt x="0" y="0"/>
                  </a:lnTo>
                  <a:close/>
                </a:path>
              </a:pathLst>
            </a:custGeom>
            <a:ln w="88900">
              <a:solidFill>
                <a:srgbClr val="0432FF"/>
              </a:solidFill>
            </a:ln>
          </p:spPr>
          <p:txBody>
            <a:bodyPr wrap="square" lIns="0" tIns="0" rIns="0" bIns="0" rtlCol="0"/>
            <a:lstStyle/>
            <a:p>
              <a:endParaRPr sz="1350"/>
            </a:p>
          </p:txBody>
        </p:sp>
        <p:sp>
          <p:nvSpPr>
            <p:cNvPr id="22" name="object 22"/>
            <p:cNvSpPr/>
            <p:nvPr/>
          </p:nvSpPr>
          <p:spPr>
            <a:xfrm>
              <a:off x="4635957" y="4541748"/>
              <a:ext cx="760730" cy="316865"/>
            </a:xfrm>
            <a:custGeom>
              <a:avLst/>
              <a:gdLst/>
              <a:ahLst/>
              <a:cxnLst/>
              <a:rect l="l" t="t" r="r" b="b"/>
              <a:pathLst>
                <a:path w="760729" h="316864">
                  <a:moveTo>
                    <a:pt x="0" y="0"/>
                  </a:moveTo>
                  <a:lnTo>
                    <a:pt x="760700" y="0"/>
                  </a:lnTo>
                  <a:lnTo>
                    <a:pt x="760700" y="316660"/>
                  </a:lnTo>
                  <a:lnTo>
                    <a:pt x="0" y="316660"/>
                  </a:lnTo>
                  <a:lnTo>
                    <a:pt x="0" y="0"/>
                  </a:lnTo>
                  <a:close/>
                </a:path>
              </a:pathLst>
            </a:custGeom>
            <a:ln w="88900">
              <a:solidFill>
                <a:srgbClr val="0432FF"/>
              </a:solidFill>
            </a:ln>
          </p:spPr>
          <p:txBody>
            <a:bodyPr wrap="square" lIns="0" tIns="0" rIns="0" bIns="0" rtlCol="0"/>
            <a:lstStyle/>
            <a:p>
              <a:endParaRPr sz="1350"/>
            </a:p>
          </p:txBody>
        </p:sp>
        <p:pic>
          <p:nvPicPr>
            <p:cNvPr id="23" name="object 23"/>
            <p:cNvPicPr/>
            <p:nvPr/>
          </p:nvPicPr>
          <p:blipFill>
            <a:blip r:embed="rId3" cstate="print"/>
            <a:stretch>
              <a:fillRect/>
            </a:stretch>
          </p:blipFill>
          <p:spPr>
            <a:xfrm>
              <a:off x="9883305" y="5837345"/>
              <a:ext cx="2199640" cy="753781"/>
            </a:xfrm>
            <a:prstGeom prst="rect">
              <a:avLst/>
            </a:prstGeom>
          </p:spPr>
        </p:pic>
        <p:sp>
          <p:nvSpPr>
            <p:cNvPr id="24" name="object 24"/>
            <p:cNvSpPr/>
            <p:nvPr/>
          </p:nvSpPr>
          <p:spPr>
            <a:xfrm>
              <a:off x="10348354" y="6220422"/>
              <a:ext cx="760730" cy="287020"/>
            </a:xfrm>
            <a:custGeom>
              <a:avLst/>
              <a:gdLst/>
              <a:ahLst/>
              <a:cxnLst/>
              <a:rect l="l" t="t" r="r" b="b"/>
              <a:pathLst>
                <a:path w="760729" h="287020">
                  <a:moveTo>
                    <a:pt x="0" y="0"/>
                  </a:moveTo>
                  <a:lnTo>
                    <a:pt x="760700" y="0"/>
                  </a:lnTo>
                  <a:lnTo>
                    <a:pt x="760700" y="286436"/>
                  </a:lnTo>
                  <a:lnTo>
                    <a:pt x="0" y="286436"/>
                  </a:lnTo>
                  <a:lnTo>
                    <a:pt x="0" y="0"/>
                  </a:lnTo>
                  <a:close/>
                </a:path>
              </a:pathLst>
            </a:custGeom>
            <a:ln w="88900">
              <a:solidFill>
                <a:srgbClr val="0432FF"/>
              </a:solidFill>
            </a:ln>
          </p:spPr>
          <p:txBody>
            <a:bodyPr wrap="square" lIns="0" tIns="0" rIns="0" bIns="0" rtlCol="0"/>
            <a:lstStyle/>
            <a:p>
              <a:endParaRPr sz="1350"/>
            </a:p>
          </p:txBody>
        </p:sp>
      </p:grpSp>
      <p:sp>
        <p:nvSpPr>
          <p:cNvPr id="25" name="object 25"/>
          <p:cNvSpPr txBox="1"/>
          <p:nvPr/>
        </p:nvSpPr>
        <p:spPr>
          <a:xfrm>
            <a:off x="279440" y="3206877"/>
            <a:ext cx="2771775" cy="79130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53" dirty="0">
                <a:latin typeface="Carlito"/>
                <a:cs typeface="Carlito"/>
              </a:rPr>
              <a:t> </a:t>
            </a:r>
            <a:r>
              <a:rPr dirty="0">
                <a:latin typeface="Carlito"/>
                <a:cs typeface="Carlito"/>
              </a:rPr>
              <a:t>Compute</a:t>
            </a:r>
            <a:r>
              <a:rPr spc="-45" dirty="0">
                <a:latin typeface="Carlito"/>
                <a:cs typeface="Carlito"/>
              </a:rPr>
              <a:t> </a:t>
            </a:r>
            <a:r>
              <a:rPr spc="-8" dirty="0">
                <a:solidFill>
                  <a:srgbClr val="5B9BD5"/>
                </a:solidFill>
                <a:latin typeface="Carlito"/>
                <a:cs typeface="Carlito"/>
              </a:rPr>
              <a:t>attention</a:t>
            </a:r>
            <a:r>
              <a:rPr spc="-49" dirty="0">
                <a:solidFill>
                  <a:srgbClr val="5B9BD5"/>
                </a:solidFill>
                <a:latin typeface="Carlito"/>
                <a:cs typeface="Carlito"/>
              </a:rPr>
              <a:t> </a:t>
            </a:r>
            <a:r>
              <a:rPr spc="-8" dirty="0">
                <a:solidFill>
                  <a:srgbClr val="5B9BD5"/>
                </a:solidFill>
                <a:latin typeface="Carlito"/>
                <a:cs typeface="Carlito"/>
              </a:rPr>
              <a:t>weights</a:t>
            </a:r>
            <a:endParaRPr>
              <a:latin typeface="Carlito"/>
              <a:cs typeface="Carlito"/>
            </a:endParaRPr>
          </a:p>
          <a:p>
            <a:pPr marL="266700" marR="275273" indent="-257175">
              <a:lnSpc>
                <a:spcPts val="2033"/>
              </a:lnSpc>
              <a:spcBef>
                <a:spcPts val="30"/>
              </a:spcBef>
              <a:tabLst>
                <a:tab pos="266224" algn="l"/>
              </a:tabLst>
            </a:pPr>
            <a:r>
              <a:rPr sz="1650" spc="-38" dirty="0">
                <a:latin typeface="Carlito"/>
                <a:cs typeface="Carlito"/>
              </a:rPr>
              <a:t>-</a:t>
            </a:r>
            <a:r>
              <a:rPr sz="1650" dirty="0">
                <a:latin typeface="Carlito"/>
                <a:cs typeface="Carlito"/>
              </a:rPr>
              <a:t>	Softmax</a:t>
            </a:r>
            <a:r>
              <a:rPr sz="1650" spc="-49" dirty="0">
                <a:latin typeface="Carlito"/>
                <a:cs typeface="Carlito"/>
              </a:rPr>
              <a:t> </a:t>
            </a:r>
            <a:r>
              <a:rPr sz="1650" dirty="0">
                <a:latin typeface="Carlito"/>
                <a:cs typeface="Carlito"/>
              </a:rPr>
              <a:t>resulting</a:t>
            </a:r>
            <a:r>
              <a:rPr sz="1650" spc="-45" dirty="0">
                <a:latin typeface="Carlito"/>
                <a:cs typeface="Carlito"/>
              </a:rPr>
              <a:t> </a:t>
            </a:r>
            <a:r>
              <a:rPr sz="1650" dirty="0">
                <a:latin typeface="Carlito"/>
                <a:cs typeface="Carlito"/>
              </a:rPr>
              <a:t>3</a:t>
            </a:r>
            <a:r>
              <a:rPr sz="1650" spc="-49" dirty="0">
                <a:latin typeface="Carlito"/>
                <a:cs typeface="Carlito"/>
              </a:rPr>
              <a:t> </a:t>
            </a:r>
            <a:r>
              <a:rPr sz="1650" spc="-8" dirty="0">
                <a:latin typeface="Carlito"/>
                <a:cs typeface="Carlito"/>
              </a:rPr>
              <a:t>scores </a:t>
            </a:r>
            <a:r>
              <a:rPr sz="1650" dirty="0">
                <a:latin typeface="Carlito"/>
                <a:cs typeface="Carlito"/>
              </a:rPr>
              <a:t>from</a:t>
            </a:r>
            <a:r>
              <a:rPr sz="1650" spc="-23" dirty="0">
                <a:latin typeface="Carlito"/>
                <a:cs typeface="Carlito"/>
              </a:rPr>
              <a:t> </a:t>
            </a:r>
            <a:r>
              <a:rPr sz="1650" dirty="0">
                <a:solidFill>
                  <a:srgbClr val="C00000"/>
                </a:solidFill>
                <a:latin typeface="Carlito"/>
                <a:cs typeface="Carlito"/>
              </a:rPr>
              <a:t>query</a:t>
            </a:r>
            <a:r>
              <a:rPr sz="1650" spc="-23" dirty="0">
                <a:solidFill>
                  <a:srgbClr val="C00000"/>
                </a:solidFill>
                <a:latin typeface="Carlito"/>
                <a:cs typeface="Carlito"/>
              </a:rPr>
              <a:t> </a:t>
            </a:r>
            <a:r>
              <a:rPr sz="1650" dirty="0">
                <a:latin typeface="Carlito"/>
                <a:cs typeface="Carlito"/>
              </a:rPr>
              <a:t>x</a:t>
            </a:r>
            <a:r>
              <a:rPr sz="1650" spc="-23" dirty="0">
                <a:latin typeface="Carlito"/>
                <a:cs typeface="Carlito"/>
              </a:rPr>
              <a:t> </a:t>
            </a:r>
            <a:r>
              <a:rPr sz="1650" spc="-15" dirty="0">
                <a:solidFill>
                  <a:srgbClr val="AB7942"/>
                </a:solidFill>
                <a:latin typeface="Carlito"/>
                <a:cs typeface="Carlito"/>
              </a:rPr>
              <a:t>keys</a:t>
            </a:r>
            <a:endParaRPr sz="1650">
              <a:latin typeface="Carlito"/>
              <a:cs typeface="Carlito"/>
            </a:endParaRPr>
          </a:p>
        </p:txBody>
      </p:sp>
      <p:sp>
        <p:nvSpPr>
          <p:cNvPr id="26" name="object 26"/>
          <p:cNvSpPr txBox="1"/>
          <p:nvPr/>
        </p:nvSpPr>
        <p:spPr>
          <a:xfrm>
            <a:off x="4073376" y="2534384"/>
            <a:ext cx="4121944" cy="230832"/>
          </a:xfrm>
          <a:prstGeom prst="rect">
            <a:avLst/>
          </a:prstGeom>
        </p:spPr>
        <p:txBody>
          <a:bodyPr vert="horz" wrap="square" lIns="0" tIns="0" rIns="0" bIns="0" rtlCol="0">
            <a:spAutoFit/>
          </a:bodyPr>
          <a:lstStyle/>
          <a:p>
            <a:pPr>
              <a:lnSpc>
                <a:spcPts val="1763"/>
              </a:lnSpc>
              <a:tabLst>
                <a:tab pos="1984058" algn="l"/>
                <a:tab pos="3880485" algn="l"/>
              </a:tabLst>
            </a:pPr>
            <a:r>
              <a:rPr sz="1500" spc="-19" dirty="0">
                <a:latin typeface="Carlito"/>
                <a:cs typeface="Carlito"/>
              </a:rPr>
              <a:t>0.0</a:t>
            </a:r>
            <a:r>
              <a:rPr sz="1500" dirty="0">
                <a:latin typeface="Carlito"/>
                <a:cs typeface="Carlito"/>
              </a:rPr>
              <a:t>	</a:t>
            </a:r>
            <a:r>
              <a:rPr sz="2250" spc="-28" baseline="1388" dirty="0">
                <a:latin typeface="Carlito"/>
                <a:cs typeface="Carlito"/>
              </a:rPr>
              <a:t>0.9</a:t>
            </a:r>
            <a:r>
              <a:rPr sz="2250" baseline="1388" dirty="0">
                <a:latin typeface="Carlito"/>
                <a:cs typeface="Carlito"/>
              </a:rPr>
              <a:t>	</a:t>
            </a:r>
            <a:r>
              <a:rPr sz="1500" spc="-19" dirty="0">
                <a:latin typeface="Carlito"/>
                <a:cs typeface="Carlito"/>
              </a:rPr>
              <a:t>0.1</a:t>
            </a:r>
            <a:endParaRPr sz="1500">
              <a:latin typeface="Carlito"/>
              <a:cs typeface="Carlito"/>
            </a:endParaRPr>
          </a:p>
        </p:txBody>
      </p:sp>
      <p:sp>
        <p:nvSpPr>
          <p:cNvPr id="27" name="object 27"/>
          <p:cNvSpPr/>
          <p:nvPr/>
        </p:nvSpPr>
        <p:spPr>
          <a:xfrm>
            <a:off x="3111027" y="2421341"/>
            <a:ext cx="5959316" cy="734854"/>
          </a:xfrm>
          <a:custGeom>
            <a:avLst/>
            <a:gdLst/>
            <a:ahLst/>
            <a:cxnLst/>
            <a:rect l="l" t="t" r="r" b="b"/>
            <a:pathLst>
              <a:path w="7945755" h="979804">
                <a:moveTo>
                  <a:pt x="7945335" y="0"/>
                </a:moveTo>
                <a:lnTo>
                  <a:pt x="0" y="0"/>
                </a:lnTo>
                <a:lnTo>
                  <a:pt x="0" y="979449"/>
                </a:lnTo>
                <a:lnTo>
                  <a:pt x="7945335" y="979449"/>
                </a:lnTo>
                <a:lnTo>
                  <a:pt x="7945335" y="0"/>
                </a:lnTo>
                <a:close/>
              </a:path>
            </a:pathLst>
          </a:custGeom>
          <a:solidFill>
            <a:srgbClr val="FFFFFF"/>
          </a:solidFill>
        </p:spPr>
        <p:txBody>
          <a:bodyPr wrap="square" lIns="0" tIns="0" rIns="0" bIns="0" rtlCol="0"/>
          <a:lstStyle/>
          <a:p>
            <a:endParaRPr sz="1350"/>
          </a:p>
        </p:txBody>
      </p:sp>
      <p:sp>
        <p:nvSpPr>
          <p:cNvPr id="28" name="object 28"/>
          <p:cNvSpPr txBox="1"/>
          <p:nvPr/>
        </p:nvSpPr>
        <p:spPr>
          <a:xfrm>
            <a:off x="316278" y="4338448"/>
            <a:ext cx="2502694" cy="286617"/>
          </a:xfrm>
          <a:prstGeom prst="rect">
            <a:avLst/>
          </a:prstGeom>
        </p:spPr>
        <p:txBody>
          <a:bodyPr vert="horz" wrap="square" lIns="0" tIns="9525" rIns="0" bIns="0" rtlCol="0">
            <a:spAutoFit/>
          </a:bodyPr>
          <a:lstStyle/>
          <a:p>
            <a:pPr marL="9525">
              <a:spcBef>
                <a:spcPts val="75"/>
              </a:spcBef>
            </a:pPr>
            <a:r>
              <a:rPr spc="-90" dirty="0">
                <a:latin typeface="Carlito"/>
                <a:cs typeface="Carlito"/>
              </a:rPr>
              <a:t>To</a:t>
            </a:r>
            <a:r>
              <a:rPr spc="-11" dirty="0">
                <a:latin typeface="Carlito"/>
                <a:cs typeface="Carlito"/>
              </a:rPr>
              <a:t> </a:t>
            </a:r>
            <a:r>
              <a:rPr dirty="0">
                <a:latin typeface="Carlito"/>
                <a:cs typeface="Carlito"/>
              </a:rPr>
              <a:t>which</a:t>
            </a:r>
            <a:r>
              <a:rPr spc="-45" dirty="0">
                <a:latin typeface="Carlito"/>
                <a:cs typeface="Carlito"/>
              </a:rPr>
              <a:t> </a:t>
            </a:r>
            <a:r>
              <a:rPr dirty="0">
                <a:latin typeface="Carlito"/>
                <a:cs typeface="Carlito"/>
              </a:rPr>
              <a:t>input(s)</a:t>
            </a:r>
            <a:r>
              <a:rPr spc="-26" dirty="0">
                <a:latin typeface="Carlito"/>
                <a:cs typeface="Carlito"/>
              </a:rPr>
              <a:t> </a:t>
            </a:r>
            <a:r>
              <a:rPr dirty="0">
                <a:latin typeface="Carlito"/>
                <a:cs typeface="Carlito"/>
              </a:rPr>
              <a:t>is</a:t>
            </a:r>
            <a:r>
              <a:rPr spc="-26" dirty="0">
                <a:latin typeface="Carlito"/>
                <a:cs typeface="Carlito"/>
              </a:rPr>
              <a:t> </a:t>
            </a:r>
            <a:r>
              <a:rPr dirty="0">
                <a:latin typeface="Carlito"/>
                <a:cs typeface="Carlito"/>
              </a:rPr>
              <a:t>input</a:t>
            </a:r>
            <a:r>
              <a:rPr spc="-26" dirty="0">
                <a:latin typeface="Carlito"/>
                <a:cs typeface="Carlito"/>
              </a:rPr>
              <a:t> </a:t>
            </a:r>
            <a:r>
              <a:rPr spc="-38" dirty="0">
                <a:latin typeface="Carlito"/>
                <a:cs typeface="Carlito"/>
              </a:rPr>
              <a:t>3</a:t>
            </a:r>
            <a:endParaRPr>
              <a:latin typeface="Carlito"/>
              <a:cs typeface="Carlito"/>
            </a:endParaRPr>
          </a:p>
        </p:txBody>
      </p:sp>
      <p:sp>
        <p:nvSpPr>
          <p:cNvPr id="29" name="object 29"/>
          <p:cNvSpPr txBox="1"/>
          <p:nvPr/>
        </p:nvSpPr>
        <p:spPr>
          <a:xfrm>
            <a:off x="316278" y="4625992"/>
            <a:ext cx="1300639" cy="269304"/>
          </a:xfrm>
          <a:prstGeom prst="rect">
            <a:avLst/>
          </a:prstGeom>
        </p:spPr>
        <p:txBody>
          <a:bodyPr vert="horz" wrap="square" lIns="0" tIns="0" rIns="0" bIns="0" rtlCol="0">
            <a:spAutoFit/>
          </a:bodyPr>
          <a:lstStyle/>
          <a:p>
            <a:pPr marL="9525">
              <a:lnSpc>
                <a:spcPts val="2149"/>
              </a:lnSpc>
            </a:pPr>
            <a:r>
              <a:rPr dirty="0">
                <a:latin typeface="Carlito"/>
                <a:cs typeface="Carlito"/>
              </a:rPr>
              <a:t>most</a:t>
            </a:r>
            <a:r>
              <a:rPr spc="-45" dirty="0">
                <a:latin typeface="Carlito"/>
                <a:cs typeface="Carlito"/>
              </a:rPr>
              <a:t> </a:t>
            </a:r>
            <a:r>
              <a:rPr spc="-8" dirty="0">
                <a:latin typeface="Carlito"/>
                <a:cs typeface="Carlito"/>
              </a:rPr>
              <a:t>related?</a:t>
            </a:r>
            <a:endParaRPr>
              <a:latin typeface="Carlito"/>
              <a:cs typeface="Carlito"/>
            </a:endParaRPr>
          </a:p>
        </p:txBody>
      </p:sp>
      <p:sp>
        <p:nvSpPr>
          <p:cNvPr id="30" name="object 30"/>
          <p:cNvSpPr txBox="1"/>
          <p:nvPr/>
        </p:nvSpPr>
        <p:spPr>
          <a:xfrm>
            <a:off x="3946226" y="4664405"/>
            <a:ext cx="5129688" cy="467757"/>
          </a:xfrm>
          <a:prstGeom prst="rect">
            <a:avLst/>
          </a:prstGeom>
        </p:spPr>
        <p:txBody>
          <a:bodyPr vert="horz" wrap="square" lIns="0" tIns="953" rIns="0" bIns="0" rtlCol="0">
            <a:spAutoFit/>
          </a:bodyPr>
          <a:lstStyle/>
          <a:p>
            <a:pPr marL="3198971">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a:p>
            <a:pPr marL="9525">
              <a:spcBef>
                <a:spcPts val="360"/>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3110" y="1784947"/>
            <a:ext cx="5584984" cy="2665571"/>
            <a:chOff x="4524146" y="2379929"/>
            <a:chExt cx="7446645" cy="3554095"/>
          </a:xfrm>
        </p:grpSpPr>
        <p:pic>
          <p:nvPicPr>
            <p:cNvPr id="3" name="object 3"/>
            <p:cNvPicPr/>
            <p:nvPr/>
          </p:nvPicPr>
          <p:blipFill>
            <a:blip r:embed="rId2" cstate="print"/>
            <a:stretch>
              <a:fillRect/>
            </a:stretch>
          </p:blipFill>
          <p:spPr>
            <a:xfrm>
              <a:off x="4524146" y="2379929"/>
              <a:ext cx="7446206" cy="3553885"/>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grpSp>
      <p:sp>
        <p:nvSpPr>
          <p:cNvPr id="6" name="object 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sp>
        <p:nvSpPr>
          <p:cNvPr id="7" name="object 7"/>
          <p:cNvSpPr txBox="1"/>
          <p:nvPr/>
        </p:nvSpPr>
        <p:spPr>
          <a:xfrm>
            <a:off x="3425266"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8" name="object 8"/>
          <p:cNvSpPr/>
          <p:nvPr/>
        </p:nvSpPr>
        <p:spPr>
          <a:xfrm>
            <a:off x="4290222"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9" name="object 9"/>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0" name="object 10"/>
          <p:cNvSpPr txBox="1"/>
          <p:nvPr/>
        </p:nvSpPr>
        <p:spPr>
          <a:xfrm>
            <a:off x="5336257"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1" name="object 11"/>
          <p:cNvSpPr/>
          <p:nvPr/>
        </p:nvSpPr>
        <p:spPr>
          <a:xfrm>
            <a:off x="6201213" y="3160300"/>
            <a:ext cx="759619" cy="277178"/>
          </a:xfrm>
          <a:custGeom>
            <a:avLst/>
            <a:gdLst/>
            <a:ahLst/>
            <a:cxnLst/>
            <a:rect l="l" t="t" r="r" b="b"/>
            <a:pathLst>
              <a:path w="1012825" h="369570">
                <a:moveTo>
                  <a:pt x="1012634" y="0"/>
                </a:moveTo>
                <a:lnTo>
                  <a:pt x="0" y="0"/>
                </a:lnTo>
                <a:lnTo>
                  <a:pt x="0" y="369328"/>
                </a:lnTo>
                <a:lnTo>
                  <a:pt x="1012634" y="369328"/>
                </a:lnTo>
                <a:lnTo>
                  <a:pt x="1012634" y="0"/>
                </a:lnTo>
                <a:close/>
              </a:path>
            </a:pathLst>
          </a:custGeom>
          <a:solidFill>
            <a:srgbClr val="FFFFFF"/>
          </a:solidFill>
        </p:spPr>
        <p:txBody>
          <a:bodyPr wrap="square" lIns="0" tIns="0" rIns="0" bIns="0" rtlCol="0"/>
          <a:lstStyle/>
          <a:p>
            <a:endParaRPr sz="1350"/>
          </a:p>
        </p:txBody>
      </p:sp>
      <p:sp>
        <p:nvSpPr>
          <p:cNvPr id="12" name="object 12"/>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3" name="object 13"/>
          <p:cNvSpPr txBox="1"/>
          <p:nvPr/>
        </p:nvSpPr>
        <p:spPr>
          <a:xfrm>
            <a:off x="7238599" y="3160300"/>
            <a:ext cx="665798" cy="231795"/>
          </a:xfrm>
          <a:prstGeom prst="rect">
            <a:avLst/>
          </a:prstGeom>
          <a:solidFill>
            <a:srgbClr val="FFFFFF"/>
          </a:solidFill>
        </p:spPr>
        <p:txBody>
          <a:bodyPr vert="horz" wrap="square" lIns="0" tIns="23813" rIns="0" bIns="0" rtlCol="0">
            <a:spAutoFit/>
          </a:bodyPr>
          <a:lstStyle/>
          <a:p>
            <a:pPr marL="121920">
              <a:spcBef>
                <a:spcPts val="188"/>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4" name="object 14"/>
          <p:cNvSpPr/>
          <p:nvPr/>
        </p:nvSpPr>
        <p:spPr>
          <a:xfrm>
            <a:off x="8116262" y="3160300"/>
            <a:ext cx="759619" cy="277178"/>
          </a:xfrm>
          <a:custGeom>
            <a:avLst/>
            <a:gdLst/>
            <a:ahLst/>
            <a:cxnLst/>
            <a:rect l="l" t="t" r="r" b="b"/>
            <a:pathLst>
              <a:path w="1012825" h="369570">
                <a:moveTo>
                  <a:pt x="1012621" y="0"/>
                </a:moveTo>
                <a:lnTo>
                  <a:pt x="0" y="0"/>
                </a:lnTo>
                <a:lnTo>
                  <a:pt x="0" y="369328"/>
                </a:lnTo>
                <a:lnTo>
                  <a:pt x="1012621" y="369328"/>
                </a:lnTo>
                <a:lnTo>
                  <a:pt x="1012621" y="0"/>
                </a:lnTo>
                <a:close/>
              </a:path>
            </a:pathLst>
          </a:custGeom>
          <a:solidFill>
            <a:srgbClr val="FFFFFF"/>
          </a:solidFill>
        </p:spPr>
        <p:txBody>
          <a:bodyPr wrap="square" lIns="0" tIns="0" rIns="0" bIns="0" rtlCol="0"/>
          <a:lstStyle/>
          <a:p>
            <a:endParaRPr sz="1350"/>
          </a:p>
        </p:txBody>
      </p:sp>
      <p:sp>
        <p:nvSpPr>
          <p:cNvPr id="15" name="object 15"/>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pSp>
        <p:nvGrpSpPr>
          <p:cNvPr id="16" name="object 16"/>
          <p:cNvGrpSpPr/>
          <p:nvPr/>
        </p:nvGrpSpPr>
        <p:grpSpPr>
          <a:xfrm>
            <a:off x="4362336" y="3372973"/>
            <a:ext cx="4467701" cy="1570673"/>
            <a:chOff x="5816447" y="4497298"/>
            <a:chExt cx="5956935" cy="2094230"/>
          </a:xfrm>
        </p:grpSpPr>
        <p:pic>
          <p:nvPicPr>
            <p:cNvPr id="17" name="object 17"/>
            <p:cNvPicPr/>
            <p:nvPr/>
          </p:nvPicPr>
          <p:blipFill>
            <a:blip r:embed="rId3" cstate="print"/>
            <a:stretch>
              <a:fillRect/>
            </a:stretch>
          </p:blipFill>
          <p:spPr>
            <a:xfrm>
              <a:off x="7115009" y="5834625"/>
              <a:ext cx="1671180" cy="756500"/>
            </a:xfrm>
            <a:prstGeom prst="rect">
              <a:avLst/>
            </a:prstGeom>
          </p:spPr>
        </p:pic>
        <p:sp>
          <p:nvSpPr>
            <p:cNvPr id="18" name="object 18"/>
            <p:cNvSpPr/>
            <p:nvPr/>
          </p:nvSpPr>
          <p:spPr>
            <a:xfrm>
              <a:off x="10967758" y="4541748"/>
              <a:ext cx="760730" cy="299720"/>
            </a:xfrm>
            <a:custGeom>
              <a:avLst/>
              <a:gdLst/>
              <a:ahLst/>
              <a:cxnLst/>
              <a:rect l="l" t="t" r="r" b="b"/>
              <a:pathLst>
                <a:path w="760729" h="299720">
                  <a:moveTo>
                    <a:pt x="0" y="0"/>
                  </a:moveTo>
                  <a:lnTo>
                    <a:pt x="760700" y="0"/>
                  </a:lnTo>
                  <a:lnTo>
                    <a:pt x="760700" y="299194"/>
                  </a:lnTo>
                  <a:lnTo>
                    <a:pt x="0" y="299194"/>
                  </a:lnTo>
                  <a:lnTo>
                    <a:pt x="0" y="0"/>
                  </a:lnTo>
                  <a:close/>
                </a:path>
              </a:pathLst>
            </a:custGeom>
            <a:ln w="88900">
              <a:solidFill>
                <a:srgbClr val="0432FF"/>
              </a:solidFill>
            </a:ln>
          </p:spPr>
          <p:txBody>
            <a:bodyPr wrap="square" lIns="0" tIns="0" rIns="0" bIns="0" rtlCol="0"/>
            <a:lstStyle/>
            <a:p>
              <a:endParaRPr sz="1350"/>
            </a:p>
          </p:txBody>
        </p:sp>
        <p:sp>
          <p:nvSpPr>
            <p:cNvPr id="19" name="object 19"/>
            <p:cNvSpPr/>
            <p:nvPr/>
          </p:nvSpPr>
          <p:spPr>
            <a:xfrm>
              <a:off x="8417064" y="4541748"/>
              <a:ext cx="760730" cy="299720"/>
            </a:xfrm>
            <a:custGeom>
              <a:avLst/>
              <a:gdLst/>
              <a:ahLst/>
              <a:cxnLst/>
              <a:rect l="l" t="t" r="r" b="b"/>
              <a:pathLst>
                <a:path w="760729" h="299720">
                  <a:moveTo>
                    <a:pt x="0" y="0"/>
                  </a:moveTo>
                  <a:lnTo>
                    <a:pt x="760700" y="0"/>
                  </a:lnTo>
                  <a:lnTo>
                    <a:pt x="760700" y="299194"/>
                  </a:lnTo>
                  <a:lnTo>
                    <a:pt x="0" y="299194"/>
                  </a:lnTo>
                  <a:lnTo>
                    <a:pt x="0" y="0"/>
                  </a:lnTo>
                  <a:close/>
                </a:path>
              </a:pathLst>
            </a:custGeom>
            <a:ln w="88900">
              <a:solidFill>
                <a:srgbClr val="0432FF"/>
              </a:solidFill>
            </a:ln>
          </p:spPr>
          <p:txBody>
            <a:bodyPr wrap="square" lIns="0" tIns="0" rIns="0" bIns="0" rtlCol="0"/>
            <a:lstStyle/>
            <a:p>
              <a:endParaRPr sz="1350"/>
            </a:p>
          </p:txBody>
        </p:sp>
        <p:sp>
          <p:nvSpPr>
            <p:cNvPr id="20" name="object 20"/>
            <p:cNvSpPr/>
            <p:nvPr/>
          </p:nvSpPr>
          <p:spPr>
            <a:xfrm>
              <a:off x="5860897" y="4541748"/>
              <a:ext cx="760730" cy="299720"/>
            </a:xfrm>
            <a:custGeom>
              <a:avLst/>
              <a:gdLst/>
              <a:ahLst/>
              <a:cxnLst/>
              <a:rect l="l" t="t" r="r" b="b"/>
              <a:pathLst>
                <a:path w="760729" h="299720">
                  <a:moveTo>
                    <a:pt x="0" y="0"/>
                  </a:moveTo>
                  <a:lnTo>
                    <a:pt x="760700" y="0"/>
                  </a:lnTo>
                  <a:lnTo>
                    <a:pt x="760700" y="299194"/>
                  </a:lnTo>
                  <a:lnTo>
                    <a:pt x="0" y="299194"/>
                  </a:lnTo>
                  <a:lnTo>
                    <a:pt x="0" y="0"/>
                  </a:lnTo>
                  <a:close/>
                </a:path>
              </a:pathLst>
            </a:custGeom>
            <a:ln w="88900">
              <a:solidFill>
                <a:srgbClr val="0432FF"/>
              </a:solidFill>
            </a:ln>
          </p:spPr>
          <p:txBody>
            <a:bodyPr wrap="square" lIns="0" tIns="0" rIns="0" bIns="0" rtlCol="0"/>
            <a:lstStyle/>
            <a:p>
              <a:endParaRPr sz="1350"/>
            </a:p>
          </p:txBody>
        </p:sp>
      </p:grpSp>
      <p:sp>
        <p:nvSpPr>
          <p:cNvPr id="21" name="object 21"/>
          <p:cNvSpPr txBox="1"/>
          <p:nvPr/>
        </p:nvSpPr>
        <p:spPr>
          <a:xfrm>
            <a:off x="3968811" y="2504837"/>
            <a:ext cx="450056" cy="255839"/>
          </a:xfrm>
          <a:prstGeom prst="rect">
            <a:avLst/>
          </a:prstGeom>
          <a:solidFill>
            <a:srgbClr val="B4C7E7"/>
          </a:solidFill>
          <a:ln w="12700">
            <a:solidFill>
              <a:srgbClr val="000000"/>
            </a:solidFill>
          </a:ln>
        </p:spPr>
        <p:txBody>
          <a:bodyPr vert="horz" wrap="square" lIns="0" tIns="24765" rIns="0" bIns="0" rtlCol="0">
            <a:spAutoFit/>
          </a:bodyPr>
          <a:lstStyle/>
          <a:p>
            <a:pPr marL="104299">
              <a:spcBef>
                <a:spcPts val="195"/>
              </a:spcBef>
            </a:pPr>
            <a:r>
              <a:rPr sz="1500" spc="-19" dirty="0">
                <a:latin typeface="Carlito"/>
                <a:cs typeface="Carlito"/>
              </a:rPr>
              <a:t>0.0</a:t>
            </a:r>
            <a:endParaRPr sz="1500">
              <a:latin typeface="Carlito"/>
              <a:cs typeface="Carlito"/>
            </a:endParaRPr>
          </a:p>
        </p:txBody>
      </p:sp>
      <p:sp>
        <p:nvSpPr>
          <p:cNvPr id="22" name="object 22"/>
          <p:cNvSpPr txBox="1"/>
          <p:nvPr/>
        </p:nvSpPr>
        <p:spPr>
          <a:xfrm>
            <a:off x="5953087" y="2501132"/>
            <a:ext cx="450056" cy="254878"/>
          </a:xfrm>
          <a:prstGeom prst="rect">
            <a:avLst/>
          </a:prstGeom>
          <a:solidFill>
            <a:srgbClr val="B4C7E7"/>
          </a:solidFill>
          <a:ln w="12700">
            <a:solidFill>
              <a:srgbClr val="000000"/>
            </a:solidFill>
          </a:ln>
        </p:spPr>
        <p:txBody>
          <a:bodyPr vert="horz" wrap="square" lIns="0" tIns="23813" rIns="0" bIns="0" rtlCol="0">
            <a:spAutoFit/>
          </a:bodyPr>
          <a:lstStyle/>
          <a:p>
            <a:pPr marL="104299">
              <a:spcBef>
                <a:spcPts val="188"/>
              </a:spcBef>
            </a:pPr>
            <a:r>
              <a:rPr sz="1500" spc="-19" dirty="0">
                <a:latin typeface="Carlito"/>
                <a:cs typeface="Carlito"/>
              </a:rPr>
              <a:t>0.9</a:t>
            </a:r>
            <a:endParaRPr sz="1500">
              <a:latin typeface="Carlito"/>
              <a:cs typeface="Carlito"/>
            </a:endParaRPr>
          </a:p>
        </p:txBody>
      </p:sp>
      <p:sp>
        <p:nvSpPr>
          <p:cNvPr id="23" name="object 23"/>
          <p:cNvSpPr txBox="1"/>
          <p:nvPr/>
        </p:nvSpPr>
        <p:spPr>
          <a:xfrm>
            <a:off x="7849782" y="2503293"/>
            <a:ext cx="450056" cy="255358"/>
          </a:xfrm>
          <a:prstGeom prst="rect">
            <a:avLst/>
          </a:prstGeom>
          <a:solidFill>
            <a:srgbClr val="B4C7E7"/>
          </a:solidFill>
          <a:ln w="12700">
            <a:solidFill>
              <a:srgbClr val="000000"/>
            </a:solidFill>
          </a:ln>
        </p:spPr>
        <p:txBody>
          <a:bodyPr vert="horz" wrap="square" lIns="0" tIns="24288" rIns="0" bIns="0" rtlCol="0">
            <a:spAutoFit/>
          </a:bodyPr>
          <a:lstStyle/>
          <a:p>
            <a:pPr marL="104299">
              <a:spcBef>
                <a:spcPts val="191"/>
              </a:spcBef>
            </a:pPr>
            <a:r>
              <a:rPr sz="1500" spc="-19" dirty="0">
                <a:latin typeface="Carlito"/>
                <a:cs typeface="Carlito"/>
              </a:rPr>
              <a:t>0.1</a:t>
            </a:r>
            <a:endParaRPr sz="1500">
              <a:latin typeface="Carlito"/>
              <a:cs typeface="Carlito"/>
            </a:endParaRPr>
          </a:p>
        </p:txBody>
      </p:sp>
      <p:sp>
        <p:nvSpPr>
          <p:cNvPr id="24" name="object 24"/>
          <p:cNvSpPr txBox="1"/>
          <p:nvPr/>
        </p:nvSpPr>
        <p:spPr>
          <a:xfrm>
            <a:off x="3325120" y="2004032"/>
            <a:ext cx="4904423" cy="218008"/>
          </a:xfrm>
          <a:prstGeom prst="rect">
            <a:avLst/>
          </a:prstGeom>
        </p:spPr>
        <p:txBody>
          <a:bodyPr vert="horz" wrap="square" lIns="0" tIns="0" rIns="0" bIns="0" rtlCol="0">
            <a:spAutoFit/>
          </a:bodyPr>
          <a:lstStyle/>
          <a:p>
            <a:pPr>
              <a:lnSpc>
                <a:spcPts val="1729"/>
              </a:lnSpc>
              <a:tabLst>
                <a:tab pos="429101" algn="l"/>
                <a:tab pos="858203" algn="l"/>
                <a:tab pos="1900714" algn="l"/>
                <a:tab pos="2329815" algn="l"/>
                <a:tab pos="2758916" algn="l"/>
                <a:tab pos="3801428" algn="l"/>
                <a:tab pos="4230529" algn="l"/>
                <a:tab pos="4660106" algn="l"/>
              </a:tabLst>
            </a:pP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8333" dirty="0">
                <a:latin typeface="Carlito"/>
                <a:cs typeface="Carlito"/>
              </a:rPr>
              <a:t>0.0</a:t>
            </a:r>
            <a:r>
              <a:rPr sz="2250" b="1" baseline="-8333" dirty="0">
                <a:latin typeface="Carlito"/>
                <a:cs typeface="Carlito"/>
              </a:rPr>
              <a:t>	</a:t>
            </a:r>
            <a:r>
              <a:rPr sz="2250" b="1" spc="-28" baseline="-4166" dirty="0">
                <a:latin typeface="Carlito"/>
                <a:cs typeface="Carlito"/>
              </a:rPr>
              <a:t>1.8</a:t>
            </a:r>
            <a:r>
              <a:rPr sz="2250" b="1" baseline="-4166" dirty="0">
                <a:latin typeface="Carlito"/>
                <a:cs typeface="Carlito"/>
              </a:rPr>
              <a:t>	</a:t>
            </a:r>
            <a:r>
              <a:rPr sz="2250" b="1" spc="-28" baseline="-4166" dirty="0">
                <a:latin typeface="Carlito"/>
                <a:cs typeface="Carlito"/>
              </a:rPr>
              <a:t>7.2</a:t>
            </a:r>
            <a:r>
              <a:rPr sz="2250" b="1" baseline="-4166" dirty="0">
                <a:latin typeface="Carlito"/>
                <a:cs typeface="Carlito"/>
              </a:rPr>
              <a:t>	</a:t>
            </a:r>
            <a:r>
              <a:rPr sz="2250" b="1" spc="-28" baseline="-4166" dirty="0">
                <a:latin typeface="Carlito"/>
                <a:cs typeface="Carlito"/>
              </a:rPr>
              <a:t>0.0</a:t>
            </a:r>
            <a:r>
              <a:rPr sz="2250" b="1" baseline="-4166" dirty="0">
                <a:latin typeface="Carlito"/>
                <a:cs typeface="Carlito"/>
              </a:rPr>
              <a:t>	</a:t>
            </a:r>
            <a:r>
              <a:rPr sz="1500" b="1" spc="-19" dirty="0">
                <a:latin typeface="Carlito"/>
                <a:cs typeface="Carlito"/>
              </a:rPr>
              <a:t>0.2</a:t>
            </a:r>
            <a:r>
              <a:rPr sz="1500" b="1" dirty="0">
                <a:latin typeface="Carlito"/>
                <a:cs typeface="Carlito"/>
              </a:rPr>
              <a:t>	</a:t>
            </a:r>
            <a:r>
              <a:rPr sz="1500" b="1" spc="-19" dirty="0">
                <a:latin typeface="Carlito"/>
                <a:cs typeface="Carlito"/>
              </a:rPr>
              <a:t>0.6</a:t>
            </a:r>
            <a:r>
              <a:rPr sz="1500" b="1" dirty="0">
                <a:latin typeface="Carlito"/>
                <a:cs typeface="Carlito"/>
              </a:rPr>
              <a:t>	</a:t>
            </a:r>
            <a:r>
              <a:rPr sz="1500" b="1" spc="-19" dirty="0">
                <a:latin typeface="Carlito"/>
                <a:cs typeface="Carlito"/>
              </a:rPr>
              <a:t>0.3</a:t>
            </a:r>
            <a:endParaRPr sz="1500">
              <a:latin typeface="Carlito"/>
              <a:cs typeface="Carlito"/>
            </a:endParaRPr>
          </a:p>
        </p:txBody>
      </p:sp>
      <p:grpSp>
        <p:nvGrpSpPr>
          <p:cNvPr id="25" name="object 25"/>
          <p:cNvGrpSpPr/>
          <p:nvPr/>
        </p:nvGrpSpPr>
        <p:grpSpPr>
          <a:xfrm>
            <a:off x="3223050" y="1960188"/>
            <a:ext cx="5108734" cy="345281"/>
            <a:chOff x="4297400" y="2613583"/>
            <a:chExt cx="6811645" cy="460375"/>
          </a:xfrm>
        </p:grpSpPr>
        <p:sp>
          <p:nvSpPr>
            <p:cNvPr id="26" name="object 26"/>
            <p:cNvSpPr/>
            <p:nvPr/>
          </p:nvSpPr>
          <p:spPr>
            <a:xfrm>
              <a:off x="4310100" y="2664434"/>
              <a:ext cx="1717039" cy="396240"/>
            </a:xfrm>
            <a:custGeom>
              <a:avLst/>
              <a:gdLst/>
              <a:ahLst/>
              <a:cxnLst/>
              <a:rect l="l" t="t" r="r" b="b"/>
              <a:pathLst>
                <a:path w="1717039" h="396239">
                  <a:moveTo>
                    <a:pt x="572211" y="0"/>
                  </a:moveTo>
                  <a:lnTo>
                    <a:pt x="0" y="0"/>
                  </a:lnTo>
                  <a:lnTo>
                    <a:pt x="0" y="396240"/>
                  </a:lnTo>
                  <a:lnTo>
                    <a:pt x="572211" y="396240"/>
                  </a:lnTo>
                  <a:lnTo>
                    <a:pt x="572211" y="0"/>
                  </a:lnTo>
                  <a:close/>
                </a:path>
                <a:path w="1717039" h="396239">
                  <a:moveTo>
                    <a:pt x="1144435" y="0"/>
                  </a:moveTo>
                  <a:lnTo>
                    <a:pt x="572223" y="0"/>
                  </a:lnTo>
                  <a:lnTo>
                    <a:pt x="572223" y="396240"/>
                  </a:lnTo>
                  <a:lnTo>
                    <a:pt x="1144435" y="396240"/>
                  </a:lnTo>
                  <a:lnTo>
                    <a:pt x="1144435" y="0"/>
                  </a:lnTo>
                  <a:close/>
                </a:path>
                <a:path w="1717039" h="396239">
                  <a:moveTo>
                    <a:pt x="1716659" y="0"/>
                  </a:moveTo>
                  <a:lnTo>
                    <a:pt x="1144447" y="0"/>
                  </a:lnTo>
                  <a:lnTo>
                    <a:pt x="1144447" y="396240"/>
                  </a:lnTo>
                  <a:lnTo>
                    <a:pt x="1716659" y="396240"/>
                  </a:lnTo>
                  <a:lnTo>
                    <a:pt x="1716659" y="0"/>
                  </a:lnTo>
                  <a:close/>
                </a:path>
              </a:pathLst>
            </a:custGeom>
            <a:solidFill>
              <a:srgbClr val="FFC000"/>
            </a:solidFill>
          </p:spPr>
          <p:txBody>
            <a:bodyPr wrap="square" lIns="0" tIns="0" rIns="0" bIns="0" rtlCol="0"/>
            <a:lstStyle/>
            <a:p>
              <a:endParaRPr sz="1350"/>
            </a:p>
          </p:txBody>
        </p:sp>
        <p:sp>
          <p:nvSpPr>
            <p:cNvPr id="27" name="object 27"/>
            <p:cNvSpPr/>
            <p:nvPr/>
          </p:nvSpPr>
          <p:spPr>
            <a:xfrm>
              <a:off x="4303750" y="2658084"/>
              <a:ext cx="1729739" cy="408940"/>
            </a:xfrm>
            <a:custGeom>
              <a:avLst/>
              <a:gdLst/>
              <a:ahLst/>
              <a:cxnLst/>
              <a:rect l="l" t="t" r="r" b="b"/>
              <a:pathLst>
                <a:path w="1729739" h="408939">
                  <a:moveTo>
                    <a:pt x="578571" y="0"/>
                  </a:moveTo>
                  <a:lnTo>
                    <a:pt x="578571" y="408940"/>
                  </a:lnTo>
                </a:path>
                <a:path w="1729739" h="408939">
                  <a:moveTo>
                    <a:pt x="1150790" y="0"/>
                  </a:moveTo>
                  <a:lnTo>
                    <a:pt x="1150790" y="408940"/>
                  </a:lnTo>
                </a:path>
                <a:path w="1729739" h="408939">
                  <a:moveTo>
                    <a:pt x="6350" y="0"/>
                  </a:moveTo>
                  <a:lnTo>
                    <a:pt x="6350" y="408940"/>
                  </a:lnTo>
                </a:path>
                <a:path w="1729739" h="408939">
                  <a:moveTo>
                    <a:pt x="1723010" y="0"/>
                  </a:moveTo>
                  <a:lnTo>
                    <a:pt x="1723010" y="408940"/>
                  </a:lnTo>
                </a:path>
                <a:path w="1729739" h="408939">
                  <a:moveTo>
                    <a:pt x="0" y="6350"/>
                  </a:moveTo>
                  <a:lnTo>
                    <a:pt x="1729360" y="6350"/>
                  </a:lnTo>
                </a:path>
                <a:path w="1729739" h="408939">
                  <a:moveTo>
                    <a:pt x="0" y="402590"/>
                  </a:moveTo>
                  <a:lnTo>
                    <a:pt x="1729360" y="402590"/>
                  </a:lnTo>
                </a:path>
              </a:pathLst>
            </a:custGeom>
            <a:ln w="12700">
              <a:solidFill>
                <a:srgbClr val="000000"/>
              </a:solidFill>
            </a:ln>
          </p:spPr>
          <p:txBody>
            <a:bodyPr wrap="square" lIns="0" tIns="0" rIns="0" bIns="0" rtlCol="0"/>
            <a:lstStyle/>
            <a:p>
              <a:endParaRPr sz="1350"/>
            </a:p>
          </p:txBody>
        </p:sp>
        <p:sp>
          <p:nvSpPr>
            <p:cNvPr id="28" name="object 28"/>
            <p:cNvSpPr/>
            <p:nvPr/>
          </p:nvSpPr>
          <p:spPr>
            <a:xfrm>
              <a:off x="6844677" y="2645359"/>
              <a:ext cx="1717039" cy="396240"/>
            </a:xfrm>
            <a:custGeom>
              <a:avLst/>
              <a:gdLst/>
              <a:ahLst/>
              <a:cxnLst/>
              <a:rect l="l" t="t" r="r" b="b"/>
              <a:pathLst>
                <a:path w="1717040" h="396239">
                  <a:moveTo>
                    <a:pt x="1144422" y="0"/>
                  </a:moveTo>
                  <a:lnTo>
                    <a:pt x="572211" y="0"/>
                  </a:lnTo>
                  <a:lnTo>
                    <a:pt x="0" y="0"/>
                  </a:lnTo>
                  <a:lnTo>
                    <a:pt x="0" y="396240"/>
                  </a:lnTo>
                  <a:lnTo>
                    <a:pt x="572211" y="396240"/>
                  </a:lnTo>
                  <a:lnTo>
                    <a:pt x="1144422" y="396240"/>
                  </a:lnTo>
                  <a:lnTo>
                    <a:pt x="1144422" y="0"/>
                  </a:lnTo>
                  <a:close/>
                </a:path>
                <a:path w="1717040" h="396239">
                  <a:moveTo>
                    <a:pt x="1716646" y="0"/>
                  </a:moveTo>
                  <a:lnTo>
                    <a:pt x="1144435" y="0"/>
                  </a:lnTo>
                  <a:lnTo>
                    <a:pt x="1144435" y="396240"/>
                  </a:lnTo>
                  <a:lnTo>
                    <a:pt x="1716646" y="396240"/>
                  </a:lnTo>
                  <a:lnTo>
                    <a:pt x="1716646" y="0"/>
                  </a:lnTo>
                  <a:close/>
                </a:path>
              </a:pathLst>
            </a:custGeom>
            <a:solidFill>
              <a:srgbClr val="FFC000"/>
            </a:solidFill>
          </p:spPr>
          <p:txBody>
            <a:bodyPr wrap="square" lIns="0" tIns="0" rIns="0" bIns="0" rtlCol="0"/>
            <a:lstStyle/>
            <a:p>
              <a:endParaRPr sz="1350"/>
            </a:p>
          </p:txBody>
        </p:sp>
        <p:sp>
          <p:nvSpPr>
            <p:cNvPr id="29" name="object 29"/>
            <p:cNvSpPr/>
            <p:nvPr/>
          </p:nvSpPr>
          <p:spPr>
            <a:xfrm>
              <a:off x="6838327" y="2639009"/>
              <a:ext cx="1729739" cy="408940"/>
            </a:xfrm>
            <a:custGeom>
              <a:avLst/>
              <a:gdLst/>
              <a:ahLst/>
              <a:cxnLst/>
              <a:rect l="l" t="t" r="r" b="b"/>
              <a:pathLst>
                <a:path w="1729740" h="408939">
                  <a:moveTo>
                    <a:pt x="578571" y="0"/>
                  </a:moveTo>
                  <a:lnTo>
                    <a:pt x="578571" y="408940"/>
                  </a:lnTo>
                </a:path>
                <a:path w="1729740" h="408939">
                  <a:moveTo>
                    <a:pt x="1150790" y="0"/>
                  </a:moveTo>
                  <a:lnTo>
                    <a:pt x="1150790" y="408940"/>
                  </a:lnTo>
                </a:path>
                <a:path w="1729740" h="408939">
                  <a:moveTo>
                    <a:pt x="6350" y="0"/>
                  </a:moveTo>
                  <a:lnTo>
                    <a:pt x="6350" y="408940"/>
                  </a:lnTo>
                </a:path>
                <a:path w="1729740" h="408939">
                  <a:moveTo>
                    <a:pt x="1723010" y="0"/>
                  </a:moveTo>
                  <a:lnTo>
                    <a:pt x="1723010" y="408940"/>
                  </a:lnTo>
                </a:path>
                <a:path w="1729740" h="408939">
                  <a:moveTo>
                    <a:pt x="0" y="6350"/>
                  </a:moveTo>
                  <a:lnTo>
                    <a:pt x="1729360" y="6350"/>
                  </a:lnTo>
                </a:path>
                <a:path w="1729740" h="408939">
                  <a:moveTo>
                    <a:pt x="0" y="402590"/>
                  </a:moveTo>
                  <a:lnTo>
                    <a:pt x="1729360" y="402590"/>
                  </a:lnTo>
                </a:path>
              </a:pathLst>
            </a:custGeom>
            <a:ln w="12700">
              <a:solidFill>
                <a:srgbClr val="000000"/>
              </a:solidFill>
            </a:ln>
          </p:spPr>
          <p:txBody>
            <a:bodyPr wrap="square" lIns="0" tIns="0" rIns="0" bIns="0" rtlCol="0"/>
            <a:lstStyle/>
            <a:p>
              <a:endParaRPr sz="1350"/>
            </a:p>
          </p:txBody>
        </p:sp>
        <p:sp>
          <p:nvSpPr>
            <p:cNvPr id="30" name="object 30"/>
            <p:cNvSpPr/>
            <p:nvPr/>
          </p:nvSpPr>
          <p:spPr>
            <a:xfrm>
              <a:off x="9379242" y="2626296"/>
              <a:ext cx="1717039" cy="396240"/>
            </a:xfrm>
            <a:custGeom>
              <a:avLst/>
              <a:gdLst/>
              <a:ahLst/>
              <a:cxnLst/>
              <a:rect l="l" t="t" r="r" b="b"/>
              <a:pathLst>
                <a:path w="1717040" h="396239">
                  <a:moveTo>
                    <a:pt x="572211" y="0"/>
                  </a:moveTo>
                  <a:lnTo>
                    <a:pt x="0" y="0"/>
                  </a:lnTo>
                  <a:lnTo>
                    <a:pt x="0" y="396227"/>
                  </a:lnTo>
                  <a:lnTo>
                    <a:pt x="572211" y="396227"/>
                  </a:lnTo>
                  <a:lnTo>
                    <a:pt x="572211" y="0"/>
                  </a:lnTo>
                  <a:close/>
                </a:path>
                <a:path w="1717040" h="396239">
                  <a:moveTo>
                    <a:pt x="1144435" y="0"/>
                  </a:moveTo>
                  <a:lnTo>
                    <a:pt x="572223" y="0"/>
                  </a:lnTo>
                  <a:lnTo>
                    <a:pt x="572223" y="396227"/>
                  </a:lnTo>
                  <a:lnTo>
                    <a:pt x="1144435" y="396227"/>
                  </a:lnTo>
                  <a:lnTo>
                    <a:pt x="1144435" y="0"/>
                  </a:lnTo>
                  <a:close/>
                </a:path>
                <a:path w="1717040" h="396239">
                  <a:moveTo>
                    <a:pt x="1716659" y="0"/>
                  </a:moveTo>
                  <a:lnTo>
                    <a:pt x="1144447" y="0"/>
                  </a:lnTo>
                  <a:lnTo>
                    <a:pt x="1144447" y="396227"/>
                  </a:lnTo>
                  <a:lnTo>
                    <a:pt x="1716659" y="396227"/>
                  </a:lnTo>
                  <a:lnTo>
                    <a:pt x="1716659" y="0"/>
                  </a:lnTo>
                  <a:close/>
                </a:path>
              </a:pathLst>
            </a:custGeom>
            <a:solidFill>
              <a:srgbClr val="FFC000"/>
            </a:solidFill>
          </p:spPr>
          <p:txBody>
            <a:bodyPr wrap="square" lIns="0" tIns="0" rIns="0" bIns="0" rtlCol="0"/>
            <a:lstStyle/>
            <a:p>
              <a:endParaRPr sz="1350"/>
            </a:p>
          </p:txBody>
        </p:sp>
        <p:sp>
          <p:nvSpPr>
            <p:cNvPr id="31" name="object 31"/>
            <p:cNvSpPr/>
            <p:nvPr/>
          </p:nvSpPr>
          <p:spPr>
            <a:xfrm>
              <a:off x="9372891" y="2619933"/>
              <a:ext cx="1729739" cy="408940"/>
            </a:xfrm>
            <a:custGeom>
              <a:avLst/>
              <a:gdLst/>
              <a:ahLst/>
              <a:cxnLst/>
              <a:rect l="l" t="t" r="r" b="b"/>
              <a:pathLst>
                <a:path w="1729740" h="408939">
                  <a:moveTo>
                    <a:pt x="578571" y="0"/>
                  </a:moveTo>
                  <a:lnTo>
                    <a:pt x="578571" y="408940"/>
                  </a:lnTo>
                </a:path>
                <a:path w="1729740" h="408939">
                  <a:moveTo>
                    <a:pt x="1150790" y="0"/>
                  </a:moveTo>
                  <a:lnTo>
                    <a:pt x="1150790" y="408940"/>
                  </a:lnTo>
                </a:path>
                <a:path w="1729740" h="408939">
                  <a:moveTo>
                    <a:pt x="6350" y="0"/>
                  </a:moveTo>
                  <a:lnTo>
                    <a:pt x="6350" y="408940"/>
                  </a:lnTo>
                </a:path>
                <a:path w="1729740" h="408939">
                  <a:moveTo>
                    <a:pt x="1723010" y="0"/>
                  </a:moveTo>
                  <a:lnTo>
                    <a:pt x="1723010" y="408940"/>
                  </a:lnTo>
                </a:path>
                <a:path w="1729740" h="408939">
                  <a:moveTo>
                    <a:pt x="0" y="6350"/>
                  </a:moveTo>
                  <a:lnTo>
                    <a:pt x="1729360" y="6350"/>
                  </a:lnTo>
                </a:path>
                <a:path w="1729740" h="408939">
                  <a:moveTo>
                    <a:pt x="0" y="402590"/>
                  </a:moveTo>
                  <a:lnTo>
                    <a:pt x="1729360" y="402590"/>
                  </a:lnTo>
                </a:path>
              </a:pathLst>
            </a:custGeom>
            <a:ln w="12700">
              <a:solidFill>
                <a:srgbClr val="000000"/>
              </a:solidFill>
            </a:ln>
          </p:spPr>
          <p:txBody>
            <a:bodyPr wrap="square" lIns="0" tIns="0" rIns="0" bIns="0" rtlCol="0"/>
            <a:lstStyle/>
            <a:p>
              <a:endParaRPr sz="1350"/>
            </a:p>
          </p:txBody>
        </p:sp>
      </p:grpSp>
      <p:grpSp>
        <p:nvGrpSpPr>
          <p:cNvPr id="32" name="object 32"/>
          <p:cNvGrpSpPr/>
          <p:nvPr/>
        </p:nvGrpSpPr>
        <p:grpSpPr>
          <a:xfrm>
            <a:off x="3199238" y="1911468"/>
            <a:ext cx="5156359" cy="424339"/>
            <a:chOff x="4265650" y="2548623"/>
            <a:chExt cx="6875145" cy="565785"/>
          </a:xfrm>
        </p:grpSpPr>
        <p:sp>
          <p:nvSpPr>
            <p:cNvPr id="33" name="object 33"/>
            <p:cNvSpPr/>
            <p:nvPr/>
          </p:nvSpPr>
          <p:spPr>
            <a:xfrm>
              <a:off x="4310100" y="2614180"/>
              <a:ext cx="1759585" cy="455930"/>
            </a:xfrm>
            <a:custGeom>
              <a:avLst/>
              <a:gdLst/>
              <a:ahLst/>
              <a:cxnLst/>
              <a:rect l="l" t="t" r="r" b="b"/>
              <a:pathLst>
                <a:path w="1759585" h="455930">
                  <a:moveTo>
                    <a:pt x="0" y="0"/>
                  </a:moveTo>
                  <a:lnTo>
                    <a:pt x="1759291" y="0"/>
                  </a:lnTo>
                  <a:lnTo>
                    <a:pt x="1759291" y="455500"/>
                  </a:lnTo>
                  <a:lnTo>
                    <a:pt x="0" y="455500"/>
                  </a:lnTo>
                  <a:lnTo>
                    <a:pt x="0" y="0"/>
                  </a:lnTo>
                  <a:close/>
                </a:path>
              </a:pathLst>
            </a:custGeom>
            <a:ln w="88900">
              <a:solidFill>
                <a:srgbClr val="0432FF"/>
              </a:solidFill>
            </a:ln>
          </p:spPr>
          <p:txBody>
            <a:bodyPr wrap="square" lIns="0" tIns="0" rIns="0" bIns="0" rtlCol="0"/>
            <a:lstStyle/>
            <a:p>
              <a:endParaRPr sz="1350"/>
            </a:p>
          </p:txBody>
        </p:sp>
        <p:sp>
          <p:nvSpPr>
            <p:cNvPr id="34" name="object 34"/>
            <p:cNvSpPr/>
            <p:nvPr/>
          </p:nvSpPr>
          <p:spPr>
            <a:xfrm>
              <a:off x="9359506" y="2593073"/>
              <a:ext cx="1736725" cy="466090"/>
            </a:xfrm>
            <a:custGeom>
              <a:avLst/>
              <a:gdLst/>
              <a:ahLst/>
              <a:cxnLst/>
              <a:rect l="l" t="t" r="r" b="b"/>
              <a:pathLst>
                <a:path w="1736725" h="466089">
                  <a:moveTo>
                    <a:pt x="0" y="0"/>
                  </a:moveTo>
                  <a:lnTo>
                    <a:pt x="1736400" y="0"/>
                  </a:lnTo>
                  <a:lnTo>
                    <a:pt x="1736400" y="465963"/>
                  </a:lnTo>
                  <a:lnTo>
                    <a:pt x="0" y="465963"/>
                  </a:lnTo>
                  <a:lnTo>
                    <a:pt x="0" y="0"/>
                  </a:lnTo>
                  <a:close/>
                </a:path>
              </a:pathLst>
            </a:custGeom>
            <a:ln w="88900">
              <a:solidFill>
                <a:srgbClr val="0432FF"/>
              </a:solidFill>
            </a:ln>
          </p:spPr>
          <p:txBody>
            <a:bodyPr wrap="square" lIns="0" tIns="0" rIns="0" bIns="0" rtlCol="0"/>
            <a:lstStyle/>
            <a:p>
              <a:endParaRPr sz="1350"/>
            </a:p>
          </p:txBody>
        </p:sp>
        <p:sp>
          <p:nvSpPr>
            <p:cNvPr id="35" name="object 35"/>
            <p:cNvSpPr/>
            <p:nvPr/>
          </p:nvSpPr>
          <p:spPr>
            <a:xfrm>
              <a:off x="6802043" y="2614180"/>
              <a:ext cx="1759585" cy="455930"/>
            </a:xfrm>
            <a:custGeom>
              <a:avLst/>
              <a:gdLst/>
              <a:ahLst/>
              <a:cxnLst/>
              <a:rect l="l" t="t" r="r" b="b"/>
              <a:pathLst>
                <a:path w="1759584" h="455930">
                  <a:moveTo>
                    <a:pt x="0" y="0"/>
                  </a:moveTo>
                  <a:lnTo>
                    <a:pt x="1759291" y="0"/>
                  </a:lnTo>
                  <a:lnTo>
                    <a:pt x="1759291" y="455500"/>
                  </a:lnTo>
                  <a:lnTo>
                    <a:pt x="0" y="455500"/>
                  </a:lnTo>
                  <a:lnTo>
                    <a:pt x="0" y="0"/>
                  </a:lnTo>
                  <a:close/>
                </a:path>
              </a:pathLst>
            </a:custGeom>
            <a:ln w="88900">
              <a:solidFill>
                <a:srgbClr val="0432FF"/>
              </a:solidFill>
            </a:ln>
          </p:spPr>
          <p:txBody>
            <a:bodyPr wrap="square" lIns="0" tIns="0" rIns="0" bIns="0" rtlCol="0"/>
            <a:lstStyle/>
            <a:p>
              <a:endParaRPr sz="1350"/>
            </a:p>
          </p:txBody>
        </p:sp>
      </p:grpSp>
      <p:graphicFrame>
        <p:nvGraphicFramePr>
          <p:cNvPr id="36" name="object 36"/>
          <p:cNvGraphicFramePr>
            <a:graphicFrameLocks noGrp="1"/>
          </p:cNvGraphicFramePr>
          <p:nvPr/>
        </p:nvGraphicFramePr>
        <p:xfrm>
          <a:off x="7402582"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tc>
                  <a:txBody>
                    <a:bodyPr/>
                    <a:lstStyle/>
                    <a:p>
                      <a:pPr>
                        <a:lnSpc>
                          <a:spcPct val="100000"/>
                        </a:lnSpc>
                      </a:pPr>
                      <a:endParaRPr sz="17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FFFFFF"/>
                    </a:solidFill>
                  </a:tcPr>
                </a:tc>
                <a:extLst>
                  <a:ext uri="{0D108BD9-81ED-4DB2-BD59-A6C34878D82A}">
                    <a16:rowId xmlns:a16="http://schemas.microsoft.com/office/drawing/2014/main" val="10000"/>
                  </a:ext>
                </a:extLst>
              </a:tr>
            </a:tbl>
          </a:graphicData>
        </a:graphic>
      </p:graphicFrame>
      <p:sp>
        <p:nvSpPr>
          <p:cNvPr id="37" name="object 37"/>
          <p:cNvSpPr txBox="1"/>
          <p:nvPr/>
        </p:nvSpPr>
        <p:spPr>
          <a:xfrm>
            <a:off x="7499890" y="1219934"/>
            <a:ext cx="1102519" cy="218008"/>
          </a:xfrm>
          <a:prstGeom prst="rect">
            <a:avLst/>
          </a:prstGeom>
        </p:spPr>
        <p:txBody>
          <a:bodyPr vert="horz" wrap="square" lIns="0" tIns="0" rIns="0" bIns="0" rtlCol="0">
            <a:spAutoFit/>
          </a:bodyPr>
          <a:lstStyle/>
          <a:p>
            <a:pPr>
              <a:lnSpc>
                <a:spcPts val="1729"/>
              </a:lnSpc>
              <a:tabLst>
                <a:tab pos="429101" algn="l"/>
                <a:tab pos="858203" algn="l"/>
              </a:tabLst>
            </a:pPr>
            <a:r>
              <a:rPr sz="1500" b="1" spc="-19" dirty="0">
                <a:latin typeface="Carlito"/>
                <a:cs typeface="Carlito"/>
              </a:rPr>
              <a:t>2.0</a:t>
            </a:r>
            <a:r>
              <a:rPr sz="1500" b="1" dirty="0">
                <a:latin typeface="Carlito"/>
                <a:cs typeface="Carlito"/>
              </a:rPr>
              <a:t>	</a:t>
            </a:r>
            <a:r>
              <a:rPr sz="1500" b="1" spc="-19" dirty="0">
                <a:latin typeface="Carlito"/>
                <a:cs typeface="Carlito"/>
              </a:rPr>
              <a:t>7.8</a:t>
            </a:r>
            <a:r>
              <a:rPr sz="1500" b="1" dirty="0">
                <a:latin typeface="Carlito"/>
                <a:cs typeface="Carlito"/>
              </a:rPr>
              <a:t>	</a:t>
            </a:r>
            <a:r>
              <a:rPr sz="1500" b="1" spc="-19" dirty="0">
                <a:latin typeface="Carlito"/>
                <a:cs typeface="Carlito"/>
              </a:rPr>
              <a:t>0.3</a:t>
            </a:r>
            <a:endParaRPr sz="1500">
              <a:latin typeface="Carlito"/>
              <a:cs typeface="Carlito"/>
            </a:endParaRPr>
          </a:p>
        </p:txBody>
      </p:sp>
      <p:grpSp>
        <p:nvGrpSpPr>
          <p:cNvPr id="38" name="object 38"/>
          <p:cNvGrpSpPr/>
          <p:nvPr/>
        </p:nvGrpSpPr>
        <p:grpSpPr>
          <a:xfrm>
            <a:off x="3111026" y="1048683"/>
            <a:ext cx="6033135" cy="1433989"/>
            <a:chOff x="4148035" y="1398244"/>
            <a:chExt cx="8044180" cy="1911985"/>
          </a:xfrm>
        </p:grpSpPr>
        <p:sp>
          <p:nvSpPr>
            <p:cNvPr id="39" name="object 39"/>
            <p:cNvSpPr/>
            <p:nvPr/>
          </p:nvSpPr>
          <p:spPr>
            <a:xfrm>
              <a:off x="10666501" y="1979091"/>
              <a:ext cx="114300" cy="475615"/>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sp>
          <p:nvSpPr>
            <p:cNvPr id="40" name="object 40"/>
            <p:cNvSpPr/>
            <p:nvPr/>
          </p:nvSpPr>
          <p:spPr>
            <a:xfrm>
              <a:off x="4148036" y="1398244"/>
              <a:ext cx="8044180" cy="1911985"/>
            </a:xfrm>
            <a:custGeom>
              <a:avLst/>
              <a:gdLst/>
              <a:ahLst/>
              <a:cxnLst/>
              <a:rect l="l" t="t" r="r" b="b"/>
              <a:pathLst>
                <a:path w="8044180" h="1911985">
                  <a:moveTo>
                    <a:pt x="8043964" y="0"/>
                  </a:moveTo>
                  <a:lnTo>
                    <a:pt x="169443" y="0"/>
                  </a:lnTo>
                  <a:lnTo>
                    <a:pt x="169443" y="932141"/>
                  </a:lnTo>
                  <a:lnTo>
                    <a:pt x="0" y="932141"/>
                  </a:lnTo>
                  <a:lnTo>
                    <a:pt x="0" y="1911591"/>
                  </a:lnTo>
                  <a:lnTo>
                    <a:pt x="7945336" y="1911591"/>
                  </a:lnTo>
                  <a:lnTo>
                    <a:pt x="7945336" y="979449"/>
                  </a:lnTo>
                  <a:lnTo>
                    <a:pt x="8043964" y="979449"/>
                  </a:lnTo>
                  <a:lnTo>
                    <a:pt x="8043964" y="0"/>
                  </a:lnTo>
                  <a:close/>
                </a:path>
              </a:pathLst>
            </a:custGeom>
            <a:solidFill>
              <a:srgbClr val="FFFFFF"/>
            </a:solidFill>
          </p:spPr>
          <p:txBody>
            <a:bodyPr wrap="square" lIns="0" tIns="0" rIns="0" bIns="0" rtlCol="0"/>
            <a:lstStyle/>
            <a:p>
              <a:endParaRPr sz="1350"/>
            </a:p>
          </p:txBody>
        </p:sp>
      </p:grpSp>
      <p:sp>
        <p:nvSpPr>
          <p:cNvPr id="41" name="object 41"/>
          <p:cNvSpPr txBox="1"/>
          <p:nvPr/>
        </p:nvSpPr>
        <p:spPr>
          <a:xfrm>
            <a:off x="279440" y="3206877"/>
            <a:ext cx="2771775" cy="791307"/>
          </a:xfrm>
          <a:prstGeom prst="rect">
            <a:avLst/>
          </a:prstGeom>
        </p:spPr>
        <p:txBody>
          <a:bodyPr vert="horz" wrap="square" lIns="0" tIns="9525" rIns="0" bIns="0" rtlCol="0">
            <a:spAutoFit/>
          </a:bodyPr>
          <a:lstStyle/>
          <a:p>
            <a:pPr marL="9525">
              <a:spcBef>
                <a:spcPts val="75"/>
              </a:spcBef>
            </a:pPr>
            <a:r>
              <a:rPr dirty="0">
                <a:latin typeface="Carlito"/>
                <a:cs typeface="Carlito"/>
              </a:rPr>
              <a:t>1.</a:t>
            </a:r>
            <a:r>
              <a:rPr spc="-53" dirty="0">
                <a:latin typeface="Carlito"/>
                <a:cs typeface="Carlito"/>
              </a:rPr>
              <a:t> </a:t>
            </a:r>
            <a:r>
              <a:rPr dirty="0">
                <a:latin typeface="Carlito"/>
                <a:cs typeface="Carlito"/>
              </a:rPr>
              <a:t>Compute</a:t>
            </a:r>
            <a:r>
              <a:rPr spc="-45" dirty="0">
                <a:latin typeface="Carlito"/>
                <a:cs typeface="Carlito"/>
              </a:rPr>
              <a:t> </a:t>
            </a:r>
            <a:r>
              <a:rPr spc="-8" dirty="0">
                <a:solidFill>
                  <a:srgbClr val="5B9BD5"/>
                </a:solidFill>
                <a:latin typeface="Carlito"/>
                <a:cs typeface="Carlito"/>
              </a:rPr>
              <a:t>attention</a:t>
            </a:r>
            <a:r>
              <a:rPr spc="-49" dirty="0">
                <a:solidFill>
                  <a:srgbClr val="5B9BD5"/>
                </a:solidFill>
                <a:latin typeface="Carlito"/>
                <a:cs typeface="Carlito"/>
              </a:rPr>
              <a:t> </a:t>
            </a:r>
            <a:r>
              <a:rPr spc="-8" dirty="0">
                <a:solidFill>
                  <a:srgbClr val="5B9BD5"/>
                </a:solidFill>
                <a:latin typeface="Carlito"/>
                <a:cs typeface="Carlito"/>
              </a:rPr>
              <a:t>weights</a:t>
            </a:r>
            <a:endParaRPr>
              <a:latin typeface="Carlito"/>
              <a:cs typeface="Carlito"/>
            </a:endParaRPr>
          </a:p>
          <a:p>
            <a:pPr marL="266700" marR="275273" indent="-257175">
              <a:lnSpc>
                <a:spcPts val="2033"/>
              </a:lnSpc>
              <a:spcBef>
                <a:spcPts val="30"/>
              </a:spcBef>
              <a:tabLst>
                <a:tab pos="266224" algn="l"/>
              </a:tabLst>
            </a:pPr>
            <a:r>
              <a:rPr sz="1650" spc="-38" dirty="0">
                <a:latin typeface="Carlito"/>
                <a:cs typeface="Carlito"/>
              </a:rPr>
              <a:t>-</a:t>
            </a:r>
            <a:r>
              <a:rPr sz="1650" dirty="0">
                <a:latin typeface="Carlito"/>
                <a:cs typeface="Carlito"/>
              </a:rPr>
              <a:t>	Softmax</a:t>
            </a:r>
            <a:r>
              <a:rPr sz="1650" spc="-49" dirty="0">
                <a:latin typeface="Carlito"/>
                <a:cs typeface="Carlito"/>
              </a:rPr>
              <a:t> </a:t>
            </a:r>
            <a:r>
              <a:rPr sz="1650" dirty="0">
                <a:latin typeface="Carlito"/>
                <a:cs typeface="Carlito"/>
              </a:rPr>
              <a:t>resulting</a:t>
            </a:r>
            <a:r>
              <a:rPr sz="1650" spc="-45" dirty="0">
                <a:latin typeface="Carlito"/>
                <a:cs typeface="Carlito"/>
              </a:rPr>
              <a:t> </a:t>
            </a:r>
            <a:r>
              <a:rPr sz="1650" dirty="0">
                <a:latin typeface="Carlito"/>
                <a:cs typeface="Carlito"/>
              </a:rPr>
              <a:t>3</a:t>
            </a:r>
            <a:r>
              <a:rPr sz="1650" spc="-49" dirty="0">
                <a:latin typeface="Carlito"/>
                <a:cs typeface="Carlito"/>
              </a:rPr>
              <a:t> </a:t>
            </a:r>
            <a:r>
              <a:rPr sz="1650" spc="-8" dirty="0">
                <a:latin typeface="Carlito"/>
                <a:cs typeface="Carlito"/>
              </a:rPr>
              <a:t>scores </a:t>
            </a:r>
            <a:r>
              <a:rPr sz="1650" dirty="0">
                <a:latin typeface="Carlito"/>
                <a:cs typeface="Carlito"/>
              </a:rPr>
              <a:t>from</a:t>
            </a:r>
            <a:r>
              <a:rPr sz="1650" spc="-23" dirty="0">
                <a:latin typeface="Carlito"/>
                <a:cs typeface="Carlito"/>
              </a:rPr>
              <a:t> </a:t>
            </a:r>
            <a:r>
              <a:rPr sz="1650" dirty="0">
                <a:solidFill>
                  <a:srgbClr val="C00000"/>
                </a:solidFill>
                <a:latin typeface="Carlito"/>
                <a:cs typeface="Carlito"/>
              </a:rPr>
              <a:t>query</a:t>
            </a:r>
            <a:r>
              <a:rPr sz="1650" spc="-23" dirty="0">
                <a:solidFill>
                  <a:srgbClr val="C00000"/>
                </a:solidFill>
                <a:latin typeface="Carlito"/>
                <a:cs typeface="Carlito"/>
              </a:rPr>
              <a:t> </a:t>
            </a:r>
            <a:r>
              <a:rPr sz="1650" dirty="0">
                <a:latin typeface="Carlito"/>
                <a:cs typeface="Carlito"/>
              </a:rPr>
              <a:t>x</a:t>
            </a:r>
            <a:r>
              <a:rPr sz="1650" spc="-23" dirty="0">
                <a:latin typeface="Carlito"/>
                <a:cs typeface="Carlito"/>
              </a:rPr>
              <a:t> </a:t>
            </a:r>
            <a:r>
              <a:rPr sz="1650" spc="-15" dirty="0">
                <a:solidFill>
                  <a:srgbClr val="AB7942"/>
                </a:solidFill>
                <a:latin typeface="Carlito"/>
                <a:cs typeface="Carlito"/>
              </a:rPr>
              <a:t>keys</a:t>
            </a:r>
            <a:endParaRPr sz="1650">
              <a:latin typeface="Carlito"/>
              <a:cs typeface="Carlito"/>
            </a:endParaRPr>
          </a:p>
        </p:txBody>
      </p:sp>
      <p:sp>
        <p:nvSpPr>
          <p:cNvPr id="43" name="object 43"/>
          <p:cNvSpPr txBox="1"/>
          <p:nvPr/>
        </p:nvSpPr>
        <p:spPr>
          <a:xfrm>
            <a:off x="279440" y="4550554"/>
            <a:ext cx="2689859" cy="269304"/>
          </a:xfrm>
          <a:prstGeom prst="rect">
            <a:avLst/>
          </a:prstGeom>
        </p:spPr>
        <p:txBody>
          <a:bodyPr vert="horz" wrap="square" lIns="0" tIns="0" rIns="0" bIns="0" rtlCol="0">
            <a:spAutoFit/>
          </a:bodyPr>
          <a:lstStyle/>
          <a:p>
            <a:pPr marL="9525">
              <a:lnSpc>
                <a:spcPts val="2149"/>
              </a:lnSpc>
            </a:pPr>
            <a:r>
              <a:rPr dirty="0">
                <a:latin typeface="Carlito"/>
                <a:cs typeface="Carlito"/>
              </a:rPr>
              <a:t>values</a:t>
            </a:r>
            <a:r>
              <a:rPr spc="-56" dirty="0">
                <a:latin typeface="Carlito"/>
                <a:cs typeface="Carlito"/>
              </a:rPr>
              <a:t> </a:t>
            </a:r>
            <a:r>
              <a:rPr dirty="0">
                <a:latin typeface="Carlito"/>
                <a:cs typeface="Carlito"/>
              </a:rPr>
              <a:t>using</a:t>
            </a:r>
            <a:r>
              <a:rPr spc="-56" dirty="0">
                <a:latin typeface="Carlito"/>
                <a:cs typeface="Carlito"/>
              </a:rPr>
              <a:t> </a:t>
            </a:r>
            <a:r>
              <a:rPr spc="-8" dirty="0">
                <a:latin typeface="Carlito"/>
                <a:cs typeface="Carlito"/>
              </a:rPr>
              <a:t>attention</a:t>
            </a:r>
            <a:r>
              <a:rPr spc="-53" dirty="0">
                <a:latin typeface="Carlito"/>
                <a:cs typeface="Carlito"/>
              </a:rPr>
              <a:t> </a:t>
            </a:r>
            <a:r>
              <a:rPr spc="-8" dirty="0">
                <a:latin typeface="Carlito"/>
                <a:cs typeface="Carlito"/>
              </a:rPr>
              <a:t>scores</a:t>
            </a:r>
            <a:endParaRPr>
              <a:latin typeface="Carlito"/>
              <a:cs typeface="Carlito"/>
            </a:endParaRPr>
          </a:p>
        </p:txBody>
      </p:sp>
      <p:sp>
        <p:nvSpPr>
          <p:cNvPr id="44" name="object 44"/>
          <p:cNvSpPr txBox="1"/>
          <p:nvPr/>
        </p:nvSpPr>
        <p:spPr>
          <a:xfrm>
            <a:off x="3946226" y="4664405"/>
            <a:ext cx="5129688" cy="467757"/>
          </a:xfrm>
          <a:prstGeom prst="rect">
            <a:avLst/>
          </a:prstGeom>
        </p:spPr>
        <p:txBody>
          <a:bodyPr vert="horz" wrap="square" lIns="0" tIns="953" rIns="0" bIns="0" rtlCol="0">
            <a:spAutoFit/>
          </a:bodyPr>
          <a:lstStyle/>
          <a:p>
            <a:pPr marL="1280160">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a:p>
            <a:pPr marL="9525">
              <a:spcBef>
                <a:spcPts val="360"/>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
        <p:nvSpPr>
          <p:cNvPr id="42" name="object 42"/>
          <p:cNvSpPr txBox="1"/>
          <p:nvPr/>
        </p:nvSpPr>
        <p:spPr>
          <a:xfrm>
            <a:off x="279439" y="4263009"/>
            <a:ext cx="2692241" cy="286617"/>
          </a:xfrm>
          <a:prstGeom prst="rect">
            <a:avLst/>
          </a:prstGeom>
        </p:spPr>
        <p:txBody>
          <a:bodyPr vert="horz" wrap="square" lIns="0" tIns="9525" rIns="0" bIns="0" rtlCol="0">
            <a:spAutoFit/>
          </a:bodyPr>
          <a:lstStyle/>
          <a:p>
            <a:pPr marL="9525">
              <a:spcBef>
                <a:spcPts val="75"/>
              </a:spcBef>
            </a:pPr>
            <a:r>
              <a:rPr dirty="0">
                <a:latin typeface="Carlito"/>
                <a:cs typeface="Carlito"/>
              </a:rPr>
              <a:t>2.</a:t>
            </a:r>
            <a:r>
              <a:rPr spc="-53" dirty="0">
                <a:latin typeface="Carlito"/>
                <a:cs typeface="Carlito"/>
              </a:rPr>
              <a:t> </a:t>
            </a:r>
            <a:r>
              <a:rPr dirty="0">
                <a:latin typeface="Carlito"/>
                <a:cs typeface="Carlito"/>
              </a:rPr>
              <a:t>Compute</a:t>
            </a:r>
            <a:r>
              <a:rPr spc="-45" dirty="0">
                <a:latin typeface="Carlito"/>
                <a:cs typeface="Carlito"/>
              </a:rPr>
              <a:t> </a:t>
            </a:r>
            <a:r>
              <a:rPr dirty="0">
                <a:latin typeface="Carlito"/>
                <a:cs typeface="Carlito"/>
              </a:rPr>
              <a:t>weighted</a:t>
            </a:r>
            <a:r>
              <a:rPr spc="-49" dirty="0">
                <a:latin typeface="Carlito"/>
                <a:cs typeface="Carlito"/>
              </a:rPr>
              <a:t> </a:t>
            </a:r>
            <a:r>
              <a:rPr dirty="0">
                <a:latin typeface="Carlito"/>
                <a:cs typeface="Carlito"/>
              </a:rPr>
              <a:t>sum</a:t>
            </a:r>
            <a:r>
              <a:rPr spc="-53" dirty="0">
                <a:latin typeface="Carlito"/>
                <a:cs typeface="Carlito"/>
              </a:rPr>
              <a:t> </a:t>
            </a:r>
            <a:r>
              <a:rPr spc="-19" dirty="0">
                <a:latin typeface="Carlito"/>
                <a:cs typeface="Carlito"/>
              </a:rPr>
              <a:t>of</a:t>
            </a:r>
            <a:endParaRPr>
              <a:latin typeface="Carlito"/>
              <a:cs typeface="Carl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65611" y="3436297"/>
            <a:ext cx="5696903" cy="1507331"/>
            <a:chOff x="4487481" y="4581728"/>
            <a:chExt cx="7595870" cy="2009775"/>
          </a:xfrm>
        </p:grpSpPr>
        <p:pic>
          <p:nvPicPr>
            <p:cNvPr id="3" name="object 3"/>
            <p:cNvPicPr/>
            <p:nvPr/>
          </p:nvPicPr>
          <p:blipFill>
            <a:blip r:embed="rId2" cstate="print"/>
            <a:stretch>
              <a:fillRect/>
            </a:stretch>
          </p:blipFill>
          <p:spPr>
            <a:xfrm>
              <a:off x="4514507" y="4581728"/>
              <a:ext cx="7454933" cy="1352086"/>
            </a:xfrm>
            <a:prstGeom prst="rect">
              <a:avLst/>
            </a:prstGeom>
          </p:spPr>
        </p:pic>
        <p:sp>
          <p:nvSpPr>
            <p:cNvPr id="4" name="object 4"/>
            <p:cNvSpPr/>
            <p:nvPr/>
          </p:nvSpPr>
          <p:spPr>
            <a:xfrm>
              <a:off x="5330279" y="5354269"/>
              <a:ext cx="5655945" cy="222250"/>
            </a:xfrm>
            <a:custGeom>
              <a:avLst/>
              <a:gdLst/>
              <a:ahLst/>
              <a:cxnLst/>
              <a:rect l="l" t="t" r="r" b="b"/>
              <a:pathLst>
                <a:path w="5655945" h="222250">
                  <a:moveTo>
                    <a:pt x="524116" y="25603"/>
                  </a:moveTo>
                  <a:lnTo>
                    <a:pt x="0" y="25603"/>
                  </a:lnTo>
                  <a:lnTo>
                    <a:pt x="0" y="222072"/>
                  </a:lnTo>
                  <a:lnTo>
                    <a:pt x="524116" y="222072"/>
                  </a:lnTo>
                  <a:lnTo>
                    <a:pt x="524116" y="25603"/>
                  </a:lnTo>
                  <a:close/>
                </a:path>
                <a:path w="5655945" h="222250">
                  <a:moveTo>
                    <a:pt x="3131286" y="25603"/>
                  </a:moveTo>
                  <a:lnTo>
                    <a:pt x="2607170" y="25603"/>
                  </a:lnTo>
                  <a:lnTo>
                    <a:pt x="2607170" y="222072"/>
                  </a:lnTo>
                  <a:lnTo>
                    <a:pt x="3131286" y="222072"/>
                  </a:lnTo>
                  <a:lnTo>
                    <a:pt x="3131286" y="25603"/>
                  </a:lnTo>
                  <a:close/>
                </a:path>
                <a:path w="5655945" h="222250">
                  <a:moveTo>
                    <a:pt x="5655424" y="0"/>
                  </a:moveTo>
                  <a:lnTo>
                    <a:pt x="5131308" y="0"/>
                  </a:lnTo>
                  <a:lnTo>
                    <a:pt x="5131308" y="196469"/>
                  </a:lnTo>
                  <a:lnTo>
                    <a:pt x="5655424" y="196469"/>
                  </a:lnTo>
                  <a:lnTo>
                    <a:pt x="5655424" y="0"/>
                  </a:lnTo>
                  <a:close/>
                </a:path>
              </a:pathLst>
            </a:custGeom>
            <a:solidFill>
              <a:srgbClr val="FFFFFF"/>
            </a:solidFill>
          </p:spPr>
          <p:txBody>
            <a:bodyPr wrap="square" lIns="0" tIns="0" rIns="0" bIns="0" rtlCol="0"/>
            <a:lstStyle/>
            <a:p>
              <a:endParaRPr sz="1350"/>
            </a:p>
          </p:txBody>
        </p:sp>
        <p:sp>
          <p:nvSpPr>
            <p:cNvPr id="5" name="object 5"/>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pic>
          <p:nvPicPr>
            <p:cNvPr id="6" name="object 6"/>
            <p:cNvPicPr/>
            <p:nvPr/>
          </p:nvPicPr>
          <p:blipFill>
            <a:blip r:embed="rId3" cstate="print"/>
            <a:stretch>
              <a:fillRect/>
            </a:stretch>
          </p:blipFill>
          <p:spPr>
            <a:xfrm>
              <a:off x="4487481" y="5864748"/>
              <a:ext cx="7595463" cy="726379"/>
            </a:xfrm>
            <a:prstGeom prst="rect">
              <a:avLst/>
            </a:prstGeom>
          </p:spPr>
        </p:pic>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8" name="object 8"/>
          <p:cNvGrpSpPr/>
          <p:nvPr/>
        </p:nvGrpSpPr>
        <p:grpSpPr>
          <a:xfrm>
            <a:off x="3359686" y="1864681"/>
            <a:ext cx="5580221" cy="1217771"/>
            <a:chOff x="4479581" y="2486240"/>
            <a:chExt cx="7440295" cy="1623695"/>
          </a:xfrm>
        </p:grpSpPr>
        <p:sp>
          <p:nvSpPr>
            <p:cNvPr id="9" name="object 9"/>
            <p:cNvSpPr/>
            <p:nvPr/>
          </p:nvSpPr>
          <p:spPr>
            <a:xfrm>
              <a:off x="4485931" y="2492590"/>
              <a:ext cx="7427595" cy="1610995"/>
            </a:xfrm>
            <a:custGeom>
              <a:avLst/>
              <a:gdLst/>
              <a:ahLst/>
              <a:cxnLst/>
              <a:rect l="l" t="t" r="r" b="b"/>
              <a:pathLst>
                <a:path w="7427595" h="1610995">
                  <a:moveTo>
                    <a:pt x="7427150" y="0"/>
                  </a:moveTo>
                  <a:lnTo>
                    <a:pt x="0" y="0"/>
                  </a:lnTo>
                  <a:lnTo>
                    <a:pt x="0" y="1610779"/>
                  </a:lnTo>
                  <a:lnTo>
                    <a:pt x="7427150" y="1610779"/>
                  </a:lnTo>
                  <a:lnTo>
                    <a:pt x="7427150" y="0"/>
                  </a:lnTo>
                  <a:close/>
                </a:path>
              </a:pathLst>
            </a:custGeom>
            <a:solidFill>
              <a:srgbClr val="D9D9D9"/>
            </a:solidFill>
          </p:spPr>
          <p:txBody>
            <a:bodyPr wrap="square" lIns="0" tIns="0" rIns="0" bIns="0" rtlCol="0"/>
            <a:lstStyle/>
            <a:p>
              <a:endParaRPr sz="1350"/>
            </a:p>
          </p:txBody>
        </p:sp>
        <p:sp>
          <p:nvSpPr>
            <p:cNvPr id="10" name="object 10"/>
            <p:cNvSpPr/>
            <p:nvPr/>
          </p:nvSpPr>
          <p:spPr>
            <a:xfrm>
              <a:off x="4485931" y="2492590"/>
              <a:ext cx="7427595" cy="1610995"/>
            </a:xfrm>
            <a:custGeom>
              <a:avLst/>
              <a:gdLst/>
              <a:ahLst/>
              <a:cxnLst/>
              <a:rect l="l" t="t" r="r" b="b"/>
              <a:pathLst>
                <a:path w="7427595" h="1610995">
                  <a:moveTo>
                    <a:pt x="0" y="0"/>
                  </a:moveTo>
                  <a:lnTo>
                    <a:pt x="7427154" y="0"/>
                  </a:lnTo>
                  <a:lnTo>
                    <a:pt x="7427154" y="1610770"/>
                  </a:lnTo>
                  <a:lnTo>
                    <a:pt x="0" y="1610770"/>
                  </a:lnTo>
                  <a:lnTo>
                    <a:pt x="0" y="0"/>
                  </a:lnTo>
                  <a:close/>
                </a:path>
              </a:pathLst>
            </a:custGeom>
            <a:ln w="12700">
              <a:solidFill>
                <a:srgbClr val="2F528F"/>
              </a:solidFill>
            </a:ln>
          </p:spPr>
          <p:txBody>
            <a:bodyPr wrap="square" lIns="0" tIns="0" rIns="0" bIns="0" rtlCol="0"/>
            <a:lstStyle/>
            <a:p>
              <a:endParaRPr sz="1350"/>
            </a:p>
          </p:txBody>
        </p:sp>
      </p:grpSp>
      <p:sp>
        <p:nvSpPr>
          <p:cNvPr id="11" name="object 11"/>
          <p:cNvSpPr txBox="1"/>
          <p:nvPr/>
        </p:nvSpPr>
        <p:spPr>
          <a:xfrm>
            <a:off x="3538099"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1:</a:t>
            </a:r>
            <a:endParaRPr sz="1350">
              <a:latin typeface="Carlito"/>
              <a:cs typeface="Carlito"/>
            </a:endParaRPr>
          </a:p>
        </p:txBody>
      </p:sp>
      <p:sp>
        <p:nvSpPr>
          <p:cNvPr id="12" name="object 12"/>
          <p:cNvSpPr txBox="1"/>
          <p:nvPr/>
        </p:nvSpPr>
        <p:spPr>
          <a:xfrm>
            <a:off x="4381233"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1:</a:t>
            </a:r>
            <a:endParaRPr sz="1350">
              <a:latin typeface="Carlito"/>
              <a:cs typeface="Carlito"/>
            </a:endParaRPr>
          </a:p>
        </p:txBody>
      </p:sp>
      <p:sp>
        <p:nvSpPr>
          <p:cNvPr id="13" name="object 13"/>
          <p:cNvSpPr txBox="1"/>
          <p:nvPr/>
        </p:nvSpPr>
        <p:spPr>
          <a:xfrm>
            <a:off x="5449091"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2:</a:t>
            </a:r>
            <a:endParaRPr sz="1350">
              <a:latin typeface="Carlito"/>
              <a:cs typeface="Carlito"/>
            </a:endParaRPr>
          </a:p>
        </p:txBody>
      </p:sp>
      <p:sp>
        <p:nvSpPr>
          <p:cNvPr id="14" name="object 14"/>
          <p:cNvSpPr txBox="1"/>
          <p:nvPr/>
        </p:nvSpPr>
        <p:spPr>
          <a:xfrm>
            <a:off x="629222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2:</a:t>
            </a:r>
            <a:endParaRPr sz="1350">
              <a:latin typeface="Carlito"/>
              <a:cs typeface="Carlito"/>
            </a:endParaRPr>
          </a:p>
        </p:txBody>
      </p:sp>
      <p:sp>
        <p:nvSpPr>
          <p:cNvPr id="15" name="object 15"/>
          <p:cNvSpPr txBox="1"/>
          <p:nvPr/>
        </p:nvSpPr>
        <p:spPr>
          <a:xfrm>
            <a:off x="7351434" y="3174873"/>
            <a:ext cx="439579" cy="217367"/>
          </a:xfrm>
          <a:prstGeom prst="rect">
            <a:avLst/>
          </a:prstGeom>
        </p:spPr>
        <p:txBody>
          <a:bodyPr vert="horz" wrap="square" lIns="0" tIns="9525" rIns="0" bIns="0" rtlCol="0">
            <a:spAutoFit/>
          </a:bodyPr>
          <a:lstStyle/>
          <a:p>
            <a:pPr marL="9525">
              <a:spcBef>
                <a:spcPts val="75"/>
              </a:spcBef>
            </a:pPr>
            <a:r>
              <a:rPr sz="1350" dirty="0">
                <a:latin typeface="Carlito"/>
                <a:cs typeface="Carlito"/>
              </a:rPr>
              <a:t>Key</a:t>
            </a:r>
            <a:r>
              <a:rPr sz="1350" spc="-49" dirty="0">
                <a:latin typeface="Carlito"/>
                <a:cs typeface="Carlito"/>
              </a:rPr>
              <a:t> </a:t>
            </a:r>
            <a:r>
              <a:rPr sz="1350" spc="-19" dirty="0">
                <a:latin typeface="Carlito"/>
                <a:cs typeface="Carlito"/>
              </a:rPr>
              <a:t>3:</a:t>
            </a:r>
            <a:endParaRPr sz="1350">
              <a:latin typeface="Carlito"/>
              <a:cs typeface="Carlito"/>
            </a:endParaRPr>
          </a:p>
        </p:txBody>
      </p:sp>
      <p:sp>
        <p:nvSpPr>
          <p:cNvPr id="16" name="object 16"/>
          <p:cNvSpPr txBox="1"/>
          <p:nvPr/>
        </p:nvSpPr>
        <p:spPr>
          <a:xfrm>
            <a:off x="8207264" y="3174873"/>
            <a:ext cx="577215" cy="217367"/>
          </a:xfrm>
          <a:prstGeom prst="rect">
            <a:avLst/>
          </a:prstGeom>
        </p:spPr>
        <p:txBody>
          <a:bodyPr vert="horz" wrap="square" lIns="0" tIns="9525" rIns="0" bIns="0" rtlCol="0">
            <a:spAutoFit/>
          </a:bodyPr>
          <a:lstStyle/>
          <a:p>
            <a:pPr marL="9525">
              <a:spcBef>
                <a:spcPts val="75"/>
              </a:spcBef>
            </a:pPr>
            <a:r>
              <a:rPr sz="1350" spc="-8" dirty="0">
                <a:latin typeface="Carlito"/>
                <a:cs typeface="Carlito"/>
              </a:rPr>
              <a:t>Value</a:t>
            </a:r>
            <a:r>
              <a:rPr sz="1350" spc="-71" dirty="0">
                <a:latin typeface="Carlito"/>
                <a:cs typeface="Carlito"/>
              </a:rPr>
              <a:t> </a:t>
            </a:r>
            <a:r>
              <a:rPr sz="1350" spc="-19" dirty="0">
                <a:latin typeface="Carlito"/>
                <a:cs typeface="Carlito"/>
              </a:rPr>
              <a:t>3:</a:t>
            </a:r>
            <a:endParaRPr sz="1350">
              <a:latin typeface="Carlito"/>
              <a:cs typeface="Carlito"/>
            </a:endParaRPr>
          </a:p>
        </p:txBody>
      </p:sp>
      <p:graphicFrame>
        <p:nvGraphicFramePr>
          <p:cNvPr id="17" name="object 17"/>
          <p:cNvGraphicFramePr>
            <a:graphicFrameLocks noGrp="1"/>
          </p:cNvGraphicFramePr>
          <p:nvPr/>
        </p:nvGraphicFramePr>
        <p:xfrm>
          <a:off x="7402582"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7.8</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0.3</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
        <p:nvSpPr>
          <p:cNvPr id="18" name="object 18"/>
          <p:cNvSpPr/>
          <p:nvPr/>
        </p:nvSpPr>
        <p:spPr>
          <a:xfrm>
            <a:off x="6077940" y="1484319"/>
            <a:ext cx="2007870" cy="356711"/>
          </a:xfrm>
          <a:custGeom>
            <a:avLst/>
            <a:gdLst/>
            <a:ahLst/>
            <a:cxnLst/>
            <a:rect l="l" t="t" r="r" b="b"/>
            <a:pathLst>
              <a:path w="2677159"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2677159" h="475614">
                <a:moveTo>
                  <a:pt x="2676880" y="114300"/>
                </a:moveTo>
                <a:lnTo>
                  <a:pt x="2667355" y="95250"/>
                </a:lnTo>
                <a:lnTo>
                  <a:pt x="2619730" y="0"/>
                </a:lnTo>
                <a:lnTo>
                  <a:pt x="2562580" y="114300"/>
                </a:lnTo>
                <a:lnTo>
                  <a:pt x="2600680" y="114300"/>
                </a:lnTo>
                <a:lnTo>
                  <a:pt x="2600680" y="475615"/>
                </a:lnTo>
                <a:lnTo>
                  <a:pt x="2638780" y="475615"/>
                </a:lnTo>
                <a:lnTo>
                  <a:pt x="2638780" y="114300"/>
                </a:lnTo>
                <a:lnTo>
                  <a:pt x="2676880" y="114300"/>
                </a:lnTo>
                <a:close/>
              </a:path>
            </a:pathLst>
          </a:custGeom>
          <a:solidFill>
            <a:srgbClr val="000000"/>
          </a:solidFill>
        </p:spPr>
        <p:txBody>
          <a:bodyPr wrap="square" lIns="0" tIns="0" rIns="0" bIns="0" rtlCol="0"/>
          <a:lstStyle/>
          <a:p>
            <a:endParaRPr sz="1350"/>
          </a:p>
        </p:txBody>
      </p:sp>
      <p:graphicFrame>
        <p:nvGraphicFramePr>
          <p:cNvPr id="19" name="object 19"/>
          <p:cNvGraphicFramePr>
            <a:graphicFrameLocks noGrp="1"/>
          </p:cNvGraphicFramePr>
          <p:nvPr/>
        </p:nvGraphicFramePr>
        <p:xfrm>
          <a:off x="5476503"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8.0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0.0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
        <p:nvSpPr>
          <p:cNvPr id="20" name="object 20"/>
          <p:cNvSpPr/>
          <p:nvPr/>
        </p:nvSpPr>
        <p:spPr>
          <a:xfrm>
            <a:off x="4160796" y="1484319"/>
            <a:ext cx="85725" cy="356711"/>
          </a:xfrm>
          <a:custGeom>
            <a:avLst/>
            <a:gdLst/>
            <a:ahLst/>
            <a:cxnLst/>
            <a:rect l="l" t="t" r="r" b="b"/>
            <a:pathLst>
              <a:path w="114300" h="475614">
                <a:moveTo>
                  <a:pt x="76200" y="95250"/>
                </a:moveTo>
                <a:lnTo>
                  <a:pt x="38100" y="95250"/>
                </a:lnTo>
                <a:lnTo>
                  <a:pt x="38100" y="475614"/>
                </a:lnTo>
                <a:lnTo>
                  <a:pt x="76200" y="475614"/>
                </a:lnTo>
                <a:lnTo>
                  <a:pt x="76200" y="95250"/>
                </a:lnTo>
                <a:close/>
              </a:path>
              <a:path w="114300" h="475614">
                <a:moveTo>
                  <a:pt x="57150" y="0"/>
                </a:moveTo>
                <a:lnTo>
                  <a:pt x="0" y="114300"/>
                </a:lnTo>
                <a:lnTo>
                  <a:pt x="38100" y="114300"/>
                </a:lnTo>
                <a:lnTo>
                  <a:pt x="38100" y="95250"/>
                </a:lnTo>
                <a:lnTo>
                  <a:pt x="104775" y="95250"/>
                </a:lnTo>
                <a:lnTo>
                  <a:pt x="57150" y="0"/>
                </a:lnTo>
                <a:close/>
              </a:path>
              <a:path w="114300" h="475614">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sz="1350"/>
          </a:p>
        </p:txBody>
      </p:sp>
      <p:graphicFrame>
        <p:nvGraphicFramePr>
          <p:cNvPr id="21" name="object 21"/>
          <p:cNvGraphicFramePr>
            <a:graphicFrameLocks noGrp="1"/>
          </p:cNvGraphicFramePr>
          <p:nvPr/>
        </p:nvGraphicFramePr>
        <p:xfrm>
          <a:off x="3521973" y="1180452"/>
          <a:ext cx="1287303" cy="297180"/>
        </p:xfrm>
        <a:graphic>
          <a:graphicData uri="http://schemas.openxmlformats.org/drawingml/2006/table">
            <a:tbl>
              <a:tblPr firstRow="1" bandRow="1">
                <a:tableStyleId>{2D5ABB26-0587-4C30-8999-92F81FD0307C}</a:tableStyleId>
              </a:tblPr>
              <a:tblGrid>
                <a:gridCol w="429101">
                  <a:extLst>
                    <a:ext uri="{9D8B030D-6E8A-4147-A177-3AD203B41FA5}">
                      <a16:colId xmlns:a16="http://schemas.microsoft.com/office/drawing/2014/main" val="20000"/>
                    </a:ext>
                  </a:extLst>
                </a:gridCol>
                <a:gridCol w="429101">
                  <a:extLst>
                    <a:ext uri="{9D8B030D-6E8A-4147-A177-3AD203B41FA5}">
                      <a16:colId xmlns:a16="http://schemas.microsoft.com/office/drawing/2014/main" val="20001"/>
                    </a:ext>
                  </a:extLst>
                </a:gridCol>
                <a:gridCol w="429101">
                  <a:extLst>
                    <a:ext uri="{9D8B030D-6E8A-4147-A177-3AD203B41FA5}">
                      <a16:colId xmlns:a16="http://schemas.microsoft.com/office/drawing/2014/main" val="20002"/>
                    </a:ext>
                  </a:extLst>
                </a:gridCol>
              </a:tblGrid>
              <a:tr h="297180">
                <a:tc>
                  <a:txBody>
                    <a:bodyPr/>
                    <a:lstStyle/>
                    <a:p>
                      <a:pPr marL="123189">
                        <a:lnSpc>
                          <a:spcPct val="100000"/>
                        </a:lnSpc>
                        <a:spcBef>
                          <a:spcPts val="265"/>
                        </a:spcBef>
                      </a:pPr>
                      <a:r>
                        <a:rPr sz="1500" b="1" spc="-25" dirty="0">
                          <a:latin typeface="Carlito"/>
                          <a:cs typeface="Carlito"/>
                        </a:rPr>
                        <a:t>2.0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7.0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tc>
                  <a:txBody>
                    <a:bodyPr/>
                    <a:lstStyle/>
                    <a:p>
                      <a:pPr marL="123189">
                        <a:lnSpc>
                          <a:spcPct val="100000"/>
                        </a:lnSpc>
                        <a:spcBef>
                          <a:spcPts val="265"/>
                        </a:spcBef>
                      </a:pPr>
                      <a:r>
                        <a:rPr sz="1500" b="1" spc="-25" dirty="0">
                          <a:latin typeface="Carlito"/>
                          <a:cs typeface="Carlito"/>
                        </a:rPr>
                        <a:t>1.0</a:t>
                      </a:r>
                      <a:endParaRPr sz="1500">
                        <a:latin typeface="Carlito"/>
                        <a:cs typeface="Carlito"/>
                      </a:endParaRPr>
                    </a:p>
                  </a:txBody>
                  <a:tcPr marL="0" marR="0" marT="2524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00B050"/>
                    </a:solidFill>
                  </a:tcPr>
                </a:tc>
                <a:extLst>
                  <a:ext uri="{0D108BD9-81ED-4DB2-BD59-A6C34878D82A}">
                    <a16:rowId xmlns:a16="http://schemas.microsoft.com/office/drawing/2014/main" val="10000"/>
                  </a:ext>
                </a:extLst>
              </a:tr>
            </a:tbl>
          </a:graphicData>
        </a:graphic>
      </p:graphicFrame>
      <p:sp>
        <p:nvSpPr>
          <p:cNvPr id="22" name="object 22"/>
          <p:cNvSpPr txBox="1"/>
          <p:nvPr/>
        </p:nvSpPr>
        <p:spPr>
          <a:xfrm>
            <a:off x="33131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1:</a:t>
            </a:r>
            <a:endParaRPr sz="1350">
              <a:latin typeface="Carlito"/>
              <a:cs typeface="Carlito"/>
            </a:endParaRPr>
          </a:p>
        </p:txBody>
      </p:sp>
      <p:sp>
        <p:nvSpPr>
          <p:cNvPr id="23" name="object 23"/>
          <p:cNvSpPr txBox="1"/>
          <p:nvPr/>
        </p:nvSpPr>
        <p:spPr>
          <a:xfrm>
            <a:off x="5217338"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2:</a:t>
            </a:r>
            <a:endParaRPr sz="1350">
              <a:latin typeface="Carlito"/>
              <a:cs typeface="Carlito"/>
            </a:endParaRPr>
          </a:p>
        </p:txBody>
      </p:sp>
      <p:sp>
        <p:nvSpPr>
          <p:cNvPr id="24" name="object 24"/>
          <p:cNvSpPr txBox="1"/>
          <p:nvPr/>
        </p:nvSpPr>
        <p:spPr>
          <a:xfrm>
            <a:off x="7135787" y="4664405"/>
            <a:ext cx="620554"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Query</a:t>
            </a:r>
            <a:r>
              <a:rPr sz="1350" spc="-23" dirty="0">
                <a:latin typeface="Carlito"/>
                <a:cs typeface="Carlito"/>
              </a:rPr>
              <a:t> </a:t>
            </a:r>
            <a:r>
              <a:rPr sz="1350" spc="-19" dirty="0">
                <a:latin typeface="Carlito"/>
                <a:cs typeface="Carlito"/>
              </a:rPr>
              <a:t>3:</a:t>
            </a:r>
            <a:endParaRPr sz="1350">
              <a:latin typeface="Carlito"/>
              <a:cs typeface="Carlito"/>
            </a:endParaRPr>
          </a:p>
        </p:txBody>
      </p:sp>
      <p:sp>
        <p:nvSpPr>
          <p:cNvPr id="25" name="object 25"/>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CE715149-799D-61DD-BE2E-DB31C88C1561}"/>
              </a:ext>
            </a:extLst>
          </p:cNvPr>
          <p:cNvSpPr>
            <a:spLocks noGrp="1"/>
          </p:cNvSpPr>
          <p:nvPr>
            <p:ph type="title"/>
          </p:nvPr>
        </p:nvSpPr>
        <p:spPr>
          <a:xfrm>
            <a:off x="0" y="0"/>
            <a:ext cx="7375161" cy="800102"/>
          </a:xfrm>
        </p:spPr>
        <p:txBody>
          <a:bodyPr anchor="b">
            <a:normAutofit/>
          </a:bodyPr>
          <a:lstStyle/>
          <a:p>
            <a:r>
              <a:rPr lang="en-GB" sz="2800" spc="-15" dirty="0"/>
              <a:t>Computing Multi-Head Attention: Example</a:t>
            </a:r>
            <a:endParaRPr lang="en-GB" sz="2700" dirty="0">
              <a:solidFill>
                <a:schemeClr val="tx2"/>
              </a:solidFill>
            </a:endParaRP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00351" y="0"/>
            <a:ext cx="3243649" cy="1980861"/>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Content Placeholder 6" descr="A diagram of a algorithm&#10;&#10;Description automatically generated">
            <a:extLst>
              <a:ext uri="{FF2B5EF4-FFF2-40B4-BE49-F238E27FC236}">
                <a16:creationId xmlns:a16="http://schemas.microsoft.com/office/drawing/2014/main" id="{73B5ED30-0571-594F-B768-9CDCFF23CBB5}"/>
              </a:ext>
            </a:extLst>
          </p:cNvPr>
          <p:cNvPicPr>
            <a:picLocks noGrp="1" noChangeAspect="1"/>
          </p:cNvPicPr>
          <p:nvPr>
            <p:ph idx="1"/>
          </p:nvPr>
        </p:nvPicPr>
        <p:blipFill>
          <a:blip r:embed="rId2"/>
          <a:stretch>
            <a:fillRect/>
          </a:stretch>
        </p:blipFill>
        <p:spPr>
          <a:xfrm>
            <a:off x="4041811" y="1040485"/>
            <a:ext cx="4871825" cy="4058412"/>
          </a:xfrm>
        </p:spPr>
      </p:pic>
      <p:pic>
        <p:nvPicPr>
          <p:cNvPr id="23" name="Picture 22">
            <a:extLst>
              <a:ext uri="{FF2B5EF4-FFF2-40B4-BE49-F238E27FC236}">
                <a16:creationId xmlns:a16="http://schemas.microsoft.com/office/drawing/2014/main" id="{D3AB5D9C-0E0F-2F29-586F-66FCBD34AD81}"/>
              </a:ext>
            </a:extLst>
          </p:cNvPr>
          <p:cNvPicPr>
            <a:picLocks noChangeAspect="1"/>
          </p:cNvPicPr>
          <p:nvPr/>
        </p:nvPicPr>
        <p:blipFill>
          <a:blip r:embed="rId3"/>
          <a:stretch>
            <a:fillRect/>
          </a:stretch>
        </p:blipFill>
        <p:spPr>
          <a:xfrm>
            <a:off x="515461" y="1906461"/>
            <a:ext cx="2225233" cy="2728196"/>
          </a:xfrm>
          <a:prstGeom prst="rect">
            <a:avLst/>
          </a:prstGeom>
        </p:spPr>
      </p:pic>
    </p:spTree>
    <p:extLst>
      <p:ext uri="{BB962C8B-B14F-4D97-AF65-F5344CB8AC3E}">
        <p14:creationId xmlns:p14="http://schemas.microsoft.com/office/powerpoint/2010/main" val="422223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65557"/>
            <a:ext cx="5915025" cy="1025281"/>
          </a:xfrm>
          <a:prstGeom prst="rect">
            <a:avLst/>
          </a:prstGeom>
        </p:spPr>
        <p:txBody>
          <a:bodyPr vert="horz" wrap="square" lIns="0" tIns="9525" rIns="0" bIns="0" rtlCol="0" anchor="ctr">
            <a:spAutoFit/>
          </a:bodyPr>
          <a:lstStyle/>
          <a:p>
            <a:pPr marL="9049">
              <a:lnSpc>
                <a:spcPct val="100000"/>
              </a:lnSpc>
              <a:spcBef>
                <a:spcPts val="75"/>
              </a:spcBef>
            </a:pPr>
            <a:r>
              <a:rPr dirty="0"/>
              <a:t>ViT</a:t>
            </a:r>
            <a:r>
              <a:rPr spc="-127" dirty="0"/>
              <a:t> </a:t>
            </a:r>
            <a:r>
              <a:rPr spc="-15" dirty="0"/>
              <a:t>Solution:</a:t>
            </a:r>
            <a:r>
              <a:rPr spc="-127" dirty="0"/>
              <a:t> </a:t>
            </a:r>
            <a:r>
              <a:rPr dirty="0"/>
              <a:t>Input</a:t>
            </a:r>
            <a:r>
              <a:rPr spc="-120" dirty="0"/>
              <a:t> </a:t>
            </a:r>
            <a:r>
              <a:rPr spc="-23" dirty="0"/>
              <a:t>Patches</a:t>
            </a:r>
            <a:r>
              <a:rPr spc="-124" dirty="0"/>
              <a:t> </a:t>
            </a:r>
            <a:r>
              <a:rPr spc="-19" dirty="0"/>
              <a:t>Instead</a:t>
            </a:r>
            <a:r>
              <a:rPr spc="-124" dirty="0"/>
              <a:t> </a:t>
            </a:r>
            <a:r>
              <a:rPr dirty="0"/>
              <a:t>of</a:t>
            </a:r>
            <a:r>
              <a:rPr spc="-120" dirty="0"/>
              <a:t> </a:t>
            </a:r>
            <a:r>
              <a:rPr spc="-8" dirty="0"/>
              <a:t>Pixels</a:t>
            </a:r>
          </a:p>
        </p:txBody>
      </p:sp>
      <p:grpSp>
        <p:nvGrpSpPr>
          <p:cNvPr id="3" name="object 3"/>
          <p:cNvGrpSpPr/>
          <p:nvPr/>
        </p:nvGrpSpPr>
        <p:grpSpPr>
          <a:xfrm>
            <a:off x="1518060" y="982723"/>
            <a:ext cx="7499033" cy="3925253"/>
            <a:chOff x="2024080" y="1310297"/>
            <a:chExt cx="9998710" cy="5233670"/>
          </a:xfrm>
        </p:grpSpPr>
        <p:pic>
          <p:nvPicPr>
            <p:cNvPr id="4" name="object 4"/>
            <p:cNvPicPr/>
            <p:nvPr/>
          </p:nvPicPr>
          <p:blipFill>
            <a:blip r:embed="rId2" cstate="print"/>
            <a:stretch>
              <a:fillRect/>
            </a:stretch>
          </p:blipFill>
          <p:spPr>
            <a:xfrm>
              <a:off x="2101037" y="1310297"/>
              <a:ext cx="9921633" cy="5233069"/>
            </a:xfrm>
            <a:prstGeom prst="rect">
              <a:avLst/>
            </a:prstGeom>
          </p:spPr>
        </p:pic>
        <p:sp>
          <p:nvSpPr>
            <p:cNvPr id="5" name="object 5"/>
            <p:cNvSpPr/>
            <p:nvPr/>
          </p:nvSpPr>
          <p:spPr>
            <a:xfrm>
              <a:off x="2087580" y="5078564"/>
              <a:ext cx="6653530" cy="1228725"/>
            </a:xfrm>
            <a:custGeom>
              <a:avLst/>
              <a:gdLst/>
              <a:ahLst/>
              <a:cxnLst/>
              <a:rect l="l" t="t" r="r" b="b"/>
              <a:pathLst>
                <a:path w="6653530" h="1228725">
                  <a:moveTo>
                    <a:pt x="6653003" y="0"/>
                  </a:moveTo>
                  <a:lnTo>
                    <a:pt x="0" y="0"/>
                  </a:lnTo>
                  <a:lnTo>
                    <a:pt x="0" y="1228110"/>
                  </a:lnTo>
                  <a:lnTo>
                    <a:pt x="6653003" y="1228110"/>
                  </a:lnTo>
                  <a:lnTo>
                    <a:pt x="6653003" y="0"/>
                  </a:lnTo>
                  <a:close/>
                </a:path>
              </a:pathLst>
            </a:custGeom>
            <a:ln w="127000">
              <a:solidFill>
                <a:srgbClr val="0432FF"/>
              </a:solidFill>
            </a:ln>
          </p:spPr>
          <p:txBody>
            <a:bodyPr wrap="square" lIns="0" tIns="0" rIns="0" bIns="0" rtlCol="0"/>
            <a:lstStyle/>
            <a:p>
              <a:endParaRPr sz="1350"/>
            </a:p>
          </p:txBody>
        </p:sp>
        <p:sp>
          <p:nvSpPr>
            <p:cNvPr id="6" name="object 6"/>
            <p:cNvSpPr/>
            <p:nvPr/>
          </p:nvSpPr>
          <p:spPr>
            <a:xfrm>
              <a:off x="9937371" y="4155135"/>
              <a:ext cx="1605280" cy="672465"/>
            </a:xfrm>
            <a:custGeom>
              <a:avLst/>
              <a:gdLst/>
              <a:ahLst/>
              <a:cxnLst/>
              <a:rect l="l" t="t" r="r" b="b"/>
              <a:pathLst>
                <a:path w="1605279" h="672464">
                  <a:moveTo>
                    <a:pt x="1604680" y="0"/>
                  </a:moveTo>
                  <a:lnTo>
                    <a:pt x="0" y="0"/>
                  </a:lnTo>
                  <a:lnTo>
                    <a:pt x="0" y="672353"/>
                  </a:lnTo>
                  <a:lnTo>
                    <a:pt x="1604680" y="672353"/>
                  </a:lnTo>
                  <a:lnTo>
                    <a:pt x="1604680" y="0"/>
                  </a:lnTo>
                  <a:close/>
                </a:path>
              </a:pathLst>
            </a:custGeom>
            <a:ln w="127000">
              <a:solidFill>
                <a:srgbClr val="0432FF"/>
              </a:solidFill>
            </a:ln>
          </p:spPr>
          <p:txBody>
            <a:bodyPr wrap="square" lIns="0" tIns="0" rIns="0" bIns="0" rtlCol="0"/>
            <a:lstStyle/>
            <a:p>
              <a:endParaRPr sz="1350"/>
            </a:p>
          </p:txBody>
        </p:sp>
      </p:grpSp>
      <p:sp>
        <p:nvSpPr>
          <p:cNvPr id="8" name="object 8"/>
          <p:cNvSpPr txBox="1"/>
          <p:nvPr/>
        </p:nvSpPr>
        <p:spPr>
          <a:xfrm>
            <a:off x="1636395" y="4922723"/>
            <a:ext cx="7417118"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Dosovitskiy</a:t>
            </a:r>
            <a:r>
              <a:rPr sz="1350" spc="-30" dirty="0">
                <a:latin typeface="Carlito"/>
                <a:cs typeface="Carlito"/>
              </a:rPr>
              <a:t> </a:t>
            </a:r>
            <a:r>
              <a:rPr sz="1350" dirty="0">
                <a:latin typeface="Carlito"/>
                <a:cs typeface="Carlito"/>
              </a:rPr>
              <a:t>et</a:t>
            </a:r>
            <a:r>
              <a:rPr sz="1350" spc="-30" dirty="0">
                <a:latin typeface="Carlito"/>
                <a:cs typeface="Carlito"/>
              </a:rPr>
              <a:t> </a:t>
            </a:r>
            <a:r>
              <a:rPr sz="1350" dirty="0">
                <a:latin typeface="Carlito"/>
                <a:cs typeface="Carlito"/>
              </a:rPr>
              <a:t>al.</a:t>
            </a:r>
            <a:r>
              <a:rPr sz="1350" spc="-30" dirty="0">
                <a:latin typeface="Carlito"/>
                <a:cs typeface="Carlito"/>
              </a:rPr>
              <a:t> </a:t>
            </a:r>
            <a:r>
              <a:rPr sz="1350" dirty="0">
                <a:latin typeface="Carlito"/>
                <a:cs typeface="Carlito"/>
              </a:rPr>
              <a:t>An</a:t>
            </a:r>
            <a:r>
              <a:rPr sz="1350" spc="-23" dirty="0">
                <a:latin typeface="Carlito"/>
                <a:cs typeface="Carlito"/>
              </a:rPr>
              <a:t> </a:t>
            </a:r>
            <a:r>
              <a:rPr sz="1350" dirty="0">
                <a:latin typeface="Carlito"/>
                <a:cs typeface="Carlito"/>
              </a:rPr>
              <a:t>Image</a:t>
            </a:r>
            <a:r>
              <a:rPr sz="1350" spc="-23" dirty="0">
                <a:latin typeface="Carlito"/>
                <a:cs typeface="Carlito"/>
              </a:rPr>
              <a:t> </a:t>
            </a:r>
            <a:r>
              <a:rPr sz="1350" dirty="0">
                <a:latin typeface="Carlito"/>
                <a:cs typeface="Carlito"/>
              </a:rPr>
              <a:t>is</a:t>
            </a:r>
            <a:r>
              <a:rPr sz="1350" spc="-30" dirty="0">
                <a:latin typeface="Carlito"/>
                <a:cs typeface="Carlito"/>
              </a:rPr>
              <a:t> </a:t>
            </a:r>
            <a:r>
              <a:rPr sz="1350" dirty="0">
                <a:latin typeface="Carlito"/>
                <a:cs typeface="Carlito"/>
              </a:rPr>
              <a:t>Worth</a:t>
            </a:r>
            <a:r>
              <a:rPr sz="1350" spc="-23" dirty="0">
                <a:latin typeface="Carlito"/>
                <a:cs typeface="Carlito"/>
              </a:rPr>
              <a:t> </a:t>
            </a:r>
            <a:r>
              <a:rPr sz="1350" dirty="0">
                <a:latin typeface="Carlito"/>
                <a:cs typeface="Carlito"/>
              </a:rPr>
              <a:t>16x16</a:t>
            </a:r>
            <a:r>
              <a:rPr sz="1350" spc="-26" dirty="0">
                <a:latin typeface="Carlito"/>
                <a:cs typeface="Carlito"/>
              </a:rPr>
              <a:t> </a:t>
            </a:r>
            <a:r>
              <a:rPr sz="1350" spc="-8" dirty="0">
                <a:latin typeface="Carlito"/>
                <a:cs typeface="Carlito"/>
              </a:rPr>
              <a:t>Words:</a:t>
            </a:r>
            <a:r>
              <a:rPr sz="1350" spc="-23" dirty="0">
                <a:latin typeface="Carlito"/>
                <a:cs typeface="Carlito"/>
              </a:rPr>
              <a:t> </a:t>
            </a:r>
            <a:r>
              <a:rPr sz="1350" spc="-19" dirty="0">
                <a:latin typeface="Carlito"/>
                <a:cs typeface="Carlito"/>
              </a:rPr>
              <a:t>Transformers</a:t>
            </a:r>
            <a:r>
              <a:rPr sz="1350" spc="-30" dirty="0">
                <a:latin typeface="Carlito"/>
                <a:cs typeface="Carlito"/>
              </a:rPr>
              <a:t> </a:t>
            </a:r>
            <a:r>
              <a:rPr sz="1350" dirty="0">
                <a:latin typeface="Carlito"/>
                <a:cs typeface="Carlito"/>
              </a:rPr>
              <a:t>for</a:t>
            </a:r>
            <a:r>
              <a:rPr sz="1350" spc="-30" dirty="0">
                <a:latin typeface="Carlito"/>
                <a:cs typeface="Carlito"/>
              </a:rPr>
              <a:t> </a:t>
            </a:r>
            <a:r>
              <a:rPr sz="1350" dirty="0">
                <a:latin typeface="Carlito"/>
                <a:cs typeface="Carlito"/>
              </a:rPr>
              <a:t>Image</a:t>
            </a:r>
            <a:r>
              <a:rPr sz="1350" spc="-23" dirty="0">
                <a:latin typeface="Carlito"/>
                <a:cs typeface="Carlito"/>
              </a:rPr>
              <a:t> </a:t>
            </a:r>
            <a:r>
              <a:rPr sz="1350" spc="-8" dirty="0">
                <a:latin typeface="Carlito"/>
                <a:cs typeface="Carlito"/>
              </a:rPr>
              <a:t>Recognition</a:t>
            </a:r>
            <a:r>
              <a:rPr sz="1350" spc="-23" dirty="0">
                <a:latin typeface="Carlito"/>
                <a:cs typeface="Carlito"/>
              </a:rPr>
              <a:t> </a:t>
            </a:r>
            <a:r>
              <a:rPr sz="1350" dirty="0">
                <a:latin typeface="Carlito"/>
                <a:cs typeface="Carlito"/>
              </a:rPr>
              <a:t>at</a:t>
            </a:r>
            <a:r>
              <a:rPr sz="1350" spc="-30" dirty="0">
                <a:latin typeface="Carlito"/>
                <a:cs typeface="Carlito"/>
              </a:rPr>
              <a:t> </a:t>
            </a:r>
            <a:r>
              <a:rPr sz="1350" dirty="0">
                <a:latin typeface="Carlito"/>
                <a:cs typeface="Carlito"/>
              </a:rPr>
              <a:t>Scale.</a:t>
            </a:r>
            <a:r>
              <a:rPr sz="1350" spc="-30" dirty="0">
                <a:latin typeface="Carlito"/>
                <a:cs typeface="Carlito"/>
              </a:rPr>
              <a:t> </a:t>
            </a:r>
            <a:r>
              <a:rPr sz="1350" dirty="0">
                <a:latin typeface="Carlito"/>
                <a:cs typeface="Carlito"/>
              </a:rPr>
              <a:t>ICLR</a:t>
            </a:r>
            <a:r>
              <a:rPr sz="1350" spc="-30" dirty="0">
                <a:latin typeface="Carlito"/>
                <a:cs typeface="Carlito"/>
              </a:rPr>
              <a:t> </a:t>
            </a:r>
            <a:r>
              <a:rPr sz="1350" spc="-8" dirty="0">
                <a:latin typeface="Carlito"/>
                <a:cs typeface="Carlito"/>
              </a:rPr>
              <a:t>2021.</a:t>
            </a:r>
            <a:endParaRPr sz="1350">
              <a:latin typeface="Carlito"/>
              <a:cs typeface="Carl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1488" y="65557"/>
            <a:ext cx="5915025" cy="1025281"/>
          </a:xfrm>
          <a:prstGeom prst="rect">
            <a:avLst/>
          </a:prstGeom>
        </p:spPr>
        <p:txBody>
          <a:bodyPr vert="horz" wrap="square" lIns="0" tIns="9525" rIns="0" bIns="0" rtlCol="0" anchor="ctr">
            <a:spAutoFit/>
          </a:bodyPr>
          <a:lstStyle/>
          <a:p>
            <a:pPr marL="9049">
              <a:lnSpc>
                <a:spcPct val="100000"/>
              </a:lnSpc>
              <a:spcBef>
                <a:spcPts val="75"/>
              </a:spcBef>
            </a:pPr>
            <a:r>
              <a:rPr dirty="0"/>
              <a:t>ViT</a:t>
            </a:r>
            <a:r>
              <a:rPr spc="-143" dirty="0"/>
              <a:t> </a:t>
            </a:r>
            <a:r>
              <a:rPr spc="-15" dirty="0"/>
              <a:t>Solution:</a:t>
            </a:r>
            <a:r>
              <a:rPr spc="-139" dirty="0"/>
              <a:t> </a:t>
            </a:r>
            <a:r>
              <a:rPr dirty="0"/>
              <a:t>Use</a:t>
            </a:r>
            <a:r>
              <a:rPr spc="-135" dirty="0"/>
              <a:t> </a:t>
            </a:r>
            <a:r>
              <a:rPr dirty="0"/>
              <a:t>[CLS]</a:t>
            </a:r>
            <a:r>
              <a:rPr spc="-131" dirty="0"/>
              <a:t> </a:t>
            </a:r>
            <a:r>
              <a:rPr dirty="0"/>
              <a:t>for</a:t>
            </a:r>
            <a:r>
              <a:rPr spc="-143" dirty="0"/>
              <a:t> </a:t>
            </a:r>
            <a:r>
              <a:rPr dirty="0"/>
              <a:t>Image</a:t>
            </a:r>
            <a:r>
              <a:rPr spc="-135" dirty="0"/>
              <a:t> </a:t>
            </a:r>
            <a:r>
              <a:rPr spc="-8" dirty="0"/>
              <a:t>Classification</a:t>
            </a:r>
          </a:p>
        </p:txBody>
      </p:sp>
      <p:grpSp>
        <p:nvGrpSpPr>
          <p:cNvPr id="3" name="object 3"/>
          <p:cNvGrpSpPr/>
          <p:nvPr/>
        </p:nvGrpSpPr>
        <p:grpSpPr>
          <a:xfrm>
            <a:off x="1454191" y="982723"/>
            <a:ext cx="7562850" cy="3925253"/>
            <a:chOff x="1938921" y="1310297"/>
            <a:chExt cx="10083800" cy="5233670"/>
          </a:xfrm>
        </p:grpSpPr>
        <p:pic>
          <p:nvPicPr>
            <p:cNvPr id="4" name="object 4"/>
            <p:cNvPicPr/>
            <p:nvPr/>
          </p:nvPicPr>
          <p:blipFill>
            <a:blip r:embed="rId2" cstate="print"/>
            <a:stretch>
              <a:fillRect/>
            </a:stretch>
          </p:blipFill>
          <p:spPr>
            <a:xfrm>
              <a:off x="2101037" y="1310297"/>
              <a:ext cx="9921633" cy="5233069"/>
            </a:xfrm>
            <a:prstGeom prst="rect">
              <a:avLst/>
            </a:prstGeom>
          </p:spPr>
        </p:pic>
        <p:sp>
          <p:nvSpPr>
            <p:cNvPr id="5" name="object 5"/>
            <p:cNvSpPr/>
            <p:nvPr/>
          </p:nvSpPr>
          <p:spPr>
            <a:xfrm>
              <a:off x="3668124" y="3899941"/>
              <a:ext cx="554355" cy="901065"/>
            </a:xfrm>
            <a:custGeom>
              <a:avLst/>
              <a:gdLst/>
              <a:ahLst/>
              <a:cxnLst/>
              <a:rect l="l" t="t" r="r" b="b"/>
              <a:pathLst>
                <a:path w="554354" h="901064">
                  <a:moveTo>
                    <a:pt x="554257" y="0"/>
                  </a:moveTo>
                  <a:lnTo>
                    <a:pt x="0" y="0"/>
                  </a:lnTo>
                  <a:lnTo>
                    <a:pt x="0" y="900665"/>
                  </a:lnTo>
                  <a:lnTo>
                    <a:pt x="554257" y="900665"/>
                  </a:lnTo>
                  <a:lnTo>
                    <a:pt x="554257" y="0"/>
                  </a:lnTo>
                  <a:close/>
                </a:path>
              </a:pathLst>
            </a:custGeom>
            <a:ln w="127000">
              <a:solidFill>
                <a:srgbClr val="0432FF"/>
              </a:solidFill>
            </a:ln>
          </p:spPr>
          <p:txBody>
            <a:bodyPr wrap="square" lIns="0" tIns="0" rIns="0" bIns="0" rtlCol="0"/>
            <a:lstStyle/>
            <a:p>
              <a:endParaRPr sz="1350"/>
            </a:p>
          </p:txBody>
        </p:sp>
        <p:sp>
          <p:nvSpPr>
            <p:cNvPr id="6" name="object 6"/>
            <p:cNvSpPr/>
            <p:nvPr/>
          </p:nvSpPr>
          <p:spPr>
            <a:xfrm>
              <a:off x="9937371" y="4155135"/>
              <a:ext cx="1605280" cy="672465"/>
            </a:xfrm>
            <a:custGeom>
              <a:avLst/>
              <a:gdLst/>
              <a:ahLst/>
              <a:cxnLst/>
              <a:rect l="l" t="t" r="r" b="b"/>
              <a:pathLst>
                <a:path w="1605279" h="672464">
                  <a:moveTo>
                    <a:pt x="1604680" y="0"/>
                  </a:moveTo>
                  <a:lnTo>
                    <a:pt x="0" y="0"/>
                  </a:lnTo>
                  <a:lnTo>
                    <a:pt x="0" y="672353"/>
                  </a:lnTo>
                  <a:lnTo>
                    <a:pt x="1604680" y="672353"/>
                  </a:lnTo>
                  <a:lnTo>
                    <a:pt x="1604680" y="0"/>
                  </a:lnTo>
                  <a:close/>
                </a:path>
              </a:pathLst>
            </a:custGeom>
            <a:ln w="127000">
              <a:solidFill>
                <a:srgbClr val="0432FF"/>
              </a:solidFill>
            </a:ln>
          </p:spPr>
          <p:txBody>
            <a:bodyPr wrap="square" lIns="0" tIns="0" rIns="0" bIns="0" rtlCol="0"/>
            <a:lstStyle/>
            <a:p>
              <a:endParaRPr sz="1350"/>
            </a:p>
          </p:txBody>
        </p:sp>
        <p:sp>
          <p:nvSpPr>
            <p:cNvPr id="7" name="object 7"/>
            <p:cNvSpPr/>
            <p:nvPr/>
          </p:nvSpPr>
          <p:spPr>
            <a:xfrm>
              <a:off x="2002421" y="4615929"/>
              <a:ext cx="1550670" cy="494030"/>
            </a:xfrm>
            <a:custGeom>
              <a:avLst/>
              <a:gdLst/>
              <a:ahLst/>
              <a:cxnLst/>
              <a:rect l="l" t="t" r="r" b="b"/>
              <a:pathLst>
                <a:path w="1550670" h="494029">
                  <a:moveTo>
                    <a:pt x="0" y="0"/>
                  </a:moveTo>
                  <a:lnTo>
                    <a:pt x="1550150" y="0"/>
                  </a:lnTo>
                  <a:lnTo>
                    <a:pt x="1550150" y="493948"/>
                  </a:lnTo>
                  <a:lnTo>
                    <a:pt x="0" y="493948"/>
                  </a:lnTo>
                  <a:lnTo>
                    <a:pt x="0" y="0"/>
                  </a:lnTo>
                  <a:close/>
                </a:path>
              </a:pathLst>
            </a:custGeom>
            <a:ln w="127000">
              <a:solidFill>
                <a:srgbClr val="0432FF"/>
              </a:solidFill>
            </a:ln>
          </p:spPr>
          <p:txBody>
            <a:bodyPr wrap="square" lIns="0" tIns="0" rIns="0" bIns="0" rtlCol="0"/>
            <a:lstStyle/>
            <a:p>
              <a:endParaRPr sz="1350"/>
            </a:p>
          </p:txBody>
        </p:sp>
      </p:grpSp>
      <p:sp>
        <p:nvSpPr>
          <p:cNvPr id="8" name="object 8"/>
          <p:cNvSpPr txBox="1"/>
          <p:nvPr/>
        </p:nvSpPr>
        <p:spPr>
          <a:xfrm>
            <a:off x="186055" y="3316605"/>
            <a:ext cx="895826" cy="627672"/>
          </a:xfrm>
          <a:prstGeom prst="rect">
            <a:avLst/>
          </a:prstGeom>
        </p:spPr>
        <p:txBody>
          <a:bodyPr vert="horz" wrap="square" lIns="0" tIns="10478" rIns="0" bIns="0" rtlCol="0">
            <a:spAutoFit/>
          </a:bodyPr>
          <a:lstStyle/>
          <a:p>
            <a:pPr marL="9525" marR="3810">
              <a:lnSpc>
                <a:spcPct val="99400"/>
              </a:lnSpc>
              <a:spcBef>
                <a:spcPts val="83"/>
              </a:spcBef>
            </a:pPr>
            <a:r>
              <a:rPr sz="1350" dirty="0">
                <a:solidFill>
                  <a:srgbClr val="0432FF"/>
                </a:solidFill>
                <a:latin typeface="Carlito"/>
                <a:cs typeface="Carlito"/>
              </a:rPr>
              <a:t>[CLS]</a:t>
            </a:r>
            <a:r>
              <a:rPr sz="1350" spc="-23" dirty="0">
                <a:solidFill>
                  <a:srgbClr val="0432FF"/>
                </a:solidFill>
                <a:latin typeface="Carlito"/>
                <a:cs typeface="Carlito"/>
              </a:rPr>
              <a:t> </a:t>
            </a:r>
            <a:r>
              <a:rPr sz="1350" spc="-8" dirty="0">
                <a:solidFill>
                  <a:srgbClr val="0432FF"/>
                </a:solidFill>
                <a:latin typeface="Carlito"/>
                <a:cs typeface="Carlito"/>
              </a:rPr>
              <a:t>token represents </a:t>
            </a:r>
            <a:r>
              <a:rPr sz="1350" dirty="0">
                <a:solidFill>
                  <a:srgbClr val="0432FF"/>
                </a:solidFill>
                <a:latin typeface="Carlito"/>
                <a:cs typeface="Carlito"/>
              </a:rPr>
              <a:t>entire</a:t>
            </a:r>
            <a:r>
              <a:rPr sz="1350" spc="-60" dirty="0">
                <a:solidFill>
                  <a:srgbClr val="0432FF"/>
                </a:solidFill>
                <a:latin typeface="Carlito"/>
                <a:cs typeface="Carlito"/>
              </a:rPr>
              <a:t> </a:t>
            </a:r>
            <a:r>
              <a:rPr sz="1350" spc="-15" dirty="0">
                <a:solidFill>
                  <a:srgbClr val="0432FF"/>
                </a:solidFill>
                <a:latin typeface="Carlito"/>
                <a:cs typeface="Carlito"/>
              </a:rPr>
              <a:t>image</a:t>
            </a:r>
            <a:endParaRPr sz="1350">
              <a:latin typeface="Carlito"/>
              <a:cs typeface="Carlito"/>
            </a:endParaRPr>
          </a:p>
        </p:txBody>
      </p:sp>
      <p:sp>
        <p:nvSpPr>
          <p:cNvPr id="9" name="object 9"/>
          <p:cNvSpPr txBox="1"/>
          <p:nvPr/>
        </p:nvSpPr>
        <p:spPr>
          <a:xfrm>
            <a:off x="1636395" y="4922723"/>
            <a:ext cx="7417118"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Dosovitskiy</a:t>
            </a:r>
            <a:r>
              <a:rPr sz="1350" spc="-30" dirty="0">
                <a:latin typeface="Carlito"/>
                <a:cs typeface="Carlito"/>
              </a:rPr>
              <a:t> </a:t>
            </a:r>
            <a:r>
              <a:rPr sz="1350" dirty="0">
                <a:latin typeface="Carlito"/>
                <a:cs typeface="Carlito"/>
              </a:rPr>
              <a:t>et</a:t>
            </a:r>
            <a:r>
              <a:rPr sz="1350" spc="-30" dirty="0">
                <a:latin typeface="Carlito"/>
                <a:cs typeface="Carlito"/>
              </a:rPr>
              <a:t> </a:t>
            </a:r>
            <a:r>
              <a:rPr sz="1350" dirty="0">
                <a:latin typeface="Carlito"/>
                <a:cs typeface="Carlito"/>
              </a:rPr>
              <a:t>al.</a:t>
            </a:r>
            <a:r>
              <a:rPr sz="1350" spc="-30" dirty="0">
                <a:latin typeface="Carlito"/>
                <a:cs typeface="Carlito"/>
              </a:rPr>
              <a:t> </a:t>
            </a:r>
            <a:r>
              <a:rPr sz="1350" dirty="0">
                <a:latin typeface="Carlito"/>
                <a:cs typeface="Carlito"/>
              </a:rPr>
              <a:t>An</a:t>
            </a:r>
            <a:r>
              <a:rPr sz="1350" spc="-23" dirty="0">
                <a:latin typeface="Carlito"/>
                <a:cs typeface="Carlito"/>
              </a:rPr>
              <a:t> </a:t>
            </a:r>
            <a:r>
              <a:rPr sz="1350" dirty="0">
                <a:latin typeface="Carlito"/>
                <a:cs typeface="Carlito"/>
              </a:rPr>
              <a:t>Image</a:t>
            </a:r>
            <a:r>
              <a:rPr sz="1350" spc="-23" dirty="0">
                <a:latin typeface="Carlito"/>
                <a:cs typeface="Carlito"/>
              </a:rPr>
              <a:t> </a:t>
            </a:r>
            <a:r>
              <a:rPr sz="1350" dirty="0">
                <a:latin typeface="Carlito"/>
                <a:cs typeface="Carlito"/>
              </a:rPr>
              <a:t>is</a:t>
            </a:r>
            <a:r>
              <a:rPr sz="1350" spc="-30" dirty="0">
                <a:latin typeface="Carlito"/>
                <a:cs typeface="Carlito"/>
              </a:rPr>
              <a:t> </a:t>
            </a:r>
            <a:r>
              <a:rPr sz="1350" dirty="0">
                <a:latin typeface="Carlito"/>
                <a:cs typeface="Carlito"/>
              </a:rPr>
              <a:t>Worth</a:t>
            </a:r>
            <a:r>
              <a:rPr sz="1350" spc="-23" dirty="0">
                <a:latin typeface="Carlito"/>
                <a:cs typeface="Carlito"/>
              </a:rPr>
              <a:t> </a:t>
            </a:r>
            <a:r>
              <a:rPr sz="1350" dirty="0">
                <a:latin typeface="Carlito"/>
                <a:cs typeface="Carlito"/>
              </a:rPr>
              <a:t>16x16</a:t>
            </a:r>
            <a:r>
              <a:rPr sz="1350" spc="-26" dirty="0">
                <a:latin typeface="Carlito"/>
                <a:cs typeface="Carlito"/>
              </a:rPr>
              <a:t> </a:t>
            </a:r>
            <a:r>
              <a:rPr sz="1350" spc="-8" dirty="0">
                <a:latin typeface="Carlito"/>
                <a:cs typeface="Carlito"/>
              </a:rPr>
              <a:t>Words:</a:t>
            </a:r>
            <a:r>
              <a:rPr sz="1350" spc="-23" dirty="0">
                <a:latin typeface="Carlito"/>
                <a:cs typeface="Carlito"/>
              </a:rPr>
              <a:t> </a:t>
            </a:r>
            <a:r>
              <a:rPr sz="1350" spc="-19" dirty="0">
                <a:latin typeface="Carlito"/>
                <a:cs typeface="Carlito"/>
              </a:rPr>
              <a:t>Transformers</a:t>
            </a:r>
            <a:r>
              <a:rPr sz="1350" spc="-30" dirty="0">
                <a:latin typeface="Carlito"/>
                <a:cs typeface="Carlito"/>
              </a:rPr>
              <a:t> </a:t>
            </a:r>
            <a:r>
              <a:rPr sz="1350" dirty="0">
                <a:latin typeface="Carlito"/>
                <a:cs typeface="Carlito"/>
              </a:rPr>
              <a:t>for</a:t>
            </a:r>
            <a:r>
              <a:rPr sz="1350" spc="-30" dirty="0">
                <a:latin typeface="Carlito"/>
                <a:cs typeface="Carlito"/>
              </a:rPr>
              <a:t> </a:t>
            </a:r>
            <a:r>
              <a:rPr sz="1350" dirty="0">
                <a:latin typeface="Carlito"/>
                <a:cs typeface="Carlito"/>
              </a:rPr>
              <a:t>Image</a:t>
            </a:r>
            <a:r>
              <a:rPr sz="1350" spc="-23" dirty="0">
                <a:latin typeface="Carlito"/>
                <a:cs typeface="Carlito"/>
              </a:rPr>
              <a:t> </a:t>
            </a:r>
            <a:r>
              <a:rPr sz="1350" spc="-8" dirty="0">
                <a:latin typeface="Carlito"/>
                <a:cs typeface="Carlito"/>
              </a:rPr>
              <a:t>Recognition</a:t>
            </a:r>
            <a:r>
              <a:rPr sz="1350" spc="-23" dirty="0">
                <a:latin typeface="Carlito"/>
                <a:cs typeface="Carlito"/>
              </a:rPr>
              <a:t> </a:t>
            </a:r>
            <a:r>
              <a:rPr sz="1350" dirty="0">
                <a:latin typeface="Carlito"/>
                <a:cs typeface="Carlito"/>
              </a:rPr>
              <a:t>at</a:t>
            </a:r>
            <a:r>
              <a:rPr sz="1350" spc="-30" dirty="0">
                <a:latin typeface="Carlito"/>
                <a:cs typeface="Carlito"/>
              </a:rPr>
              <a:t> </a:t>
            </a:r>
            <a:r>
              <a:rPr sz="1350" dirty="0">
                <a:latin typeface="Carlito"/>
                <a:cs typeface="Carlito"/>
              </a:rPr>
              <a:t>Scale.</a:t>
            </a:r>
            <a:r>
              <a:rPr sz="1350" spc="-30" dirty="0">
                <a:latin typeface="Carlito"/>
                <a:cs typeface="Carlito"/>
              </a:rPr>
              <a:t> </a:t>
            </a:r>
            <a:r>
              <a:rPr sz="1350" dirty="0">
                <a:latin typeface="Carlito"/>
                <a:cs typeface="Carlito"/>
              </a:rPr>
              <a:t>ICLR</a:t>
            </a:r>
            <a:r>
              <a:rPr sz="1350" spc="-30" dirty="0">
                <a:latin typeface="Carlito"/>
                <a:cs typeface="Carlito"/>
              </a:rPr>
              <a:t> </a:t>
            </a:r>
            <a:r>
              <a:rPr sz="1350" spc="-8" dirty="0">
                <a:latin typeface="Carlito"/>
                <a:cs typeface="Carlito"/>
              </a:rPr>
              <a:t>2021.</a:t>
            </a:r>
            <a:endParaRPr sz="1350">
              <a:latin typeface="Carlito"/>
              <a:cs typeface="Carl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174122" y="37317"/>
            <a:ext cx="5915025" cy="517449"/>
          </a:xfrm>
          <a:prstGeom prst="rect">
            <a:avLst/>
          </a:prstGeom>
        </p:spPr>
        <p:txBody>
          <a:bodyPr vert="horz" wrap="square" lIns="0" tIns="9525" rIns="0" bIns="0" rtlCol="0" anchor="ctr">
            <a:spAutoFit/>
          </a:bodyPr>
          <a:lstStyle/>
          <a:p>
            <a:pPr marL="9525">
              <a:lnSpc>
                <a:spcPct val="100000"/>
              </a:lnSpc>
              <a:spcBef>
                <a:spcPts val="75"/>
              </a:spcBef>
            </a:pPr>
            <a:r>
              <a:rPr spc="-26" dirty="0"/>
              <a:t>Standard</a:t>
            </a:r>
            <a:r>
              <a:rPr spc="-83" dirty="0"/>
              <a:t> </a:t>
            </a:r>
            <a:r>
              <a:rPr spc="-56" dirty="0"/>
              <a:t>Transformer</a:t>
            </a:r>
            <a:r>
              <a:rPr spc="-79" dirty="0"/>
              <a:t> </a:t>
            </a:r>
            <a:r>
              <a:rPr dirty="0"/>
              <a:t>on</a:t>
            </a:r>
            <a:r>
              <a:rPr spc="-79" dirty="0"/>
              <a:t> </a:t>
            </a:r>
            <a:r>
              <a:rPr spc="-8" dirty="0"/>
              <a:t>Patches</a:t>
            </a:r>
          </a:p>
        </p:txBody>
      </p:sp>
      <p:sp>
        <p:nvSpPr>
          <p:cNvPr id="7" name="object 7"/>
          <p:cNvSpPr txBox="1"/>
          <p:nvPr/>
        </p:nvSpPr>
        <p:spPr>
          <a:xfrm>
            <a:off x="7688409" y="4471858"/>
            <a:ext cx="1395889" cy="134717"/>
          </a:xfrm>
          <a:prstGeom prst="rect">
            <a:avLst/>
          </a:prstGeom>
        </p:spPr>
        <p:txBody>
          <a:bodyPr vert="horz" wrap="square" lIns="0" tIns="953" rIns="0" bIns="0" rtlCol="0">
            <a:spAutoFit/>
          </a:bodyPr>
          <a:lstStyle/>
          <a:p>
            <a:pPr marL="222409" marR="3810" indent="-213360">
              <a:lnSpc>
                <a:spcPts val="1065"/>
              </a:lnSpc>
              <a:spcBef>
                <a:spcPts val="8"/>
              </a:spcBef>
            </a:pPr>
            <a:r>
              <a:rPr lang="fr-FR" sz="825" u="sng" spc="-19" dirty="0">
                <a:solidFill>
                  <a:srgbClr val="0563C1"/>
                </a:solidFill>
                <a:uFill>
                  <a:solidFill>
                    <a:srgbClr val="0563C1"/>
                  </a:solidFill>
                </a:uFill>
                <a:latin typeface="Carlito"/>
                <a:cs typeface="Carlito"/>
              </a:rPr>
              <a:t>Dog</a:t>
            </a:r>
            <a:r>
              <a:rPr sz="825" u="sng" spc="-19" dirty="0">
                <a:solidFill>
                  <a:srgbClr val="0563C1"/>
                </a:solidFill>
                <a:uFill>
                  <a:solidFill>
                    <a:srgbClr val="0563C1"/>
                  </a:solidFill>
                </a:uFill>
                <a:latin typeface="Carlito"/>
                <a:cs typeface="Carlito"/>
              </a:rPr>
              <a:t> </a:t>
            </a:r>
            <a:r>
              <a:rPr sz="825" u="sng" dirty="0">
                <a:solidFill>
                  <a:srgbClr val="0563C1"/>
                </a:solidFill>
                <a:uFill>
                  <a:solidFill>
                    <a:srgbClr val="0563C1"/>
                  </a:solidFill>
                </a:uFill>
                <a:latin typeface="Carlito"/>
                <a:cs typeface="Carlito"/>
              </a:rPr>
              <a:t>image</a:t>
            </a:r>
            <a:r>
              <a:rPr sz="825" spc="-8" dirty="0">
                <a:solidFill>
                  <a:srgbClr val="0563C1"/>
                </a:solidFill>
                <a:latin typeface="Carlito"/>
                <a:cs typeface="Carlito"/>
              </a:rPr>
              <a:t> </a:t>
            </a:r>
            <a:r>
              <a:rPr sz="825" dirty="0">
                <a:latin typeface="Carlito"/>
                <a:cs typeface="Carlito"/>
              </a:rPr>
              <a:t>is</a:t>
            </a:r>
            <a:r>
              <a:rPr sz="825" spc="-15" dirty="0">
                <a:latin typeface="Carlito"/>
                <a:cs typeface="Carlito"/>
              </a:rPr>
              <a:t> </a:t>
            </a:r>
            <a:r>
              <a:rPr sz="825" dirty="0">
                <a:latin typeface="Carlito"/>
                <a:cs typeface="Carlito"/>
              </a:rPr>
              <a:t>free</a:t>
            </a:r>
            <a:r>
              <a:rPr sz="825" spc="-8" dirty="0">
                <a:latin typeface="Carlito"/>
                <a:cs typeface="Carlito"/>
              </a:rPr>
              <a:t> </a:t>
            </a:r>
            <a:r>
              <a:rPr lang="fr-FR" sz="825" spc="-8" dirty="0">
                <a:latin typeface="Carlito"/>
                <a:cs typeface="Carlito"/>
              </a:rPr>
              <a:t>for use</a:t>
            </a:r>
            <a:endParaRPr sz="825" dirty="0">
              <a:latin typeface="Carlito"/>
              <a:cs typeface="Carlito"/>
            </a:endParaRPr>
          </a:p>
        </p:txBody>
      </p:sp>
      <p:sp>
        <p:nvSpPr>
          <p:cNvPr id="8" name="object 8"/>
          <p:cNvSpPr txBox="1"/>
          <p:nvPr/>
        </p:nvSpPr>
        <p:spPr>
          <a:xfrm>
            <a:off x="59055" y="4552527"/>
            <a:ext cx="7422356" cy="179536"/>
          </a:xfrm>
          <a:prstGeom prst="rect">
            <a:avLst/>
          </a:prstGeom>
        </p:spPr>
        <p:txBody>
          <a:bodyPr vert="horz" wrap="square" lIns="0" tIns="0" rIns="0" bIns="0" rtlCol="0">
            <a:spAutoFit/>
          </a:bodyPr>
          <a:lstStyle/>
          <a:p>
            <a:pPr marL="9525">
              <a:lnSpc>
                <a:spcPts val="1403"/>
              </a:lnSpc>
            </a:pPr>
            <a:r>
              <a:rPr sz="1200" dirty="0">
                <a:latin typeface="Arial"/>
                <a:cs typeface="Arial"/>
              </a:rPr>
              <a:t>Dosovitskiy</a:t>
            </a:r>
            <a:r>
              <a:rPr sz="1200" spc="-19" dirty="0">
                <a:latin typeface="Arial"/>
                <a:cs typeface="Arial"/>
              </a:rPr>
              <a:t> </a:t>
            </a:r>
            <a:r>
              <a:rPr sz="1200" dirty="0">
                <a:latin typeface="Arial"/>
                <a:cs typeface="Arial"/>
              </a:rPr>
              <a:t>et</a:t>
            </a:r>
            <a:r>
              <a:rPr sz="1200" spc="-15" dirty="0">
                <a:latin typeface="Arial"/>
                <a:cs typeface="Arial"/>
              </a:rPr>
              <a:t> </a:t>
            </a:r>
            <a:r>
              <a:rPr sz="1200" dirty="0">
                <a:latin typeface="Arial"/>
                <a:cs typeface="Arial"/>
              </a:rPr>
              <a:t>al,</a:t>
            </a:r>
            <a:r>
              <a:rPr sz="1200" spc="-15" dirty="0">
                <a:latin typeface="Arial"/>
                <a:cs typeface="Arial"/>
              </a:rPr>
              <a:t> </a:t>
            </a:r>
            <a:r>
              <a:rPr sz="1200" dirty="0">
                <a:latin typeface="Arial"/>
                <a:cs typeface="Arial"/>
              </a:rPr>
              <a:t>“An</a:t>
            </a:r>
            <a:r>
              <a:rPr sz="1200" spc="-23"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is</a:t>
            </a:r>
            <a:r>
              <a:rPr sz="1200" spc="-19" dirty="0">
                <a:latin typeface="Arial"/>
                <a:cs typeface="Arial"/>
              </a:rPr>
              <a:t> </a:t>
            </a:r>
            <a:r>
              <a:rPr sz="1200" dirty="0">
                <a:latin typeface="Arial"/>
                <a:cs typeface="Arial"/>
              </a:rPr>
              <a:t>Worth</a:t>
            </a:r>
            <a:r>
              <a:rPr sz="1200" spc="-23" dirty="0">
                <a:latin typeface="Arial"/>
                <a:cs typeface="Arial"/>
              </a:rPr>
              <a:t> </a:t>
            </a:r>
            <a:r>
              <a:rPr sz="1200" dirty="0">
                <a:latin typeface="Arial"/>
                <a:cs typeface="Arial"/>
              </a:rPr>
              <a:t>16x16</a:t>
            </a:r>
            <a:r>
              <a:rPr sz="1200" spc="-23" dirty="0">
                <a:latin typeface="Arial"/>
                <a:cs typeface="Arial"/>
              </a:rPr>
              <a:t> </a:t>
            </a:r>
            <a:r>
              <a:rPr sz="1200" dirty="0">
                <a:latin typeface="Arial"/>
                <a:cs typeface="Arial"/>
              </a:rPr>
              <a:t>Words:</a:t>
            </a:r>
            <a:r>
              <a:rPr sz="1200" spc="-34" dirty="0">
                <a:latin typeface="Arial"/>
                <a:cs typeface="Arial"/>
              </a:rPr>
              <a:t> </a:t>
            </a:r>
            <a:r>
              <a:rPr sz="1200" spc="-8" dirty="0">
                <a:latin typeface="Arial"/>
                <a:cs typeface="Arial"/>
              </a:rPr>
              <a:t>Transformers</a:t>
            </a:r>
            <a:r>
              <a:rPr sz="1200" spc="-19" dirty="0">
                <a:latin typeface="Arial"/>
                <a:cs typeface="Arial"/>
              </a:rPr>
              <a:t> </a:t>
            </a:r>
            <a:r>
              <a:rPr sz="1200" dirty="0">
                <a:latin typeface="Arial"/>
                <a:cs typeface="Arial"/>
              </a:rPr>
              <a:t>for</a:t>
            </a:r>
            <a:r>
              <a:rPr sz="1200" spc="-15"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Recognition</a:t>
            </a:r>
            <a:r>
              <a:rPr sz="1200" spc="-23" dirty="0">
                <a:latin typeface="Arial"/>
                <a:cs typeface="Arial"/>
              </a:rPr>
              <a:t> </a:t>
            </a:r>
            <a:r>
              <a:rPr sz="1200" dirty="0">
                <a:latin typeface="Arial"/>
                <a:cs typeface="Arial"/>
              </a:rPr>
              <a:t>at</a:t>
            </a:r>
            <a:r>
              <a:rPr sz="1200" spc="-15" dirty="0">
                <a:latin typeface="Arial"/>
                <a:cs typeface="Arial"/>
              </a:rPr>
              <a:t> </a:t>
            </a:r>
            <a:r>
              <a:rPr sz="1200" dirty="0">
                <a:latin typeface="Arial"/>
                <a:cs typeface="Arial"/>
              </a:rPr>
              <a:t>Scale”,</a:t>
            </a:r>
            <a:r>
              <a:rPr sz="1200" spc="-15" dirty="0">
                <a:latin typeface="Arial"/>
                <a:cs typeface="Arial"/>
              </a:rPr>
              <a:t> </a:t>
            </a:r>
            <a:r>
              <a:rPr sz="1200" dirty="0">
                <a:latin typeface="Arial"/>
                <a:cs typeface="Arial"/>
              </a:rPr>
              <a:t>ICLR</a:t>
            </a:r>
            <a:r>
              <a:rPr sz="1200" spc="-19" dirty="0">
                <a:latin typeface="Arial"/>
                <a:cs typeface="Arial"/>
              </a:rPr>
              <a:t> </a:t>
            </a:r>
            <a:r>
              <a:rPr sz="1200" spc="-15" dirty="0">
                <a:latin typeface="Arial"/>
                <a:cs typeface="Arial"/>
              </a:rPr>
              <a:t>2021</a:t>
            </a:r>
            <a:endParaRPr sz="1200">
              <a:latin typeface="Arial"/>
              <a:cs typeface="Arial"/>
            </a:endParaRPr>
          </a:p>
        </p:txBody>
      </p:sp>
      <p:sp>
        <p:nvSpPr>
          <p:cNvPr id="9" name="object 9"/>
          <p:cNvSpPr txBox="1">
            <a:spLocks noGrp="1"/>
          </p:cNvSpPr>
          <p:nvPr>
            <p:ph type="dt" sz="half" idx="6"/>
          </p:nvPr>
        </p:nvSpPr>
        <p:spPr>
          <a:xfrm>
            <a:off x="916939" y="6463246"/>
            <a:ext cx="1520189" cy="335915"/>
          </a:xfrm>
          <a:prstGeom prst="rect">
            <a:avLst/>
          </a:prstGeom>
        </p:spPr>
        <p:txBody>
          <a:bodyPr vert="horz" wrap="square" lIns="0" tIns="0" rIns="0" bIns="0" rtlCol="0">
            <a:spAutoFit/>
          </a:bodyPr>
          <a:lstStyle>
            <a:defPPr>
              <a:defRPr kern="0"/>
            </a:defPPr>
            <a:lvl1pPr>
              <a:defRPr sz="2000" b="0" i="0">
                <a:solidFill>
                  <a:srgbClr val="FFCB05"/>
                </a:solidFill>
                <a:latin typeface="Carlito"/>
                <a:cs typeface="Carlito"/>
              </a:defRPr>
            </a:lvl1pPr>
          </a:lstStyle>
          <a:p>
            <a:pPr marL="9525">
              <a:spcBef>
                <a:spcPts val="4"/>
              </a:spcBef>
            </a:pPr>
            <a:r>
              <a:rPr lang="en-GB"/>
              <a:t>Justin</a:t>
            </a:r>
            <a:r>
              <a:rPr lang="en-GB" spc="-60"/>
              <a:t> </a:t>
            </a:r>
            <a:r>
              <a:rPr lang="en-GB" spc="-10"/>
              <a:t>Johnson</a:t>
            </a:r>
            <a:endParaRPr spc="-8" dirty="0"/>
          </a:p>
        </p:txBody>
      </p:sp>
      <p:sp>
        <p:nvSpPr>
          <p:cNvPr id="10" name="object 10"/>
          <p:cNvSpPr txBox="1">
            <a:spLocks noGrp="1"/>
          </p:cNvSpPr>
          <p:nvPr>
            <p:ph type="sldNum" sz="quarter" idx="7"/>
          </p:nvPr>
        </p:nvSpPr>
        <p:spPr>
          <a:xfrm>
            <a:off x="5284241" y="6463246"/>
            <a:ext cx="1776095" cy="335915"/>
          </a:xfrm>
          <a:prstGeom prst="rect">
            <a:avLst/>
          </a:prstGeom>
        </p:spPr>
        <p:txBody>
          <a:bodyPr vert="horz" wrap="square" lIns="0" tIns="0" rIns="0" bIns="0" rtlCol="0">
            <a:spAutoFit/>
          </a:bodyPr>
          <a:lstStyle>
            <a:defPPr>
              <a:defRPr kern="0"/>
            </a:defPPr>
            <a:lvl1pPr>
              <a:defRPr sz="2000" b="0" i="0">
                <a:solidFill>
                  <a:srgbClr val="FFCB05"/>
                </a:solidFill>
                <a:latin typeface="Carlito"/>
                <a:cs typeface="Carlito"/>
              </a:defRPr>
            </a:lvl1pPr>
          </a:lstStyle>
          <a:p>
            <a:pPr marL="12700">
              <a:spcBef>
                <a:spcPts val="5"/>
              </a:spcBef>
            </a:pPr>
            <a:r>
              <a:rPr lang="en-GB"/>
              <a:t>Lecture</a:t>
            </a:r>
            <a:r>
              <a:rPr lang="en-GB" spc="-25"/>
              <a:t> </a:t>
            </a:r>
            <a:r>
              <a:rPr lang="en-GB"/>
              <a:t>18</a:t>
            </a:r>
            <a:r>
              <a:rPr lang="en-GB" spc="-30"/>
              <a:t> </a:t>
            </a:r>
            <a:r>
              <a:rPr lang="en-GB"/>
              <a:t>-</a:t>
            </a:r>
            <a:r>
              <a:rPr lang="en-GB" spc="325"/>
              <a:t> </a:t>
            </a:r>
            <a:fld id="{81D60167-4931-47E6-BA6A-407CBD079E47}" type="slidenum">
              <a:rPr spc="-50" smtClean="0">
                <a:solidFill>
                  <a:srgbClr val="FFC000"/>
                </a:solidFill>
              </a:rPr>
              <a:pPr marL="12700">
                <a:spcBef>
                  <a:spcPts val="5"/>
                </a:spcBef>
              </a:pPr>
              <a:t>36</a:t>
            </a:fld>
            <a:endParaRPr spc="-19" dirty="0">
              <a:solidFill>
                <a:srgbClr val="FFC000"/>
              </a:solidFill>
            </a:endParaRPr>
          </a:p>
        </p:txBody>
      </p:sp>
      <p:sp>
        <p:nvSpPr>
          <p:cNvPr id="11" name="object 11"/>
          <p:cNvSpPr txBox="1">
            <a:spLocks noGrp="1"/>
          </p:cNvSpPr>
          <p:nvPr>
            <p:ph type="ftr" sz="quarter" idx="5"/>
          </p:nvPr>
        </p:nvSpPr>
        <p:spPr>
          <a:xfrm>
            <a:off x="9633077" y="6463246"/>
            <a:ext cx="1641475" cy="335915"/>
          </a:xfrm>
          <a:prstGeom prst="rect">
            <a:avLst/>
          </a:prstGeom>
        </p:spPr>
        <p:txBody>
          <a:bodyPr vert="horz" wrap="square" lIns="0" tIns="0" rIns="0" bIns="0" rtlCol="0">
            <a:spAutoFit/>
          </a:bodyPr>
          <a:lstStyle>
            <a:defPPr>
              <a:defRPr kern="0"/>
            </a:defPPr>
            <a:lvl1pPr>
              <a:defRPr sz="2000" b="0" i="0">
                <a:solidFill>
                  <a:srgbClr val="FFCB05"/>
                </a:solidFill>
                <a:latin typeface="Carlito"/>
                <a:cs typeface="Carlito"/>
              </a:defRPr>
            </a:lvl1pPr>
          </a:lstStyle>
          <a:p>
            <a:pPr marL="9525">
              <a:spcBef>
                <a:spcPts val="4"/>
              </a:spcBef>
            </a:pPr>
            <a:r>
              <a:rPr lang="en-GB"/>
              <a:t>March</a:t>
            </a:r>
            <a:r>
              <a:rPr lang="en-GB" spc="-50"/>
              <a:t> </a:t>
            </a:r>
            <a:r>
              <a:rPr lang="en-GB"/>
              <a:t>23,</a:t>
            </a:r>
            <a:r>
              <a:rPr lang="en-GB" spc="-50"/>
              <a:t> </a:t>
            </a:r>
            <a:r>
              <a:rPr lang="en-GB" spc="-20"/>
              <a:t>2022</a:t>
            </a:r>
            <a:endParaRPr spc="-15" dirty="0"/>
          </a:p>
        </p:txBody>
      </p:sp>
      <p:grpSp>
        <p:nvGrpSpPr>
          <p:cNvPr id="12" name="object 2"/>
          <p:cNvGrpSpPr/>
          <p:nvPr/>
        </p:nvGrpSpPr>
        <p:grpSpPr>
          <a:xfrm>
            <a:off x="2658865" y="988589"/>
            <a:ext cx="2885122" cy="2885122"/>
            <a:chOff x="561582" y="1972322"/>
            <a:chExt cx="3846829" cy="3846829"/>
          </a:xfrm>
        </p:grpSpPr>
        <p:pic>
          <p:nvPicPr>
            <p:cNvPr id="13" name="object 3"/>
            <p:cNvPicPr/>
            <p:nvPr/>
          </p:nvPicPr>
          <p:blipFill>
            <a:blip r:embed="rId2" cstate="print"/>
            <a:stretch>
              <a:fillRect/>
            </a:stretch>
          </p:blipFill>
          <p:spPr>
            <a:xfrm>
              <a:off x="561582" y="1972322"/>
              <a:ext cx="1282178" cy="3846539"/>
            </a:xfrm>
            <a:prstGeom prst="rect">
              <a:avLst/>
            </a:prstGeom>
          </p:spPr>
        </p:pic>
        <p:pic>
          <p:nvPicPr>
            <p:cNvPr id="14" name="object 4"/>
            <p:cNvPicPr/>
            <p:nvPr/>
          </p:nvPicPr>
          <p:blipFill>
            <a:blip r:embed="rId3" cstate="print"/>
            <a:stretch>
              <a:fillRect/>
            </a:stretch>
          </p:blipFill>
          <p:spPr>
            <a:xfrm>
              <a:off x="1843760" y="1972322"/>
              <a:ext cx="1282179" cy="3846539"/>
            </a:xfrm>
            <a:prstGeom prst="rect">
              <a:avLst/>
            </a:prstGeom>
          </p:spPr>
        </p:pic>
        <p:pic>
          <p:nvPicPr>
            <p:cNvPr id="15" name="object 5"/>
            <p:cNvPicPr/>
            <p:nvPr/>
          </p:nvPicPr>
          <p:blipFill>
            <a:blip r:embed="rId4" cstate="print"/>
            <a:stretch>
              <a:fillRect/>
            </a:stretch>
          </p:blipFill>
          <p:spPr>
            <a:xfrm>
              <a:off x="3125939" y="1972322"/>
              <a:ext cx="1282179" cy="3846539"/>
            </a:xfrm>
            <a:prstGeom prst="rect">
              <a:avLst/>
            </a:prstGeom>
          </p:spPr>
        </p:pic>
      </p:grpSp>
      <p:sp>
        <p:nvSpPr>
          <p:cNvPr id="16" name="TextBox 15">
            <a:extLst>
              <a:ext uri="{FF2B5EF4-FFF2-40B4-BE49-F238E27FC236}">
                <a16:creationId xmlns:a16="http://schemas.microsoft.com/office/drawing/2014/main" id="{245D850C-0BA1-1BE8-0DBF-1AC1B53CA501}"/>
              </a:ext>
            </a:extLst>
          </p:cNvPr>
          <p:cNvSpPr txBox="1"/>
          <p:nvPr/>
        </p:nvSpPr>
        <p:spPr>
          <a:xfrm>
            <a:off x="115281" y="4740330"/>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txBox="1"/>
          <p:nvPr/>
        </p:nvSpPr>
        <p:spPr>
          <a:xfrm>
            <a:off x="59055" y="4552527"/>
            <a:ext cx="7422356" cy="179536"/>
          </a:xfrm>
          <a:prstGeom prst="rect">
            <a:avLst/>
          </a:prstGeom>
        </p:spPr>
        <p:txBody>
          <a:bodyPr vert="horz" wrap="square" lIns="0" tIns="0" rIns="0" bIns="0" rtlCol="0">
            <a:spAutoFit/>
          </a:bodyPr>
          <a:lstStyle/>
          <a:p>
            <a:pPr marL="9525">
              <a:lnSpc>
                <a:spcPts val="1403"/>
              </a:lnSpc>
            </a:pPr>
            <a:r>
              <a:rPr sz="1200" dirty="0">
                <a:latin typeface="Arial"/>
                <a:cs typeface="Arial"/>
              </a:rPr>
              <a:t>Dosovitskiy</a:t>
            </a:r>
            <a:r>
              <a:rPr sz="1200" spc="-19" dirty="0">
                <a:latin typeface="Arial"/>
                <a:cs typeface="Arial"/>
              </a:rPr>
              <a:t> </a:t>
            </a:r>
            <a:r>
              <a:rPr sz="1200" dirty="0">
                <a:latin typeface="Arial"/>
                <a:cs typeface="Arial"/>
              </a:rPr>
              <a:t>et</a:t>
            </a:r>
            <a:r>
              <a:rPr sz="1200" spc="-15" dirty="0">
                <a:latin typeface="Arial"/>
                <a:cs typeface="Arial"/>
              </a:rPr>
              <a:t> </a:t>
            </a:r>
            <a:r>
              <a:rPr sz="1200" dirty="0">
                <a:latin typeface="Arial"/>
                <a:cs typeface="Arial"/>
              </a:rPr>
              <a:t>al,</a:t>
            </a:r>
            <a:r>
              <a:rPr sz="1200" spc="-15" dirty="0">
                <a:latin typeface="Arial"/>
                <a:cs typeface="Arial"/>
              </a:rPr>
              <a:t> </a:t>
            </a:r>
            <a:r>
              <a:rPr sz="1200" dirty="0">
                <a:latin typeface="Arial"/>
                <a:cs typeface="Arial"/>
              </a:rPr>
              <a:t>“An</a:t>
            </a:r>
            <a:r>
              <a:rPr sz="1200" spc="-23"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is</a:t>
            </a:r>
            <a:r>
              <a:rPr sz="1200" spc="-19" dirty="0">
                <a:latin typeface="Arial"/>
                <a:cs typeface="Arial"/>
              </a:rPr>
              <a:t> </a:t>
            </a:r>
            <a:r>
              <a:rPr sz="1200" dirty="0">
                <a:latin typeface="Arial"/>
                <a:cs typeface="Arial"/>
              </a:rPr>
              <a:t>Worth</a:t>
            </a:r>
            <a:r>
              <a:rPr sz="1200" spc="-23" dirty="0">
                <a:latin typeface="Arial"/>
                <a:cs typeface="Arial"/>
              </a:rPr>
              <a:t> </a:t>
            </a:r>
            <a:r>
              <a:rPr sz="1200" dirty="0">
                <a:latin typeface="Arial"/>
                <a:cs typeface="Arial"/>
              </a:rPr>
              <a:t>16x16</a:t>
            </a:r>
            <a:r>
              <a:rPr sz="1200" spc="-23" dirty="0">
                <a:latin typeface="Arial"/>
                <a:cs typeface="Arial"/>
              </a:rPr>
              <a:t> </a:t>
            </a:r>
            <a:r>
              <a:rPr sz="1200" dirty="0">
                <a:latin typeface="Arial"/>
                <a:cs typeface="Arial"/>
              </a:rPr>
              <a:t>Words:</a:t>
            </a:r>
            <a:r>
              <a:rPr sz="1200" spc="-34" dirty="0">
                <a:latin typeface="Arial"/>
                <a:cs typeface="Arial"/>
              </a:rPr>
              <a:t> </a:t>
            </a:r>
            <a:r>
              <a:rPr sz="1200" spc="-8" dirty="0">
                <a:latin typeface="Arial"/>
                <a:cs typeface="Arial"/>
              </a:rPr>
              <a:t>Transformers</a:t>
            </a:r>
            <a:r>
              <a:rPr sz="1200" spc="-19" dirty="0">
                <a:latin typeface="Arial"/>
                <a:cs typeface="Arial"/>
              </a:rPr>
              <a:t> </a:t>
            </a:r>
            <a:r>
              <a:rPr sz="1200" dirty="0">
                <a:latin typeface="Arial"/>
                <a:cs typeface="Arial"/>
              </a:rPr>
              <a:t>for</a:t>
            </a:r>
            <a:r>
              <a:rPr sz="1200" spc="-15" dirty="0">
                <a:latin typeface="Arial"/>
                <a:cs typeface="Arial"/>
              </a:rPr>
              <a:t> </a:t>
            </a:r>
            <a:r>
              <a:rPr sz="1200" dirty="0">
                <a:latin typeface="Arial"/>
                <a:cs typeface="Arial"/>
              </a:rPr>
              <a:t>Image</a:t>
            </a:r>
            <a:r>
              <a:rPr sz="1200" spc="-23" dirty="0">
                <a:latin typeface="Arial"/>
                <a:cs typeface="Arial"/>
              </a:rPr>
              <a:t> </a:t>
            </a:r>
            <a:r>
              <a:rPr sz="1200" dirty="0">
                <a:latin typeface="Arial"/>
                <a:cs typeface="Arial"/>
              </a:rPr>
              <a:t>Recognition</a:t>
            </a:r>
            <a:r>
              <a:rPr sz="1200" spc="-23" dirty="0">
                <a:latin typeface="Arial"/>
                <a:cs typeface="Arial"/>
              </a:rPr>
              <a:t> </a:t>
            </a:r>
            <a:r>
              <a:rPr sz="1200" dirty="0">
                <a:latin typeface="Arial"/>
                <a:cs typeface="Arial"/>
              </a:rPr>
              <a:t>at</a:t>
            </a:r>
            <a:r>
              <a:rPr sz="1200" spc="-15" dirty="0">
                <a:latin typeface="Arial"/>
                <a:cs typeface="Arial"/>
              </a:rPr>
              <a:t> </a:t>
            </a:r>
            <a:r>
              <a:rPr sz="1200" dirty="0">
                <a:latin typeface="Arial"/>
                <a:cs typeface="Arial"/>
              </a:rPr>
              <a:t>Scale”,</a:t>
            </a:r>
            <a:r>
              <a:rPr sz="1200" spc="-15" dirty="0">
                <a:latin typeface="Arial"/>
                <a:cs typeface="Arial"/>
              </a:rPr>
              <a:t> </a:t>
            </a:r>
            <a:r>
              <a:rPr sz="1200" dirty="0">
                <a:latin typeface="Arial"/>
                <a:cs typeface="Arial"/>
              </a:rPr>
              <a:t>ICLR</a:t>
            </a:r>
            <a:r>
              <a:rPr sz="1200" spc="-19" dirty="0">
                <a:latin typeface="Arial"/>
                <a:cs typeface="Arial"/>
              </a:rPr>
              <a:t> </a:t>
            </a:r>
            <a:r>
              <a:rPr sz="1200" spc="-15" dirty="0">
                <a:latin typeface="Arial"/>
                <a:cs typeface="Arial"/>
              </a:rPr>
              <a:t>2021</a:t>
            </a:r>
            <a:endParaRPr sz="1200">
              <a:latin typeface="Arial"/>
              <a:cs typeface="Arial"/>
            </a:endParaRPr>
          </a:p>
        </p:txBody>
      </p:sp>
      <p:sp>
        <p:nvSpPr>
          <p:cNvPr id="14" name="object 14"/>
          <p:cNvSpPr txBox="1">
            <a:spLocks noGrp="1"/>
          </p:cNvSpPr>
          <p:nvPr>
            <p:ph type="dt" sz="half" idx="6"/>
          </p:nvPr>
        </p:nvSpPr>
        <p:spPr>
          <a:xfrm>
            <a:off x="916939" y="6463246"/>
            <a:ext cx="1520189" cy="335915"/>
          </a:xfrm>
          <a:prstGeom prst="rect">
            <a:avLst/>
          </a:prstGeom>
        </p:spPr>
        <p:txBody>
          <a:bodyPr vert="horz" wrap="square" lIns="0" tIns="0" rIns="0" bIns="0" rtlCol="0">
            <a:spAutoFit/>
          </a:bodyPr>
          <a:lstStyle>
            <a:defPPr>
              <a:defRPr kern="0"/>
            </a:defPPr>
            <a:lvl1pPr>
              <a:defRPr sz="2000" b="0" i="0">
                <a:solidFill>
                  <a:srgbClr val="FFCB05"/>
                </a:solidFill>
                <a:latin typeface="Carlito"/>
                <a:cs typeface="Carlito"/>
              </a:defRPr>
            </a:lvl1pPr>
          </a:lstStyle>
          <a:p>
            <a:pPr marL="9525">
              <a:spcBef>
                <a:spcPts val="4"/>
              </a:spcBef>
            </a:pPr>
            <a:r>
              <a:rPr lang="en-GB"/>
              <a:t>Justin</a:t>
            </a:r>
            <a:r>
              <a:rPr lang="en-GB" spc="-60"/>
              <a:t> </a:t>
            </a:r>
            <a:r>
              <a:rPr lang="en-GB" spc="-10"/>
              <a:t>Johnson</a:t>
            </a:r>
            <a:endParaRPr spc="-8" dirty="0"/>
          </a:p>
        </p:txBody>
      </p:sp>
      <p:sp>
        <p:nvSpPr>
          <p:cNvPr id="15" name="object 15"/>
          <p:cNvSpPr txBox="1">
            <a:spLocks noGrp="1"/>
          </p:cNvSpPr>
          <p:nvPr>
            <p:ph type="sldNum" sz="quarter" idx="7"/>
          </p:nvPr>
        </p:nvSpPr>
        <p:spPr>
          <a:xfrm>
            <a:off x="5284241" y="6463246"/>
            <a:ext cx="1776095" cy="335915"/>
          </a:xfrm>
          <a:prstGeom prst="rect">
            <a:avLst/>
          </a:prstGeom>
        </p:spPr>
        <p:txBody>
          <a:bodyPr vert="horz" wrap="square" lIns="0" tIns="0" rIns="0" bIns="0" rtlCol="0">
            <a:spAutoFit/>
          </a:bodyPr>
          <a:lstStyle>
            <a:defPPr>
              <a:defRPr kern="0"/>
            </a:defPPr>
            <a:lvl1pPr>
              <a:defRPr sz="2000" b="0" i="0">
                <a:solidFill>
                  <a:srgbClr val="FFCB05"/>
                </a:solidFill>
                <a:latin typeface="Carlito"/>
                <a:cs typeface="Carlito"/>
              </a:defRPr>
            </a:lvl1pPr>
          </a:lstStyle>
          <a:p>
            <a:pPr marL="12700">
              <a:spcBef>
                <a:spcPts val="5"/>
              </a:spcBef>
            </a:pPr>
            <a:r>
              <a:rPr lang="en-GB"/>
              <a:t>Lecture</a:t>
            </a:r>
            <a:r>
              <a:rPr lang="en-GB" spc="-25"/>
              <a:t> </a:t>
            </a:r>
            <a:r>
              <a:rPr lang="en-GB"/>
              <a:t>18</a:t>
            </a:r>
            <a:r>
              <a:rPr lang="en-GB" spc="-30"/>
              <a:t> </a:t>
            </a:r>
            <a:r>
              <a:rPr lang="en-GB"/>
              <a:t>-</a:t>
            </a:r>
            <a:r>
              <a:rPr lang="en-GB" spc="325"/>
              <a:t> </a:t>
            </a:r>
            <a:fld id="{81D60167-4931-47E6-BA6A-407CBD079E47}" type="slidenum">
              <a:rPr spc="-50" smtClean="0">
                <a:solidFill>
                  <a:srgbClr val="FFC000"/>
                </a:solidFill>
              </a:rPr>
              <a:pPr marL="12700">
                <a:spcBef>
                  <a:spcPts val="5"/>
                </a:spcBef>
              </a:pPr>
              <a:t>37</a:t>
            </a:fld>
            <a:endParaRPr spc="-19" dirty="0">
              <a:solidFill>
                <a:srgbClr val="FFC000"/>
              </a:solidFill>
            </a:endParaRPr>
          </a:p>
        </p:txBody>
      </p:sp>
      <p:sp>
        <p:nvSpPr>
          <p:cNvPr id="16" name="object 16"/>
          <p:cNvSpPr txBox="1">
            <a:spLocks noGrp="1"/>
          </p:cNvSpPr>
          <p:nvPr>
            <p:ph type="ftr" sz="quarter" idx="5"/>
          </p:nvPr>
        </p:nvSpPr>
        <p:spPr>
          <a:xfrm>
            <a:off x="9633077" y="6463246"/>
            <a:ext cx="1641475" cy="335915"/>
          </a:xfrm>
          <a:prstGeom prst="rect">
            <a:avLst/>
          </a:prstGeom>
        </p:spPr>
        <p:txBody>
          <a:bodyPr vert="horz" wrap="square" lIns="0" tIns="0" rIns="0" bIns="0" rtlCol="0">
            <a:spAutoFit/>
          </a:bodyPr>
          <a:lstStyle>
            <a:defPPr>
              <a:defRPr kern="0"/>
            </a:defPPr>
            <a:lvl1pPr>
              <a:defRPr sz="2000" b="0" i="0">
                <a:solidFill>
                  <a:srgbClr val="FFCB05"/>
                </a:solidFill>
                <a:latin typeface="Carlito"/>
                <a:cs typeface="Carlito"/>
              </a:defRPr>
            </a:lvl1pPr>
          </a:lstStyle>
          <a:p>
            <a:pPr marL="9525">
              <a:spcBef>
                <a:spcPts val="4"/>
              </a:spcBef>
            </a:pPr>
            <a:r>
              <a:rPr lang="en-GB"/>
              <a:t>March</a:t>
            </a:r>
            <a:r>
              <a:rPr lang="en-GB" spc="-50"/>
              <a:t> </a:t>
            </a:r>
            <a:r>
              <a:rPr lang="en-GB"/>
              <a:t>23,</a:t>
            </a:r>
            <a:r>
              <a:rPr lang="en-GB" spc="-50"/>
              <a:t> </a:t>
            </a:r>
            <a:r>
              <a:rPr lang="en-GB" spc="-20"/>
              <a:t>2022</a:t>
            </a:r>
            <a:endParaRPr spc="-15" dirty="0"/>
          </a:p>
        </p:txBody>
      </p:sp>
      <p:sp>
        <p:nvSpPr>
          <p:cNvPr id="19" name="object 6">
            <a:extLst>
              <a:ext uri="{FF2B5EF4-FFF2-40B4-BE49-F238E27FC236}">
                <a16:creationId xmlns:a16="http://schemas.microsoft.com/office/drawing/2014/main" id="{A9969121-FD10-DCE0-9D4A-95141A76AC53}"/>
              </a:ext>
            </a:extLst>
          </p:cNvPr>
          <p:cNvSpPr txBox="1">
            <a:spLocks noGrp="1"/>
          </p:cNvSpPr>
          <p:nvPr>
            <p:ph type="title"/>
          </p:nvPr>
        </p:nvSpPr>
        <p:spPr>
          <a:xfrm>
            <a:off x="0" y="0"/>
            <a:ext cx="7886700" cy="993775"/>
          </a:xfrm>
          <a:prstGeom prst="rect">
            <a:avLst/>
          </a:prstGeom>
        </p:spPr>
        <p:txBody>
          <a:bodyPr vert="horz" wrap="square" lIns="0" tIns="9525" rIns="0" bIns="0" rtlCol="0" anchor="ctr">
            <a:spAutoFit/>
          </a:bodyPr>
          <a:lstStyle/>
          <a:p>
            <a:pPr marL="9525">
              <a:lnSpc>
                <a:spcPct val="100000"/>
              </a:lnSpc>
              <a:spcBef>
                <a:spcPts val="75"/>
              </a:spcBef>
            </a:pPr>
            <a:r>
              <a:rPr spc="-26" dirty="0"/>
              <a:t>Standard</a:t>
            </a:r>
            <a:r>
              <a:rPr spc="-83" dirty="0"/>
              <a:t> </a:t>
            </a:r>
            <a:r>
              <a:rPr spc="-56" dirty="0"/>
              <a:t>Transformer</a:t>
            </a:r>
            <a:r>
              <a:rPr spc="-79" dirty="0"/>
              <a:t> </a:t>
            </a:r>
            <a:r>
              <a:rPr dirty="0"/>
              <a:t>on</a:t>
            </a:r>
            <a:r>
              <a:rPr spc="-79" dirty="0"/>
              <a:t> </a:t>
            </a:r>
            <a:r>
              <a:rPr spc="-8" dirty="0"/>
              <a:t>Patches</a:t>
            </a:r>
          </a:p>
        </p:txBody>
      </p:sp>
      <p:pic>
        <p:nvPicPr>
          <p:cNvPr id="20" name="object 3">
            <a:extLst>
              <a:ext uri="{FF2B5EF4-FFF2-40B4-BE49-F238E27FC236}">
                <a16:creationId xmlns:a16="http://schemas.microsoft.com/office/drawing/2014/main" id="{2C286388-C2EA-C62C-3548-9756DBA377DB}"/>
              </a:ext>
            </a:extLst>
          </p:cNvPr>
          <p:cNvPicPr/>
          <p:nvPr/>
        </p:nvPicPr>
        <p:blipFill>
          <a:blip r:embed="rId2" cstate="print"/>
          <a:stretch>
            <a:fillRect/>
          </a:stretch>
        </p:blipFill>
        <p:spPr>
          <a:xfrm>
            <a:off x="370967" y="1026949"/>
            <a:ext cx="961632" cy="961634"/>
          </a:xfrm>
          <a:prstGeom prst="rect">
            <a:avLst/>
          </a:prstGeom>
        </p:spPr>
      </p:pic>
      <p:pic>
        <p:nvPicPr>
          <p:cNvPr id="21" name="object 4">
            <a:extLst>
              <a:ext uri="{FF2B5EF4-FFF2-40B4-BE49-F238E27FC236}">
                <a16:creationId xmlns:a16="http://schemas.microsoft.com/office/drawing/2014/main" id="{A5B7A0B2-4426-8142-4D57-A1D60887B1F8}"/>
              </a:ext>
            </a:extLst>
          </p:cNvPr>
          <p:cNvPicPr/>
          <p:nvPr/>
        </p:nvPicPr>
        <p:blipFill>
          <a:blip r:embed="rId3" cstate="print"/>
          <a:stretch>
            <a:fillRect/>
          </a:stretch>
        </p:blipFill>
        <p:spPr>
          <a:xfrm>
            <a:off x="1435775" y="1026949"/>
            <a:ext cx="961634" cy="961634"/>
          </a:xfrm>
          <a:prstGeom prst="rect">
            <a:avLst/>
          </a:prstGeom>
        </p:spPr>
      </p:pic>
      <p:pic>
        <p:nvPicPr>
          <p:cNvPr id="22" name="object 5">
            <a:extLst>
              <a:ext uri="{FF2B5EF4-FFF2-40B4-BE49-F238E27FC236}">
                <a16:creationId xmlns:a16="http://schemas.microsoft.com/office/drawing/2014/main" id="{D9D52AF0-9CC3-8CF4-FDE0-361BC05F6D3C}"/>
              </a:ext>
            </a:extLst>
          </p:cNvPr>
          <p:cNvPicPr/>
          <p:nvPr/>
        </p:nvPicPr>
        <p:blipFill>
          <a:blip r:embed="rId4" cstate="print"/>
          <a:stretch>
            <a:fillRect/>
          </a:stretch>
        </p:blipFill>
        <p:spPr>
          <a:xfrm>
            <a:off x="2500584" y="1026949"/>
            <a:ext cx="961634" cy="961634"/>
          </a:xfrm>
          <a:prstGeom prst="rect">
            <a:avLst/>
          </a:prstGeom>
        </p:spPr>
      </p:pic>
      <p:pic>
        <p:nvPicPr>
          <p:cNvPr id="23" name="object 6">
            <a:extLst>
              <a:ext uri="{FF2B5EF4-FFF2-40B4-BE49-F238E27FC236}">
                <a16:creationId xmlns:a16="http://schemas.microsoft.com/office/drawing/2014/main" id="{7B43F8C8-9309-3C7E-773B-868697F9ACAB}"/>
              </a:ext>
            </a:extLst>
          </p:cNvPr>
          <p:cNvPicPr/>
          <p:nvPr/>
        </p:nvPicPr>
        <p:blipFill>
          <a:blip r:embed="rId5" cstate="print"/>
          <a:stretch>
            <a:fillRect/>
          </a:stretch>
        </p:blipFill>
        <p:spPr>
          <a:xfrm>
            <a:off x="370967" y="2090177"/>
            <a:ext cx="961632" cy="961634"/>
          </a:xfrm>
          <a:prstGeom prst="rect">
            <a:avLst/>
          </a:prstGeom>
        </p:spPr>
      </p:pic>
      <p:pic>
        <p:nvPicPr>
          <p:cNvPr id="24" name="object 7">
            <a:extLst>
              <a:ext uri="{FF2B5EF4-FFF2-40B4-BE49-F238E27FC236}">
                <a16:creationId xmlns:a16="http://schemas.microsoft.com/office/drawing/2014/main" id="{B50E54FF-2302-FD81-1225-84EC85500A39}"/>
              </a:ext>
            </a:extLst>
          </p:cNvPr>
          <p:cNvPicPr/>
          <p:nvPr/>
        </p:nvPicPr>
        <p:blipFill>
          <a:blip r:embed="rId6" cstate="print"/>
          <a:stretch>
            <a:fillRect/>
          </a:stretch>
        </p:blipFill>
        <p:spPr>
          <a:xfrm>
            <a:off x="1435775" y="2090177"/>
            <a:ext cx="961634" cy="961634"/>
          </a:xfrm>
          <a:prstGeom prst="rect">
            <a:avLst/>
          </a:prstGeom>
        </p:spPr>
      </p:pic>
      <p:pic>
        <p:nvPicPr>
          <p:cNvPr id="25" name="object 8">
            <a:extLst>
              <a:ext uri="{FF2B5EF4-FFF2-40B4-BE49-F238E27FC236}">
                <a16:creationId xmlns:a16="http://schemas.microsoft.com/office/drawing/2014/main" id="{9BDF20FA-D422-E228-2F2F-9BCA8DD865E2}"/>
              </a:ext>
            </a:extLst>
          </p:cNvPr>
          <p:cNvPicPr/>
          <p:nvPr/>
        </p:nvPicPr>
        <p:blipFill>
          <a:blip r:embed="rId7" cstate="print"/>
          <a:stretch>
            <a:fillRect/>
          </a:stretch>
        </p:blipFill>
        <p:spPr>
          <a:xfrm>
            <a:off x="2500584" y="2090177"/>
            <a:ext cx="961634" cy="961634"/>
          </a:xfrm>
          <a:prstGeom prst="rect">
            <a:avLst/>
          </a:prstGeom>
        </p:spPr>
      </p:pic>
      <p:pic>
        <p:nvPicPr>
          <p:cNvPr id="26" name="object 9">
            <a:extLst>
              <a:ext uri="{FF2B5EF4-FFF2-40B4-BE49-F238E27FC236}">
                <a16:creationId xmlns:a16="http://schemas.microsoft.com/office/drawing/2014/main" id="{BB9E9827-DDA9-5AD0-8982-DE0122E52B32}"/>
              </a:ext>
            </a:extLst>
          </p:cNvPr>
          <p:cNvPicPr/>
          <p:nvPr/>
        </p:nvPicPr>
        <p:blipFill>
          <a:blip r:embed="rId8" cstate="print"/>
          <a:stretch>
            <a:fillRect/>
          </a:stretch>
        </p:blipFill>
        <p:spPr>
          <a:xfrm>
            <a:off x="370967" y="3153415"/>
            <a:ext cx="961632" cy="961631"/>
          </a:xfrm>
          <a:prstGeom prst="rect">
            <a:avLst/>
          </a:prstGeom>
        </p:spPr>
      </p:pic>
      <p:pic>
        <p:nvPicPr>
          <p:cNvPr id="27" name="object 10">
            <a:extLst>
              <a:ext uri="{FF2B5EF4-FFF2-40B4-BE49-F238E27FC236}">
                <a16:creationId xmlns:a16="http://schemas.microsoft.com/office/drawing/2014/main" id="{820AB7A4-FBC3-2C1A-F895-2ABAD1BD57F2}"/>
              </a:ext>
            </a:extLst>
          </p:cNvPr>
          <p:cNvPicPr/>
          <p:nvPr/>
        </p:nvPicPr>
        <p:blipFill>
          <a:blip r:embed="rId9" cstate="print"/>
          <a:stretch>
            <a:fillRect/>
          </a:stretch>
        </p:blipFill>
        <p:spPr>
          <a:xfrm>
            <a:off x="1435775" y="3153415"/>
            <a:ext cx="961634" cy="961631"/>
          </a:xfrm>
          <a:prstGeom prst="rect">
            <a:avLst/>
          </a:prstGeom>
        </p:spPr>
      </p:pic>
      <p:pic>
        <p:nvPicPr>
          <p:cNvPr id="28" name="object 11">
            <a:extLst>
              <a:ext uri="{FF2B5EF4-FFF2-40B4-BE49-F238E27FC236}">
                <a16:creationId xmlns:a16="http://schemas.microsoft.com/office/drawing/2014/main" id="{E2B650CA-A8C9-7355-50EC-C3CC731A36FC}"/>
              </a:ext>
            </a:extLst>
          </p:cNvPr>
          <p:cNvPicPr/>
          <p:nvPr/>
        </p:nvPicPr>
        <p:blipFill>
          <a:blip r:embed="rId10" cstate="print"/>
          <a:stretch>
            <a:fillRect/>
          </a:stretch>
        </p:blipFill>
        <p:spPr>
          <a:xfrm>
            <a:off x="2500584" y="3153415"/>
            <a:ext cx="961634" cy="961631"/>
          </a:xfrm>
          <a:prstGeom prst="rect">
            <a:avLst/>
          </a:prstGeom>
        </p:spPr>
      </p:pic>
      <p:sp>
        <p:nvSpPr>
          <p:cNvPr id="29" name="object 7">
            <a:extLst>
              <a:ext uri="{FF2B5EF4-FFF2-40B4-BE49-F238E27FC236}">
                <a16:creationId xmlns:a16="http://schemas.microsoft.com/office/drawing/2014/main" id="{6CA014CE-9AB1-DE94-A32D-5CD3DB0155D3}"/>
              </a:ext>
            </a:extLst>
          </p:cNvPr>
          <p:cNvSpPr txBox="1"/>
          <p:nvPr/>
        </p:nvSpPr>
        <p:spPr>
          <a:xfrm>
            <a:off x="7688409" y="4471858"/>
            <a:ext cx="1395889" cy="134717"/>
          </a:xfrm>
          <a:prstGeom prst="rect">
            <a:avLst/>
          </a:prstGeom>
        </p:spPr>
        <p:txBody>
          <a:bodyPr vert="horz" wrap="square" lIns="0" tIns="953" rIns="0" bIns="0" rtlCol="0">
            <a:spAutoFit/>
          </a:bodyPr>
          <a:lstStyle/>
          <a:p>
            <a:pPr marL="222409" marR="3810" indent="-213360">
              <a:lnSpc>
                <a:spcPts val="1065"/>
              </a:lnSpc>
              <a:spcBef>
                <a:spcPts val="8"/>
              </a:spcBef>
            </a:pPr>
            <a:r>
              <a:rPr lang="fr-FR" sz="825" u="sng" spc="-19" dirty="0">
                <a:solidFill>
                  <a:srgbClr val="0563C1"/>
                </a:solidFill>
                <a:uFill>
                  <a:solidFill>
                    <a:srgbClr val="0563C1"/>
                  </a:solidFill>
                </a:uFill>
                <a:latin typeface="Carlito"/>
                <a:cs typeface="Carlito"/>
              </a:rPr>
              <a:t>Dog</a:t>
            </a:r>
            <a:r>
              <a:rPr sz="825" u="sng" spc="-19" dirty="0">
                <a:solidFill>
                  <a:srgbClr val="0563C1"/>
                </a:solidFill>
                <a:uFill>
                  <a:solidFill>
                    <a:srgbClr val="0563C1"/>
                  </a:solidFill>
                </a:uFill>
                <a:latin typeface="Carlito"/>
                <a:cs typeface="Carlito"/>
              </a:rPr>
              <a:t> </a:t>
            </a:r>
            <a:r>
              <a:rPr sz="825" u="sng" dirty="0">
                <a:solidFill>
                  <a:srgbClr val="0563C1"/>
                </a:solidFill>
                <a:uFill>
                  <a:solidFill>
                    <a:srgbClr val="0563C1"/>
                  </a:solidFill>
                </a:uFill>
                <a:latin typeface="Carlito"/>
                <a:cs typeface="Carlito"/>
              </a:rPr>
              <a:t>image</a:t>
            </a:r>
            <a:r>
              <a:rPr sz="825" spc="-8" dirty="0">
                <a:solidFill>
                  <a:srgbClr val="0563C1"/>
                </a:solidFill>
                <a:latin typeface="Carlito"/>
                <a:cs typeface="Carlito"/>
              </a:rPr>
              <a:t> </a:t>
            </a:r>
            <a:r>
              <a:rPr sz="825" dirty="0">
                <a:latin typeface="Carlito"/>
                <a:cs typeface="Carlito"/>
              </a:rPr>
              <a:t>is</a:t>
            </a:r>
            <a:r>
              <a:rPr sz="825" spc="-15" dirty="0">
                <a:latin typeface="Carlito"/>
                <a:cs typeface="Carlito"/>
              </a:rPr>
              <a:t> </a:t>
            </a:r>
            <a:r>
              <a:rPr sz="825" dirty="0">
                <a:latin typeface="Carlito"/>
                <a:cs typeface="Carlito"/>
              </a:rPr>
              <a:t>free</a:t>
            </a:r>
            <a:r>
              <a:rPr sz="825" spc="-8" dirty="0">
                <a:latin typeface="Carlito"/>
                <a:cs typeface="Carlito"/>
              </a:rPr>
              <a:t> </a:t>
            </a:r>
            <a:r>
              <a:rPr lang="fr-FR" sz="825" spc="-8" dirty="0">
                <a:latin typeface="Carlito"/>
                <a:cs typeface="Carlito"/>
              </a:rPr>
              <a:t>for use</a:t>
            </a:r>
            <a:endParaRPr sz="825" dirty="0">
              <a:latin typeface="Carlito"/>
              <a:cs typeface="Carlito"/>
            </a:endParaRPr>
          </a:p>
        </p:txBody>
      </p:sp>
      <p:sp>
        <p:nvSpPr>
          <p:cNvPr id="31" name="TextBox 30">
            <a:extLst>
              <a:ext uri="{FF2B5EF4-FFF2-40B4-BE49-F238E27FC236}">
                <a16:creationId xmlns:a16="http://schemas.microsoft.com/office/drawing/2014/main" id="{7D296039-F985-C4B2-07AB-8F95B8E8AF08}"/>
              </a:ext>
            </a:extLst>
          </p:cNvPr>
          <p:cNvSpPr txBox="1"/>
          <p:nvPr/>
        </p:nvSpPr>
        <p:spPr>
          <a:xfrm>
            <a:off x="4375681" y="954239"/>
            <a:ext cx="4397352" cy="2808461"/>
          </a:xfrm>
          <a:prstGeom prst="rect">
            <a:avLst/>
          </a:prstGeom>
          <a:noFill/>
        </p:spPr>
        <p:txBody>
          <a:bodyPr wrap="square">
            <a:spAutoFit/>
          </a:bodyPr>
          <a:lstStyle/>
          <a:p>
            <a:pPr marL="9525">
              <a:spcBef>
                <a:spcPts val="75"/>
              </a:spcBef>
              <a:tabLst>
                <a:tab pos="180499" algn="l"/>
              </a:tabLst>
            </a:pPr>
            <a:r>
              <a:rPr lang="en-GB" sz="2500" b="1" spc="-34" dirty="0"/>
              <a:t>Split</a:t>
            </a:r>
            <a:r>
              <a:rPr lang="en-GB" sz="2500" b="1" spc="-116" dirty="0"/>
              <a:t> </a:t>
            </a:r>
            <a:r>
              <a:rPr lang="en-GB" sz="2500" b="1" spc="-49" dirty="0"/>
              <a:t>Image</a:t>
            </a:r>
            <a:r>
              <a:rPr lang="en-GB" sz="2500" b="1" spc="-113" dirty="0"/>
              <a:t> </a:t>
            </a:r>
            <a:r>
              <a:rPr lang="en-GB" sz="2500" b="1" dirty="0"/>
              <a:t>into</a:t>
            </a:r>
            <a:r>
              <a:rPr lang="en-GB" sz="2500" b="1" spc="-113" dirty="0"/>
              <a:t> </a:t>
            </a:r>
            <a:r>
              <a:rPr lang="en-GB" sz="2500" b="1" spc="-45" dirty="0"/>
              <a:t>Patches</a:t>
            </a:r>
            <a:endParaRPr lang="en-GB" sz="2500" b="1" dirty="0">
              <a:latin typeface="Carlito"/>
              <a:cs typeface="Carlito"/>
            </a:endParaRPr>
          </a:p>
          <a:p>
            <a:pPr marL="180499" indent="-170974">
              <a:spcBef>
                <a:spcPts val="75"/>
              </a:spcBef>
              <a:buFont typeface="Arial"/>
              <a:buChar char="•"/>
              <a:tabLst>
                <a:tab pos="180499" algn="l"/>
              </a:tabLst>
            </a:pPr>
            <a:r>
              <a:rPr lang="en-GB" sz="2100" dirty="0">
                <a:latin typeface="Carlito"/>
                <a:cs typeface="Carlito"/>
              </a:rPr>
              <a:t>Here,</a:t>
            </a:r>
            <a:r>
              <a:rPr lang="en-GB" sz="2100" spc="-34" dirty="0">
                <a:latin typeface="Carlito"/>
                <a:cs typeface="Carlito"/>
              </a:rPr>
              <a:t> </a:t>
            </a:r>
            <a:r>
              <a:rPr lang="en-GB" sz="2100" dirty="0">
                <a:latin typeface="Carlito"/>
                <a:cs typeface="Carlito"/>
              </a:rPr>
              <a:t>the</a:t>
            </a:r>
            <a:r>
              <a:rPr lang="en-GB" sz="2100" spc="-38" dirty="0">
                <a:latin typeface="Carlito"/>
                <a:cs typeface="Carlito"/>
              </a:rPr>
              <a:t> </a:t>
            </a:r>
            <a:r>
              <a:rPr lang="en-GB" sz="2100" dirty="0">
                <a:latin typeface="Carlito"/>
                <a:cs typeface="Carlito"/>
              </a:rPr>
              <a:t>patches</a:t>
            </a:r>
            <a:r>
              <a:rPr lang="en-GB" sz="2100" spc="-30" dirty="0">
                <a:latin typeface="Carlito"/>
                <a:cs typeface="Carlito"/>
              </a:rPr>
              <a:t> </a:t>
            </a:r>
            <a:r>
              <a:rPr lang="en-GB" sz="2100" dirty="0">
                <a:latin typeface="Carlito"/>
                <a:cs typeface="Carlito"/>
              </a:rPr>
              <a:t>do</a:t>
            </a:r>
            <a:r>
              <a:rPr lang="en-GB" sz="2100" spc="-38" dirty="0">
                <a:latin typeface="Carlito"/>
                <a:cs typeface="Carlito"/>
              </a:rPr>
              <a:t> </a:t>
            </a:r>
            <a:r>
              <a:rPr lang="en-GB" sz="2100" dirty="0">
                <a:latin typeface="Carlito"/>
                <a:cs typeface="Carlito"/>
              </a:rPr>
              <a:t>not</a:t>
            </a:r>
            <a:r>
              <a:rPr lang="en-GB" sz="2100" spc="-34" dirty="0">
                <a:latin typeface="Carlito"/>
                <a:cs typeface="Carlito"/>
              </a:rPr>
              <a:t> </a:t>
            </a:r>
            <a:r>
              <a:rPr lang="en-GB" sz="2100" spc="-8" dirty="0">
                <a:latin typeface="Carlito"/>
                <a:cs typeface="Carlito"/>
              </a:rPr>
              <a:t>overlap.</a:t>
            </a:r>
            <a:endParaRPr lang="en-GB" sz="2100" dirty="0">
              <a:latin typeface="Carlito"/>
              <a:cs typeface="Carlito"/>
            </a:endParaRPr>
          </a:p>
          <a:p>
            <a:pPr marL="180499" indent="-170974">
              <a:spcBef>
                <a:spcPts val="1530"/>
              </a:spcBef>
              <a:buFont typeface="Arial"/>
              <a:buChar char="•"/>
              <a:tabLst>
                <a:tab pos="180499" algn="l"/>
              </a:tabLst>
            </a:pPr>
            <a:r>
              <a:rPr lang="en-GB" sz="2100" dirty="0">
                <a:latin typeface="Carlito"/>
                <a:cs typeface="Carlito"/>
              </a:rPr>
              <a:t>The</a:t>
            </a:r>
            <a:r>
              <a:rPr lang="en-GB" sz="2100" spc="-45" dirty="0">
                <a:latin typeface="Carlito"/>
                <a:cs typeface="Carlito"/>
              </a:rPr>
              <a:t> </a:t>
            </a:r>
            <a:r>
              <a:rPr lang="en-GB" sz="2100" dirty="0">
                <a:latin typeface="Carlito"/>
                <a:cs typeface="Carlito"/>
              </a:rPr>
              <a:t>patches</a:t>
            </a:r>
            <a:r>
              <a:rPr lang="en-GB" sz="2100" spc="-34" dirty="0">
                <a:latin typeface="Carlito"/>
                <a:cs typeface="Carlito"/>
              </a:rPr>
              <a:t> </a:t>
            </a:r>
            <a:r>
              <a:rPr lang="en-GB" sz="2100" dirty="0">
                <a:latin typeface="Carlito"/>
                <a:cs typeface="Carlito"/>
              </a:rPr>
              <a:t>can</a:t>
            </a:r>
            <a:r>
              <a:rPr lang="en-GB" sz="2100" spc="-38" dirty="0">
                <a:latin typeface="Carlito"/>
                <a:cs typeface="Carlito"/>
              </a:rPr>
              <a:t> </a:t>
            </a:r>
            <a:r>
              <a:rPr lang="en-GB" sz="2100" spc="-8" dirty="0">
                <a:latin typeface="Carlito"/>
                <a:cs typeface="Carlito"/>
              </a:rPr>
              <a:t>overlap.</a:t>
            </a:r>
            <a:endParaRPr lang="en-GB" sz="2100" dirty="0">
              <a:latin typeface="Carlito"/>
              <a:cs typeface="Carlito"/>
            </a:endParaRPr>
          </a:p>
          <a:p>
            <a:pPr marL="180499" indent="-170974">
              <a:spcBef>
                <a:spcPts val="1530"/>
              </a:spcBef>
              <a:buFont typeface="Arial"/>
              <a:buChar char="•"/>
              <a:tabLst>
                <a:tab pos="180499" algn="l"/>
              </a:tabLst>
            </a:pPr>
            <a:r>
              <a:rPr lang="en-GB" sz="2100" dirty="0">
                <a:latin typeface="Carlito"/>
                <a:cs typeface="Carlito"/>
              </a:rPr>
              <a:t>User</a:t>
            </a:r>
            <a:r>
              <a:rPr lang="en-GB" sz="2100" spc="-23" dirty="0">
                <a:latin typeface="Carlito"/>
                <a:cs typeface="Carlito"/>
              </a:rPr>
              <a:t> </a:t>
            </a:r>
            <a:r>
              <a:rPr lang="en-GB" sz="2100" spc="-8" dirty="0">
                <a:latin typeface="Carlito"/>
                <a:cs typeface="Carlito"/>
              </a:rPr>
              <a:t>specifies:</a:t>
            </a:r>
            <a:endParaRPr lang="en-GB" sz="2100" dirty="0">
              <a:latin typeface="Carlito"/>
              <a:cs typeface="Carlito"/>
            </a:endParaRPr>
          </a:p>
          <a:p>
            <a:pPr marL="522923" lvl="1" indent="-170497">
              <a:spcBef>
                <a:spcPts val="1605"/>
              </a:spcBef>
              <a:buFont typeface="Arial"/>
              <a:buChar char="•"/>
              <a:tabLst>
                <a:tab pos="522923" algn="l"/>
              </a:tabLst>
            </a:pPr>
            <a:r>
              <a:rPr lang="en-GB" dirty="0">
                <a:solidFill>
                  <a:srgbClr val="C00000"/>
                </a:solidFill>
                <a:latin typeface="Carlito"/>
                <a:cs typeface="Carlito"/>
              </a:rPr>
              <a:t>patch</a:t>
            </a:r>
            <a:r>
              <a:rPr lang="en-GB" spc="-49" dirty="0">
                <a:solidFill>
                  <a:srgbClr val="C00000"/>
                </a:solidFill>
                <a:latin typeface="Carlito"/>
                <a:cs typeface="Carlito"/>
              </a:rPr>
              <a:t> </a:t>
            </a:r>
            <a:r>
              <a:rPr lang="en-GB" dirty="0">
                <a:solidFill>
                  <a:srgbClr val="C00000"/>
                </a:solidFill>
                <a:latin typeface="Carlito"/>
                <a:cs typeface="Carlito"/>
              </a:rPr>
              <a:t>size</a:t>
            </a:r>
            <a:r>
              <a:rPr lang="en-GB" dirty="0">
                <a:latin typeface="Carlito"/>
                <a:cs typeface="Carlito"/>
              </a:rPr>
              <a:t>,</a:t>
            </a:r>
            <a:r>
              <a:rPr lang="en-GB" spc="-49" dirty="0">
                <a:latin typeface="Carlito"/>
                <a:cs typeface="Carlito"/>
              </a:rPr>
              <a:t> </a:t>
            </a:r>
            <a:r>
              <a:rPr lang="en-GB" dirty="0">
                <a:latin typeface="Carlito"/>
                <a:cs typeface="Carlito"/>
              </a:rPr>
              <a:t>e.g.,</a:t>
            </a:r>
            <a:r>
              <a:rPr lang="en-GB" spc="-49" dirty="0">
                <a:latin typeface="Carlito"/>
                <a:cs typeface="Carlito"/>
              </a:rPr>
              <a:t> </a:t>
            </a:r>
            <a:r>
              <a:rPr lang="en-GB" spc="90" dirty="0">
                <a:latin typeface="FreeSerif"/>
                <a:cs typeface="FreeSerif"/>
              </a:rPr>
              <a:t>16×16</a:t>
            </a:r>
            <a:r>
              <a:rPr lang="en-GB" spc="90" dirty="0">
                <a:latin typeface="Carlito"/>
                <a:cs typeface="Carlito"/>
              </a:rPr>
              <a:t>;</a:t>
            </a:r>
            <a:endParaRPr lang="en-GB" dirty="0">
              <a:latin typeface="Carlito"/>
              <a:cs typeface="Carlito"/>
            </a:endParaRPr>
          </a:p>
          <a:p>
            <a:pPr marL="522923" lvl="1" indent="-170497">
              <a:spcBef>
                <a:spcPts val="1590"/>
              </a:spcBef>
              <a:buFont typeface="Arial"/>
              <a:buChar char="•"/>
              <a:tabLst>
                <a:tab pos="522923" algn="l"/>
              </a:tabLst>
            </a:pPr>
            <a:r>
              <a:rPr lang="en-GB" dirty="0">
                <a:solidFill>
                  <a:srgbClr val="C00000"/>
                </a:solidFill>
                <a:latin typeface="Carlito"/>
                <a:cs typeface="Carlito"/>
              </a:rPr>
              <a:t>stride</a:t>
            </a:r>
            <a:r>
              <a:rPr lang="en-GB" dirty="0">
                <a:latin typeface="Carlito"/>
                <a:cs typeface="Carlito"/>
              </a:rPr>
              <a:t>,</a:t>
            </a:r>
            <a:r>
              <a:rPr lang="en-GB" spc="-34" dirty="0">
                <a:latin typeface="Carlito"/>
                <a:cs typeface="Carlito"/>
              </a:rPr>
              <a:t> </a:t>
            </a:r>
            <a:r>
              <a:rPr lang="en-GB" dirty="0">
                <a:latin typeface="Carlito"/>
                <a:cs typeface="Carlito"/>
              </a:rPr>
              <a:t>e.g.,</a:t>
            </a:r>
            <a:r>
              <a:rPr lang="en-GB" spc="-34" dirty="0">
                <a:latin typeface="Carlito"/>
                <a:cs typeface="Carlito"/>
              </a:rPr>
              <a:t> </a:t>
            </a:r>
            <a:r>
              <a:rPr lang="en-GB" spc="90" dirty="0">
                <a:latin typeface="FreeSerif"/>
                <a:cs typeface="FreeSerif"/>
              </a:rPr>
              <a:t>16×16</a:t>
            </a:r>
            <a:r>
              <a:rPr lang="en-GB" spc="90" dirty="0">
                <a:latin typeface="Carlito"/>
                <a:cs typeface="Carlito"/>
              </a:rPr>
              <a:t>.</a:t>
            </a:r>
            <a:endParaRPr lang="en-GB" dirty="0">
              <a:latin typeface="Carlito"/>
              <a:cs typeface="Carlito"/>
            </a:endParaRPr>
          </a:p>
        </p:txBody>
      </p:sp>
      <p:sp>
        <p:nvSpPr>
          <p:cNvPr id="33" name="TextBox 32">
            <a:extLst>
              <a:ext uri="{FF2B5EF4-FFF2-40B4-BE49-F238E27FC236}">
                <a16:creationId xmlns:a16="http://schemas.microsoft.com/office/drawing/2014/main" id="{0024F363-776B-0E96-DAE5-2D1CE3AD387A}"/>
              </a:ext>
            </a:extLst>
          </p:cNvPr>
          <p:cNvSpPr txBox="1"/>
          <p:nvPr/>
        </p:nvSpPr>
        <p:spPr>
          <a:xfrm>
            <a:off x="4151727" y="3923377"/>
            <a:ext cx="5817218" cy="307135"/>
          </a:xfrm>
          <a:prstGeom prst="rect">
            <a:avLst/>
          </a:prstGeom>
          <a:noFill/>
        </p:spPr>
        <p:txBody>
          <a:bodyPr wrap="square">
            <a:spAutoFit/>
          </a:bodyPr>
          <a:lstStyle/>
          <a:p>
            <a:pPr marL="9525" marR="3810">
              <a:lnSpc>
                <a:spcPts val="1583"/>
              </a:lnSpc>
              <a:spcBef>
                <a:spcPts val="94"/>
              </a:spcBef>
            </a:pPr>
            <a:r>
              <a:rPr lang="en-GB" spc="-30" dirty="0">
                <a:latin typeface="Carlito"/>
                <a:cs typeface="Carlito"/>
              </a:rPr>
              <a:t>9</a:t>
            </a:r>
            <a:r>
              <a:rPr lang="en-GB" sz="1800" spc="-30" dirty="0">
                <a:latin typeface="Carlito"/>
                <a:cs typeface="Carlito"/>
              </a:rPr>
              <a:t> </a:t>
            </a:r>
            <a:r>
              <a:rPr lang="en-GB" sz="1800" dirty="0">
                <a:latin typeface="Carlito"/>
                <a:cs typeface="Carlito"/>
              </a:rPr>
              <a:t>input</a:t>
            </a:r>
            <a:r>
              <a:rPr lang="en-GB" sz="1800" spc="-34" dirty="0">
                <a:latin typeface="Carlito"/>
                <a:cs typeface="Carlito"/>
              </a:rPr>
              <a:t> </a:t>
            </a:r>
            <a:r>
              <a:rPr lang="en-GB" sz="1800" dirty="0">
                <a:latin typeface="Carlito"/>
                <a:cs typeface="Carlito"/>
              </a:rPr>
              <a:t>patches,</a:t>
            </a:r>
            <a:r>
              <a:rPr lang="en-GB" sz="1800" spc="-26" dirty="0">
                <a:latin typeface="Carlito"/>
                <a:cs typeface="Carlito"/>
              </a:rPr>
              <a:t> </a:t>
            </a:r>
            <a:r>
              <a:rPr lang="en-GB" sz="1800" spc="-15" dirty="0">
                <a:latin typeface="Carlito"/>
                <a:cs typeface="Carlito"/>
              </a:rPr>
              <a:t>each </a:t>
            </a:r>
            <a:r>
              <a:rPr lang="en-GB" sz="1800" dirty="0">
                <a:latin typeface="Carlito"/>
                <a:cs typeface="Carlito"/>
              </a:rPr>
              <a:t>of</a:t>
            </a:r>
            <a:r>
              <a:rPr lang="en-GB" sz="1800" spc="-23" dirty="0">
                <a:latin typeface="Carlito"/>
                <a:cs typeface="Carlito"/>
              </a:rPr>
              <a:t> </a:t>
            </a:r>
            <a:r>
              <a:rPr lang="en-GB" sz="1800" dirty="0">
                <a:latin typeface="Carlito"/>
                <a:cs typeface="Carlito"/>
              </a:rPr>
              <a:t>shape</a:t>
            </a:r>
            <a:r>
              <a:rPr lang="en-GB" sz="1800" spc="-19" dirty="0">
                <a:latin typeface="Carlito"/>
                <a:cs typeface="Carlito"/>
              </a:rPr>
              <a:t> </a:t>
            </a:r>
            <a:r>
              <a:rPr lang="en-GB" sz="1800" spc="-8" dirty="0">
                <a:latin typeface="Carlito"/>
                <a:cs typeface="Carlito"/>
              </a:rPr>
              <a:t>3x16x16</a:t>
            </a:r>
            <a:endParaRPr lang="en-GB" sz="1800" dirty="0">
              <a:latin typeface="Carlito"/>
              <a:cs typeface="Carlito"/>
            </a:endParaRPr>
          </a:p>
        </p:txBody>
      </p:sp>
      <p:sp>
        <p:nvSpPr>
          <p:cNvPr id="34" name="TextBox 33">
            <a:extLst>
              <a:ext uri="{FF2B5EF4-FFF2-40B4-BE49-F238E27FC236}">
                <a16:creationId xmlns:a16="http://schemas.microsoft.com/office/drawing/2014/main" id="{45B6005B-3147-8F79-1907-6DB757E0A983}"/>
              </a:ext>
            </a:extLst>
          </p:cNvPr>
          <p:cNvSpPr txBox="1"/>
          <p:nvPr/>
        </p:nvSpPr>
        <p:spPr>
          <a:xfrm>
            <a:off x="115281" y="4740330"/>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5259"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3" name="object 3"/>
          <p:cNvSpPr/>
          <p:nvPr/>
        </p:nvSpPr>
        <p:spPr>
          <a:xfrm>
            <a:off x="1451753"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4" name="object 4"/>
          <p:cNvSpPr/>
          <p:nvPr/>
        </p:nvSpPr>
        <p:spPr>
          <a:xfrm>
            <a:off x="247037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5" name="object 5"/>
          <p:cNvSpPr/>
          <p:nvPr/>
        </p:nvSpPr>
        <p:spPr>
          <a:xfrm>
            <a:off x="3482073"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6" name="object 6"/>
          <p:cNvSpPr/>
          <p:nvPr/>
        </p:nvSpPr>
        <p:spPr>
          <a:xfrm>
            <a:off x="449670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7" name="object 7"/>
          <p:cNvSpPr/>
          <p:nvPr/>
        </p:nvSpPr>
        <p:spPr>
          <a:xfrm>
            <a:off x="5517746"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8" name="object 8"/>
          <p:cNvSpPr/>
          <p:nvPr/>
        </p:nvSpPr>
        <p:spPr>
          <a:xfrm>
            <a:off x="6534245"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sp>
        <p:nvSpPr>
          <p:cNvPr id="9" name="object 9"/>
          <p:cNvSpPr/>
          <p:nvPr/>
        </p:nvSpPr>
        <p:spPr>
          <a:xfrm>
            <a:off x="7549886" y="2928414"/>
            <a:ext cx="142875" cy="1214914"/>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grpSp>
        <p:nvGrpSpPr>
          <p:cNvPr id="10" name="object 10"/>
          <p:cNvGrpSpPr/>
          <p:nvPr/>
        </p:nvGrpSpPr>
        <p:grpSpPr>
          <a:xfrm>
            <a:off x="14651" y="1996440"/>
            <a:ext cx="9107805" cy="3147060"/>
            <a:chOff x="19535" y="2639517"/>
            <a:chExt cx="12143740" cy="4196080"/>
          </a:xfrm>
        </p:grpSpPr>
        <p:sp>
          <p:nvSpPr>
            <p:cNvPr id="11" name="object 11"/>
            <p:cNvSpPr/>
            <p:nvPr/>
          </p:nvSpPr>
          <p:spPr>
            <a:xfrm>
              <a:off x="11407774" y="3904551"/>
              <a:ext cx="190500" cy="1619885"/>
            </a:xfrm>
            <a:custGeom>
              <a:avLst/>
              <a:gdLst/>
              <a:ahLst/>
              <a:cxnLst/>
              <a:rect l="l" t="t" r="r" b="b"/>
              <a:pathLst>
                <a:path w="190500" h="1619885">
                  <a:moveTo>
                    <a:pt x="95250" y="0"/>
                  </a:moveTo>
                  <a:lnTo>
                    <a:pt x="0" y="190500"/>
                  </a:lnTo>
                  <a:lnTo>
                    <a:pt x="76200" y="129540"/>
                  </a:lnTo>
                  <a:lnTo>
                    <a:pt x="76200" y="1619516"/>
                  </a:lnTo>
                  <a:lnTo>
                    <a:pt x="114300" y="1619516"/>
                  </a:lnTo>
                  <a:lnTo>
                    <a:pt x="114300" y="129540"/>
                  </a:lnTo>
                  <a:lnTo>
                    <a:pt x="190500" y="190500"/>
                  </a:lnTo>
                  <a:lnTo>
                    <a:pt x="95250" y="0"/>
                  </a:lnTo>
                  <a:close/>
                </a:path>
              </a:pathLst>
            </a:custGeom>
            <a:solidFill>
              <a:srgbClr val="7F7F7F"/>
            </a:solidFill>
          </p:spPr>
          <p:txBody>
            <a:bodyPr wrap="square" lIns="0" tIns="0" rIns="0" bIns="0" rtlCol="0"/>
            <a:lstStyle/>
            <a:p>
              <a:endParaRPr sz="1350"/>
            </a:p>
          </p:txBody>
        </p:sp>
        <p:pic>
          <p:nvPicPr>
            <p:cNvPr id="12" name="object 12"/>
            <p:cNvPicPr/>
            <p:nvPr/>
          </p:nvPicPr>
          <p:blipFill>
            <a:blip r:embed="rId2" cstate="print"/>
            <a:stretch>
              <a:fillRect/>
            </a:stretch>
          </p:blipFill>
          <p:spPr>
            <a:xfrm>
              <a:off x="34506" y="5524068"/>
              <a:ext cx="1282179" cy="1282172"/>
            </a:xfrm>
            <a:prstGeom prst="rect">
              <a:avLst/>
            </a:prstGeom>
          </p:spPr>
        </p:pic>
        <p:pic>
          <p:nvPicPr>
            <p:cNvPr id="13" name="object 13"/>
            <p:cNvPicPr/>
            <p:nvPr/>
          </p:nvPicPr>
          <p:blipFill>
            <a:blip r:embed="rId3" cstate="print"/>
            <a:stretch>
              <a:fillRect/>
            </a:stretch>
          </p:blipFill>
          <p:spPr>
            <a:xfrm>
              <a:off x="4100499" y="5524068"/>
              <a:ext cx="1282179" cy="1282172"/>
            </a:xfrm>
            <a:prstGeom prst="rect">
              <a:avLst/>
            </a:prstGeom>
          </p:spPr>
        </p:pic>
        <p:pic>
          <p:nvPicPr>
            <p:cNvPr id="14" name="object 14"/>
            <p:cNvPicPr/>
            <p:nvPr/>
          </p:nvPicPr>
          <p:blipFill>
            <a:blip r:embed="rId4" cstate="print"/>
            <a:stretch>
              <a:fillRect/>
            </a:stretch>
          </p:blipFill>
          <p:spPr>
            <a:xfrm>
              <a:off x="8166481" y="5524068"/>
              <a:ext cx="1282179" cy="1282172"/>
            </a:xfrm>
            <a:prstGeom prst="rect">
              <a:avLst/>
            </a:prstGeom>
          </p:spPr>
        </p:pic>
        <p:pic>
          <p:nvPicPr>
            <p:cNvPr id="15" name="object 15"/>
            <p:cNvPicPr/>
            <p:nvPr/>
          </p:nvPicPr>
          <p:blipFill>
            <a:blip r:embed="rId5" cstate="print"/>
            <a:stretch>
              <a:fillRect/>
            </a:stretch>
          </p:blipFill>
          <p:spPr>
            <a:xfrm>
              <a:off x="1389837" y="5524068"/>
              <a:ext cx="1282179" cy="1282172"/>
            </a:xfrm>
            <a:prstGeom prst="rect">
              <a:avLst/>
            </a:prstGeom>
          </p:spPr>
        </p:pic>
        <p:pic>
          <p:nvPicPr>
            <p:cNvPr id="16" name="object 16"/>
            <p:cNvPicPr/>
            <p:nvPr/>
          </p:nvPicPr>
          <p:blipFill>
            <a:blip r:embed="rId6" cstate="print"/>
            <a:stretch>
              <a:fillRect/>
            </a:stretch>
          </p:blipFill>
          <p:spPr>
            <a:xfrm>
              <a:off x="5455831" y="5524068"/>
              <a:ext cx="1282166" cy="1282172"/>
            </a:xfrm>
            <a:prstGeom prst="rect">
              <a:avLst/>
            </a:prstGeom>
          </p:spPr>
        </p:pic>
        <p:pic>
          <p:nvPicPr>
            <p:cNvPr id="17" name="object 17"/>
            <p:cNvPicPr/>
            <p:nvPr/>
          </p:nvPicPr>
          <p:blipFill>
            <a:blip r:embed="rId7" cstate="print"/>
            <a:stretch>
              <a:fillRect/>
            </a:stretch>
          </p:blipFill>
          <p:spPr>
            <a:xfrm>
              <a:off x="9521812" y="5524068"/>
              <a:ext cx="1282179" cy="1282172"/>
            </a:xfrm>
            <a:prstGeom prst="rect">
              <a:avLst/>
            </a:prstGeom>
          </p:spPr>
        </p:pic>
        <p:pic>
          <p:nvPicPr>
            <p:cNvPr id="18" name="object 18"/>
            <p:cNvPicPr/>
            <p:nvPr/>
          </p:nvPicPr>
          <p:blipFill>
            <a:blip r:embed="rId8" cstate="print"/>
            <a:stretch>
              <a:fillRect/>
            </a:stretch>
          </p:blipFill>
          <p:spPr>
            <a:xfrm>
              <a:off x="2745168" y="5524068"/>
              <a:ext cx="1282179" cy="1282172"/>
            </a:xfrm>
            <a:prstGeom prst="rect">
              <a:avLst/>
            </a:prstGeom>
          </p:spPr>
        </p:pic>
        <p:pic>
          <p:nvPicPr>
            <p:cNvPr id="19" name="object 19"/>
            <p:cNvPicPr/>
            <p:nvPr/>
          </p:nvPicPr>
          <p:blipFill>
            <a:blip r:embed="rId9" cstate="print"/>
            <a:stretch>
              <a:fillRect/>
            </a:stretch>
          </p:blipFill>
          <p:spPr>
            <a:xfrm>
              <a:off x="6811149" y="5524068"/>
              <a:ext cx="1282179" cy="1282172"/>
            </a:xfrm>
            <a:prstGeom prst="rect">
              <a:avLst/>
            </a:prstGeom>
          </p:spPr>
        </p:pic>
        <p:pic>
          <p:nvPicPr>
            <p:cNvPr id="20" name="object 20"/>
            <p:cNvPicPr/>
            <p:nvPr/>
          </p:nvPicPr>
          <p:blipFill>
            <a:blip r:embed="rId10" cstate="print"/>
            <a:stretch>
              <a:fillRect/>
            </a:stretch>
          </p:blipFill>
          <p:spPr>
            <a:xfrm>
              <a:off x="10877143" y="5524068"/>
              <a:ext cx="1282179" cy="1282172"/>
            </a:xfrm>
            <a:prstGeom prst="rect">
              <a:avLst/>
            </a:prstGeom>
          </p:spPr>
        </p:pic>
        <p:sp>
          <p:nvSpPr>
            <p:cNvPr id="21" name="object 21"/>
            <p:cNvSpPr/>
            <p:nvPr/>
          </p:nvSpPr>
          <p:spPr>
            <a:xfrm>
              <a:off x="19532" y="3743667"/>
              <a:ext cx="12143740" cy="3091815"/>
            </a:xfrm>
            <a:custGeom>
              <a:avLst/>
              <a:gdLst/>
              <a:ahLst/>
              <a:cxnLst/>
              <a:rect l="l" t="t" r="r" b="b"/>
              <a:pathLst>
                <a:path w="12143740" h="3091815">
                  <a:moveTo>
                    <a:pt x="1328305" y="0"/>
                  </a:moveTo>
                  <a:lnTo>
                    <a:pt x="0" y="0"/>
                  </a:lnTo>
                  <a:lnTo>
                    <a:pt x="0" y="3062579"/>
                  </a:lnTo>
                  <a:lnTo>
                    <a:pt x="1328305" y="3062579"/>
                  </a:lnTo>
                  <a:lnTo>
                    <a:pt x="1328305" y="0"/>
                  </a:lnTo>
                  <a:close/>
                </a:path>
                <a:path w="12143740" h="3091815">
                  <a:moveTo>
                    <a:pt x="2672042" y="0"/>
                  </a:moveTo>
                  <a:lnTo>
                    <a:pt x="1352257" y="0"/>
                  </a:lnTo>
                  <a:lnTo>
                    <a:pt x="1352257" y="3091611"/>
                  </a:lnTo>
                  <a:lnTo>
                    <a:pt x="2672042" y="3091611"/>
                  </a:lnTo>
                  <a:lnTo>
                    <a:pt x="2672042" y="0"/>
                  </a:lnTo>
                  <a:close/>
                </a:path>
                <a:path w="12143740" h="3091815">
                  <a:moveTo>
                    <a:pt x="4034510" y="0"/>
                  </a:moveTo>
                  <a:lnTo>
                    <a:pt x="2690330" y="0"/>
                  </a:lnTo>
                  <a:lnTo>
                    <a:pt x="2690330" y="3076651"/>
                  </a:lnTo>
                  <a:lnTo>
                    <a:pt x="4034510" y="3076651"/>
                  </a:lnTo>
                  <a:lnTo>
                    <a:pt x="4034510" y="0"/>
                  </a:lnTo>
                  <a:close/>
                </a:path>
                <a:path w="12143740" h="3091815">
                  <a:moveTo>
                    <a:pt x="5382857" y="0"/>
                  </a:moveTo>
                  <a:lnTo>
                    <a:pt x="4061955" y="0"/>
                  </a:lnTo>
                  <a:lnTo>
                    <a:pt x="4061955" y="3091611"/>
                  </a:lnTo>
                  <a:lnTo>
                    <a:pt x="5382857" y="3091611"/>
                  </a:lnTo>
                  <a:lnTo>
                    <a:pt x="5382857" y="0"/>
                  </a:lnTo>
                  <a:close/>
                </a:path>
                <a:path w="12143740" h="3091815">
                  <a:moveTo>
                    <a:pt x="6744259" y="0"/>
                  </a:moveTo>
                  <a:lnTo>
                    <a:pt x="5410911" y="0"/>
                  </a:lnTo>
                  <a:lnTo>
                    <a:pt x="5410911" y="3076651"/>
                  </a:lnTo>
                  <a:lnTo>
                    <a:pt x="6744259" y="3076651"/>
                  </a:lnTo>
                  <a:lnTo>
                    <a:pt x="6744259" y="0"/>
                  </a:lnTo>
                  <a:close/>
                </a:path>
                <a:path w="12143740" h="3091815">
                  <a:moveTo>
                    <a:pt x="9465589" y="0"/>
                  </a:moveTo>
                  <a:lnTo>
                    <a:pt x="8124444" y="0"/>
                  </a:lnTo>
                  <a:lnTo>
                    <a:pt x="8105457" y="0"/>
                  </a:lnTo>
                  <a:lnTo>
                    <a:pt x="6771894" y="0"/>
                  </a:lnTo>
                  <a:lnTo>
                    <a:pt x="6771894" y="3091611"/>
                  </a:lnTo>
                  <a:lnTo>
                    <a:pt x="8124444" y="3091611"/>
                  </a:lnTo>
                  <a:lnTo>
                    <a:pt x="8124444" y="3075419"/>
                  </a:lnTo>
                  <a:lnTo>
                    <a:pt x="9465589" y="3075419"/>
                  </a:lnTo>
                  <a:lnTo>
                    <a:pt x="9465589" y="0"/>
                  </a:lnTo>
                  <a:close/>
                </a:path>
                <a:path w="12143740" h="3091815">
                  <a:moveTo>
                    <a:pt x="10799140" y="0"/>
                  </a:moveTo>
                  <a:lnTo>
                    <a:pt x="9479775" y="0"/>
                  </a:lnTo>
                  <a:lnTo>
                    <a:pt x="9479775" y="3080867"/>
                  </a:lnTo>
                  <a:lnTo>
                    <a:pt x="10799140" y="3080867"/>
                  </a:lnTo>
                  <a:lnTo>
                    <a:pt x="10799140" y="0"/>
                  </a:lnTo>
                  <a:close/>
                </a:path>
                <a:path w="12143740" h="3091815">
                  <a:moveTo>
                    <a:pt x="12143715" y="0"/>
                  </a:moveTo>
                  <a:lnTo>
                    <a:pt x="10817377" y="0"/>
                  </a:lnTo>
                  <a:lnTo>
                    <a:pt x="10817377" y="3091611"/>
                  </a:lnTo>
                  <a:lnTo>
                    <a:pt x="12143715" y="3091611"/>
                  </a:lnTo>
                  <a:lnTo>
                    <a:pt x="12143715" y="0"/>
                  </a:lnTo>
                  <a:close/>
                </a:path>
              </a:pathLst>
            </a:custGeom>
            <a:solidFill>
              <a:srgbClr val="FFFFFF">
                <a:alpha val="70199"/>
              </a:srgbClr>
            </a:solidFill>
          </p:spPr>
          <p:txBody>
            <a:bodyPr wrap="square" lIns="0" tIns="0" rIns="0" bIns="0" rtlCol="0"/>
            <a:lstStyle/>
            <a:p>
              <a:endParaRPr sz="1350"/>
            </a:p>
          </p:txBody>
        </p:sp>
        <p:sp>
          <p:nvSpPr>
            <p:cNvPr id="22" name="object 22"/>
            <p:cNvSpPr/>
            <p:nvPr/>
          </p:nvSpPr>
          <p:spPr>
            <a:xfrm>
              <a:off x="571449"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3" name="object 23"/>
            <p:cNvSpPr/>
            <p:nvPr/>
          </p:nvSpPr>
          <p:spPr>
            <a:xfrm>
              <a:off x="565099" y="2849308"/>
              <a:ext cx="220979" cy="852169"/>
            </a:xfrm>
            <a:custGeom>
              <a:avLst/>
              <a:gdLst/>
              <a:ahLst/>
              <a:cxnLst/>
              <a:rect l="l" t="t" r="r" b="b"/>
              <a:pathLst>
                <a:path w="220979" h="852170">
                  <a:moveTo>
                    <a:pt x="220980" y="839101"/>
                  </a:moveTo>
                  <a:lnTo>
                    <a:pt x="0" y="839101"/>
                  </a:lnTo>
                  <a:lnTo>
                    <a:pt x="0" y="851801"/>
                  </a:lnTo>
                  <a:lnTo>
                    <a:pt x="220980" y="851801"/>
                  </a:lnTo>
                  <a:lnTo>
                    <a:pt x="220980" y="839101"/>
                  </a:lnTo>
                  <a:close/>
                </a:path>
                <a:path w="220979" h="852170">
                  <a:moveTo>
                    <a:pt x="220980" y="629335"/>
                  </a:moveTo>
                  <a:lnTo>
                    <a:pt x="0" y="629335"/>
                  </a:lnTo>
                  <a:lnTo>
                    <a:pt x="0" y="642035"/>
                  </a:lnTo>
                  <a:lnTo>
                    <a:pt x="220980" y="642035"/>
                  </a:lnTo>
                  <a:lnTo>
                    <a:pt x="220980" y="629335"/>
                  </a:lnTo>
                  <a:close/>
                </a:path>
                <a:path w="220979" h="852170">
                  <a:moveTo>
                    <a:pt x="220980" y="419557"/>
                  </a:moveTo>
                  <a:lnTo>
                    <a:pt x="0" y="419557"/>
                  </a:lnTo>
                  <a:lnTo>
                    <a:pt x="0" y="432257"/>
                  </a:lnTo>
                  <a:lnTo>
                    <a:pt x="220980" y="432257"/>
                  </a:lnTo>
                  <a:lnTo>
                    <a:pt x="220980" y="419557"/>
                  </a:lnTo>
                  <a:close/>
                </a:path>
                <a:path w="220979" h="852170">
                  <a:moveTo>
                    <a:pt x="220980" y="209778"/>
                  </a:moveTo>
                  <a:lnTo>
                    <a:pt x="0" y="209778"/>
                  </a:lnTo>
                  <a:lnTo>
                    <a:pt x="0" y="222478"/>
                  </a:lnTo>
                  <a:lnTo>
                    <a:pt x="220980" y="222478"/>
                  </a:lnTo>
                  <a:lnTo>
                    <a:pt x="220980" y="209778"/>
                  </a:lnTo>
                  <a:close/>
                </a:path>
                <a:path w="220979" h="852170">
                  <a:moveTo>
                    <a:pt x="220980" y="0"/>
                  </a:moveTo>
                  <a:lnTo>
                    <a:pt x="0" y="0"/>
                  </a:lnTo>
                  <a:lnTo>
                    <a:pt x="0" y="12700"/>
                  </a:lnTo>
                  <a:lnTo>
                    <a:pt x="220980" y="12700"/>
                  </a:lnTo>
                  <a:lnTo>
                    <a:pt x="220980" y="0"/>
                  </a:lnTo>
                  <a:close/>
                </a:path>
              </a:pathLst>
            </a:custGeom>
            <a:solidFill>
              <a:srgbClr val="000000"/>
            </a:solidFill>
          </p:spPr>
          <p:txBody>
            <a:bodyPr wrap="square" lIns="0" tIns="0" rIns="0" bIns="0" rtlCol="0"/>
            <a:lstStyle/>
            <a:p>
              <a:endParaRPr sz="1350"/>
            </a:p>
          </p:txBody>
        </p:sp>
        <p:sp>
          <p:nvSpPr>
            <p:cNvPr id="24" name="object 24"/>
            <p:cNvSpPr/>
            <p:nvPr/>
          </p:nvSpPr>
          <p:spPr>
            <a:xfrm>
              <a:off x="565105"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25" name="object 25"/>
            <p:cNvSpPr/>
            <p:nvPr/>
          </p:nvSpPr>
          <p:spPr>
            <a:xfrm>
              <a:off x="1926780" y="2645866"/>
              <a:ext cx="208279" cy="1259205"/>
            </a:xfrm>
            <a:custGeom>
              <a:avLst/>
              <a:gdLst/>
              <a:ahLst/>
              <a:cxnLst/>
              <a:rect l="l" t="t" r="r" b="b"/>
              <a:pathLst>
                <a:path w="208280" h="1259204">
                  <a:moveTo>
                    <a:pt x="208280" y="839127"/>
                  </a:moveTo>
                  <a:lnTo>
                    <a:pt x="0" y="839127"/>
                  </a:lnTo>
                  <a:lnTo>
                    <a:pt x="0" y="1048905"/>
                  </a:lnTo>
                  <a:lnTo>
                    <a:pt x="0" y="1258684"/>
                  </a:lnTo>
                  <a:lnTo>
                    <a:pt x="208280" y="1258684"/>
                  </a:lnTo>
                  <a:lnTo>
                    <a:pt x="208280" y="1048905"/>
                  </a:lnTo>
                  <a:lnTo>
                    <a:pt x="208280" y="839127"/>
                  </a:lnTo>
                  <a:close/>
                </a:path>
                <a:path w="208280"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80"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6" name="object 26"/>
            <p:cNvSpPr/>
            <p:nvPr/>
          </p:nvSpPr>
          <p:spPr>
            <a:xfrm>
              <a:off x="1920417"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7" name="object 27"/>
            <p:cNvSpPr/>
            <p:nvPr/>
          </p:nvSpPr>
          <p:spPr>
            <a:xfrm>
              <a:off x="1920430" y="2639517"/>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28" name="object 28"/>
            <p:cNvSpPr/>
            <p:nvPr/>
          </p:nvSpPr>
          <p:spPr>
            <a:xfrm>
              <a:off x="3282111"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29" name="object 29"/>
            <p:cNvSpPr/>
            <p:nvPr/>
          </p:nvSpPr>
          <p:spPr>
            <a:xfrm>
              <a:off x="3275749"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0" name="object 30"/>
            <p:cNvSpPr/>
            <p:nvPr/>
          </p:nvSpPr>
          <p:spPr>
            <a:xfrm>
              <a:off x="3275761"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1" name="object 31"/>
            <p:cNvSpPr/>
            <p:nvPr/>
          </p:nvSpPr>
          <p:spPr>
            <a:xfrm>
              <a:off x="4637443"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2" name="object 32"/>
            <p:cNvSpPr/>
            <p:nvPr/>
          </p:nvSpPr>
          <p:spPr>
            <a:xfrm>
              <a:off x="4631080"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3" name="object 33"/>
            <p:cNvSpPr/>
            <p:nvPr/>
          </p:nvSpPr>
          <p:spPr>
            <a:xfrm>
              <a:off x="4631093"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4" name="object 34"/>
            <p:cNvSpPr/>
            <p:nvPr/>
          </p:nvSpPr>
          <p:spPr>
            <a:xfrm>
              <a:off x="5992774"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5" name="object 35"/>
            <p:cNvSpPr/>
            <p:nvPr/>
          </p:nvSpPr>
          <p:spPr>
            <a:xfrm>
              <a:off x="5986411" y="2849308"/>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6" name="object 36"/>
            <p:cNvSpPr/>
            <p:nvPr/>
          </p:nvSpPr>
          <p:spPr>
            <a:xfrm>
              <a:off x="5986424"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37" name="object 37"/>
            <p:cNvSpPr/>
            <p:nvPr/>
          </p:nvSpPr>
          <p:spPr>
            <a:xfrm>
              <a:off x="7348106"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38" name="object 38"/>
            <p:cNvSpPr/>
            <p:nvPr/>
          </p:nvSpPr>
          <p:spPr>
            <a:xfrm>
              <a:off x="7341743"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9" name="object 39"/>
            <p:cNvSpPr/>
            <p:nvPr/>
          </p:nvSpPr>
          <p:spPr>
            <a:xfrm>
              <a:off x="7341755"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0" name="object 40"/>
            <p:cNvSpPr/>
            <p:nvPr/>
          </p:nvSpPr>
          <p:spPr>
            <a:xfrm>
              <a:off x="8703437" y="2645866"/>
              <a:ext cx="208279" cy="1259205"/>
            </a:xfrm>
            <a:custGeom>
              <a:avLst/>
              <a:gdLst/>
              <a:ahLst/>
              <a:cxnLst/>
              <a:rect l="l" t="t" r="r" b="b"/>
              <a:pathLst>
                <a:path w="208279" h="1259204">
                  <a:moveTo>
                    <a:pt x="208267" y="839127"/>
                  </a:moveTo>
                  <a:lnTo>
                    <a:pt x="0" y="839127"/>
                  </a:lnTo>
                  <a:lnTo>
                    <a:pt x="0" y="1048905"/>
                  </a:lnTo>
                  <a:lnTo>
                    <a:pt x="0" y="1258684"/>
                  </a:lnTo>
                  <a:lnTo>
                    <a:pt x="208267" y="1258684"/>
                  </a:lnTo>
                  <a:lnTo>
                    <a:pt x="208267" y="1048905"/>
                  </a:lnTo>
                  <a:lnTo>
                    <a:pt x="208267" y="839127"/>
                  </a:lnTo>
                  <a:close/>
                </a:path>
                <a:path w="208279" h="1259204">
                  <a:moveTo>
                    <a:pt x="208267" y="209791"/>
                  </a:moveTo>
                  <a:lnTo>
                    <a:pt x="0" y="209791"/>
                  </a:lnTo>
                  <a:lnTo>
                    <a:pt x="0" y="419557"/>
                  </a:lnTo>
                  <a:lnTo>
                    <a:pt x="0" y="629335"/>
                  </a:lnTo>
                  <a:lnTo>
                    <a:pt x="0" y="839114"/>
                  </a:lnTo>
                  <a:lnTo>
                    <a:pt x="208267" y="839114"/>
                  </a:lnTo>
                  <a:lnTo>
                    <a:pt x="208267" y="629335"/>
                  </a:lnTo>
                  <a:lnTo>
                    <a:pt x="208267" y="419557"/>
                  </a:lnTo>
                  <a:lnTo>
                    <a:pt x="208267" y="209791"/>
                  </a:lnTo>
                  <a:close/>
                </a:path>
                <a:path w="208279" h="1259204">
                  <a:moveTo>
                    <a:pt x="208267" y="0"/>
                  </a:moveTo>
                  <a:lnTo>
                    <a:pt x="0" y="0"/>
                  </a:lnTo>
                  <a:lnTo>
                    <a:pt x="0" y="209778"/>
                  </a:lnTo>
                  <a:lnTo>
                    <a:pt x="208267" y="209778"/>
                  </a:lnTo>
                  <a:lnTo>
                    <a:pt x="208267" y="0"/>
                  </a:lnTo>
                  <a:close/>
                </a:path>
              </a:pathLst>
            </a:custGeom>
            <a:solidFill>
              <a:srgbClr val="548235"/>
            </a:solidFill>
          </p:spPr>
          <p:txBody>
            <a:bodyPr wrap="square" lIns="0" tIns="0" rIns="0" bIns="0" rtlCol="0"/>
            <a:lstStyle/>
            <a:p>
              <a:endParaRPr sz="1350"/>
            </a:p>
          </p:txBody>
        </p:sp>
        <p:sp>
          <p:nvSpPr>
            <p:cNvPr id="41" name="object 41"/>
            <p:cNvSpPr/>
            <p:nvPr/>
          </p:nvSpPr>
          <p:spPr>
            <a:xfrm>
              <a:off x="8697074"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2" name="object 42"/>
            <p:cNvSpPr/>
            <p:nvPr/>
          </p:nvSpPr>
          <p:spPr>
            <a:xfrm>
              <a:off x="8697086"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3" name="object 43"/>
            <p:cNvSpPr/>
            <p:nvPr/>
          </p:nvSpPr>
          <p:spPr>
            <a:xfrm>
              <a:off x="10058768"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44" name="object 44"/>
            <p:cNvSpPr/>
            <p:nvPr/>
          </p:nvSpPr>
          <p:spPr>
            <a:xfrm>
              <a:off x="10052406"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5" name="object 45"/>
            <p:cNvSpPr/>
            <p:nvPr/>
          </p:nvSpPr>
          <p:spPr>
            <a:xfrm>
              <a:off x="10052417"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sp>
          <p:nvSpPr>
            <p:cNvPr id="46" name="object 46"/>
            <p:cNvSpPr/>
            <p:nvPr/>
          </p:nvSpPr>
          <p:spPr>
            <a:xfrm>
              <a:off x="11414099" y="2645866"/>
              <a:ext cx="208279" cy="1259205"/>
            </a:xfrm>
            <a:custGeom>
              <a:avLst/>
              <a:gdLst/>
              <a:ahLst/>
              <a:cxnLst/>
              <a:rect l="l" t="t" r="r" b="b"/>
              <a:pathLst>
                <a:path w="208279" h="1259204">
                  <a:moveTo>
                    <a:pt x="208280" y="839127"/>
                  </a:moveTo>
                  <a:lnTo>
                    <a:pt x="0" y="839127"/>
                  </a:lnTo>
                  <a:lnTo>
                    <a:pt x="0" y="1048905"/>
                  </a:lnTo>
                  <a:lnTo>
                    <a:pt x="0" y="1258684"/>
                  </a:lnTo>
                  <a:lnTo>
                    <a:pt x="208280" y="1258684"/>
                  </a:lnTo>
                  <a:lnTo>
                    <a:pt x="208280" y="1048905"/>
                  </a:lnTo>
                  <a:lnTo>
                    <a:pt x="208280" y="839127"/>
                  </a:lnTo>
                  <a:close/>
                </a:path>
                <a:path w="208279" h="1259204">
                  <a:moveTo>
                    <a:pt x="208280" y="209791"/>
                  </a:moveTo>
                  <a:lnTo>
                    <a:pt x="0" y="209791"/>
                  </a:lnTo>
                  <a:lnTo>
                    <a:pt x="0" y="419557"/>
                  </a:lnTo>
                  <a:lnTo>
                    <a:pt x="0" y="629335"/>
                  </a:lnTo>
                  <a:lnTo>
                    <a:pt x="0" y="839114"/>
                  </a:lnTo>
                  <a:lnTo>
                    <a:pt x="208280" y="839114"/>
                  </a:lnTo>
                  <a:lnTo>
                    <a:pt x="208280" y="629335"/>
                  </a:lnTo>
                  <a:lnTo>
                    <a:pt x="208280" y="419557"/>
                  </a:lnTo>
                  <a:lnTo>
                    <a:pt x="208280" y="209791"/>
                  </a:lnTo>
                  <a:close/>
                </a:path>
                <a:path w="208279" h="1259204">
                  <a:moveTo>
                    <a:pt x="208280" y="0"/>
                  </a:moveTo>
                  <a:lnTo>
                    <a:pt x="0" y="0"/>
                  </a:lnTo>
                  <a:lnTo>
                    <a:pt x="0" y="209778"/>
                  </a:lnTo>
                  <a:lnTo>
                    <a:pt x="208280" y="209778"/>
                  </a:lnTo>
                  <a:lnTo>
                    <a:pt x="208280" y="0"/>
                  </a:lnTo>
                  <a:close/>
                </a:path>
              </a:pathLst>
            </a:custGeom>
            <a:solidFill>
              <a:srgbClr val="548235"/>
            </a:solidFill>
          </p:spPr>
          <p:txBody>
            <a:bodyPr wrap="square" lIns="0" tIns="0" rIns="0" bIns="0" rtlCol="0"/>
            <a:lstStyle/>
            <a:p>
              <a:endParaRPr sz="1350"/>
            </a:p>
          </p:txBody>
        </p:sp>
        <p:sp>
          <p:nvSpPr>
            <p:cNvPr id="47" name="object 47"/>
            <p:cNvSpPr/>
            <p:nvPr/>
          </p:nvSpPr>
          <p:spPr>
            <a:xfrm>
              <a:off x="11407737" y="2849308"/>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8" name="object 48"/>
            <p:cNvSpPr/>
            <p:nvPr/>
          </p:nvSpPr>
          <p:spPr>
            <a:xfrm>
              <a:off x="11407749" y="2639517"/>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49" name="object 49"/>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1582579">
              <a:lnSpc>
                <a:spcPct val="100000"/>
              </a:lnSpc>
              <a:spcBef>
                <a:spcPts val="75"/>
              </a:spcBef>
            </a:pPr>
            <a:r>
              <a:rPr spc="-41" dirty="0"/>
              <a:t>Vectorization</a:t>
            </a:r>
          </a:p>
        </p:txBody>
      </p:sp>
      <p:sp>
        <p:nvSpPr>
          <p:cNvPr id="50" name="object 50"/>
          <p:cNvSpPr/>
          <p:nvPr/>
        </p:nvSpPr>
        <p:spPr>
          <a:xfrm>
            <a:off x="656745" y="788466"/>
            <a:ext cx="7830979" cy="392430"/>
          </a:xfrm>
          <a:custGeom>
            <a:avLst/>
            <a:gdLst/>
            <a:ahLst/>
            <a:cxnLst/>
            <a:rect l="l" t="t" r="r" b="b"/>
            <a:pathLst>
              <a:path w="10441305" h="523240">
                <a:moveTo>
                  <a:pt x="10440682" y="0"/>
                </a:moveTo>
                <a:lnTo>
                  <a:pt x="0" y="0"/>
                </a:lnTo>
                <a:lnTo>
                  <a:pt x="0" y="523219"/>
                </a:lnTo>
                <a:lnTo>
                  <a:pt x="10440682" y="523219"/>
                </a:lnTo>
                <a:lnTo>
                  <a:pt x="10440682" y="0"/>
                </a:lnTo>
                <a:close/>
              </a:path>
            </a:pathLst>
          </a:custGeom>
          <a:solidFill>
            <a:srgbClr val="D6DCE5"/>
          </a:solidFill>
        </p:spPr>
        <p:txBody>
          <a:bodyPr wrap="square" lIns="0" tIns="0" rIns="0" bIns="0" rtlCol="0"/>
          <a:lstStyle/>
          <a:p>
            <a:endParaRPr sz="1350"/>
          </a:p>
        </p:txBody>
      </p:sp>
      <p:sp>
        <p:nvSpPr>
          <p:cNvPr id="51" name="object 51"/>
          <p:cNvSpPr txBox="1"/>
          <p:nvPr/>
        </p:nvSpPr>
        <p:spPr>
          <a:xfrm>
            <a:off x="734614" y="794175"/>
            <a:ext cx="7674293" cy="332783"/>
          </a:xfrm>
          <a:prstGeom prst="rect">
            <a:avLst/>
          </a:prstGeom>
        </p:spPr>
        <p:txBody>
          <a:bodyPr vert="horz" wrap="square" lIns="0" tIns="9525" rIns="0" bIns="0" rtlCol="0">
            <a:spAutoFit/>
          </a:bodyPr>
          <a:lstStyle/>
          <a:p>
            <a:pPr marL="28575">
              <a:spcBef>
                <a:spcPts val="75"/>
              </a:spcBef>
            </a:pPr>
            <a:r>
              <a:rPr sz="2100" dirty="0">
                <a:latin typeface="Carlito"/>
                <a:cs typeface="Carlito"/>
              </a:rPr>
              <a:t>If</a:t>
            </a:r>
            <a:r>
              <a:rPr sz="2100" spc="-41" dirty="0">
                <a:latin typeface="Carlito"/>
                <a:cs typeface="Carlito"/>
              </a:rPr>
              <a:t> </a:t>
            </a:r>
            <a:r>
              <a:rPr sz="2100" dirty="0">
                <a:latin typeface="Carlito"/>
                <a:cs typeface="Carlito"/>
              </a:rPr>
              <a:t>the</a:t>
            </a:r>
            <a:r>
              <a:rPr sz="2100" spc="-38" dirty="0">
                <a:latin typeface="Carlito"/>
                <a:cs typeface="Carlito"/>
              </a:rPr>
              <a:t> </a:t>
            </a:r>
            <a:r>
              <a:rPr sz="2100" dirty="0">
                <a:latin typeface="Carlito"/>
                <a:cs typeface="Carlito"/>
              </a:rPr>
              <a:t>patches</a:t>
            </a:r>
            <a:r>
              <a:rPr sz="2100" spc="-38" dirty="0">
                <a:latin typeface="Carlito"/>
                <a:cs typeface="Carlito"/>
              </a:rPr>
              <a:t> </a:t>
            </a:r>
            <a:r>
              <a:rPr sz="2100" dirty="0">
                <a:latin typeface="Carlito"/>
                <a:cs typeface="Carlito"/>
              </a:rPr>
              <a:t>are</a:t>
            </a:r>
            <a:r>
              <a:rPr sz="2100" spc="-41" dirty="0">
                <a:latin typeface="Carlito"/>
                <a:cs typeface="Carlito"/>
              </a:rPr>
              <a:t> </a:t>
            </a:r>
            <a:r>
              <a:rPr sz="2100" spc="195" dirty="0">
                <a:latin typeface="FreeSerif"/>
                <a:cs typeface="FreeSerif"/>
              </a:rPr>
              <a:t>𝑑</a:t>
            </a:r>
            <a:r>
              <a:rPr sz="2250" spc="293" baseline="-15277" dirty="0">
                <a:latin typeface="FreeSerif"/>
                <a:cs typeface="FreeSerif"/>
              </a:rPr>
              <a:t>1</a:t>
            </a:r>
            <a:r>
              <a:rPr sz="2100" spc="195" dirty="0">
                <a:latin typeface="FreeSerif"/>
                <a:cs typeface="FreeSerif"/>
              </a:rPr>
              <a:t>×𝑑</a:t>
            </a:r>
            <a:r>
              <a:rPr sz="2250" spc="293" baseline="-15277" dirty="0">
                <a:latin typeface="FreeSerif"/>
                <a:cs typeface="FreeSerif"/>
              </a:rPr>
              <a:t>2</a:t>
            </a:r>
            <a:r>
              <a:rPr sz="2100" spc="195" dirty="0">
                <a:latin typeface="FreeSerif"/>
                <a:cs typeface="FreeSerif"/>
              </a:rPr>
              <a:t>×𝑑</a:t>
            </a:r>
            <a:r>
              <a:rPr sz="2250" spc="293" baseline="-15277" dirty="0">
                <a:latin typeface="FreeSerif"/>
                <a:cs typeface="FreeSerif"/>
              </a:rPr>
              <a:t>3</a:t>
            </a:r>
            <a:r>
              <a:rPr sz="2250" spc="242" baseline="-15277" dirty="0">
                <a:latin typeface="FreeSerif"/>
                <a:cs typeface="FreeSerif"/>
              </a:rPr>
              <a:t> </a:t>
            </a:r>
            <a:r>
              <a:rPr sz="2100" dirty="0">
                <a:latin typeface="Carlito"/>
                <a:cs typeface="Carlito"/>
              </a:rPr>
              <a:t>tensors,</a:t>
            </a:r>
            <a:r>
              <a:rPr sz="2100" spc="-34" dirty="0">
                <a:latin typeface="Carlito"/>
                <a:cs typeface="Carlito"/>
              </a:rPr>
              <a:t> </a:t>
            </a:r>
            <a:r>
              <a:rPr sz="2100" dirty="0">
                <a:latin typeface="Carlito"/>
                <a:cs typeface="Carlito"/>
              </a:rPr>
              <a:t>then</a:t>
            </a:r>
            <a:r>
              <a:rPr sz="2100" spc="-38" dirty="0">
                <a:latin typeface="Carlito"/>
                <a:cs typeface="Carlito"/>
              </a:rPr>
              <a:t> </a:t>
            </a:r>
            <a:r>
              <a:rPr sz="2100" dirty="0">
                <a:latin typeface="Carlito"/>
                <a:cs typeface="Carlito"/>
              </a:rPr>
              <a:t>the</a:t>
            </a:r>
            <a:r>
              <a:rPr sz="2100" spc="-38" dirty="0">
                <a:latin typeface="Carlito"/>
                <a:cs typeface="Carlito"/>
              </a:rPr>
              <a:t> </a:t>
            </a:r>
            <a:r>
              <a:rPr sz="2100" dirty="0">
                <a:latin typeface="Carlito"/>
                <a:cs typeface="Carlito"/>
              </a:rPr>
              <a:t>vectors</a:t>
            </a:r>
            <a:r>
              <a:rPr sz="2100" spc="-38" dirty="0">
                <a:latin typeface="Carlito"/>
                <a:cs typeface="Carlito"/>
              </a:rPr>
              <a:t> </a:t>
            </a:r>
            <a:r>
              <a:rPr sz="2100" dirty="0">
                <a:latin typeface="Carlito"/>
                <a:cs typeface="Carlito"/>
              </a:rPr>
              <a:t>are</a:t>
            </a:r>
            <a:r>
              <a:rPr sz="2100" spc="-41" dirty="0">
                <a:latin typeface="Carlito"/>
                <a:cs typeface="Carlito"/>
              </a:rPr>
              <a:t> </a:t>
            </a:r>
            <a:r>
              <a:rPr sz="2100" spc="158" dirty="0">
                <a:latin typeface="FreeSerif"/>
                <a:cs typeface="FreeSerif"/>
              </a:rPr>
              <a:t>𝑑</a:t>
            </a:r>
            <a:r>
              <a:rPr sz="2250" spc="236" baseline="-15277" dirty="0">
                <a:latin typeface="FreeSerif"/>
                <a:cs typeface="FreeSerif"/>
              </a:rPr>
              <a:t>1</a:t>
            </a:r>
            <a:r>
              <a:rPr sz="2100" spc="158" dirty="0">
                <a:latin typeface="FreeSerif"/>
                <a:cs typeface="FreeSerif"/>
              </a:rPr>
              <a:t>𝑑</a:t>
            </a:r>
            <a:r>
              <a:rPr sz="2250" spc="236" baseline="-15277" dirty="0">
                <a:latin typeface="FreeSerif"/>
                <a:cs typeface="FreeSerif"/>
              </a:rPr>
              <a:t>2</a:t>
            </a:r>
            <a:r>
              <a:rPr sz="2100" spc="158" dirty="0">
                <a:latin typeface="FreeSerif"/>
                <a:cs typeface="FreeSerif"/>
              </a:rPr>
              <a:t>𝑑</a:t>
            </a:r>
            <a:r>
              <a:rPr sz="2250" spc="236" baseline="-15277" dirty="0">
                <a:latin typeface="FreeSerif"/>
                <a:cs typeface="FreeSerif"/>
              </a:rPr>
              <a:t>3</a:t>
            </a:r>
            <a:r>
              <a:rPr sz="2100" spc="158" dirty="0">
                <a:latin typeface="FreeSerif"/>
                <a:cs typeface="FreeSerif"/>
              </a:rPr>
              <a:t>×1</a:t>
            </a:r>
            <a:r>
              <a:rPr sz="2100" spc="158" dirty="0">
                <a:latin typeface="Carlito"/>
                <a:cs typeface="Carlito"/>
              </a:rPr>
              <a:t>.</a:t>
            </a:r>
            <a:endParaRPr sz="2100" dirty="0">
              <a:latin typeface="Carlito"/>
              <a:cs typeface="Carlito"/>
            </a:endParaRPr>
          </a:p>
        </p:txBody>
      </p:sp>
      <p:sp>
        <p:nvSpPr>
          <p:cNvPr id="52" name="object 52"/>
          <p:cNvSpPr txBox="1"/>
          <p:nvPr/>
        </p:nvSpPr>
        <p:spPr>
          <a:xfrm>
            <a:off x="602498" y="2265912"/>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53" name="object 53"/>
          <p:cNvSpPr txBox="1"/>
          <p:nvPr/>
        </p:nvSpPr>
        <p:spPr>
          <a:xfrm>
            <a:off x="1628671"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54" name="object 54"/>
          <p:cNvSpPr txBox="1"/>
          <p:nvPr/>
        </p:nvSpPr>
        <p:spPr>
          <a:xfrm>
            <a:off x="2639444"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55" name="object 55"/>
          <p:cNvSpPr txBox="1"/>
          <p:nvPr/>
        </p:nvSpPr>
        <p:spPr>
          <a:xfrm>
            <a:off x="3651885"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4</a:t>
            </a:r>
            <a:endParaRPr sz="2250" baseline="-15277">
              <a:latin typeface="FreeSerif"/>
              <a:cs typeface="FreeSerif"/>
            </a:endParaRPr>
          </a:p>
        </p:txBody>
      </p:sp>
      <p:sp>
        <p:nvSpPr>
          <p:cNvPr id="56" name="object 56"/>
          <p:cNvSpPr txBox="1"/>
          <p:nvPr/>
        </p:nvSpPr>
        <p:spPr>
          <a:xfrm>
            <a:off x="4681147"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5</a:t>
            </a:r>
            <a:endParaRPr sz="2250" baseline="-15277">
              <a:latin typeface="FreeSerif"/>
              <a:cs typeface="FreeSerif"/>
            </a:endParaRPr>
          </a:p>
        </p:txBody>
      </p:sp>
      <p:sp>
        <p:nvSpPr>
          <p:cNvPr id="57" name="object 57"/>
          <p:cNvSpPr txBox="1"/>
          <p:nvPr/>
        </p:nvSpPr>
        <p:spPr>
          <a:xfrm>
            <a:off x="5691922"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6</a:t>
            </a:r>
            <a:endParaRPr sz="2250" baseline="-15277">
              <a:latin typeface="FreeSerif"/>
              <a:cs typeface="FreeSerif"/>
            </a:endParaRPr>
          </a:p>
        </p:txBody>
      </p:sp>
      <p:sp>
        <p:nvSpPr>
          <p:cNvPr id="58" name="object 58"/>
          <p:cNvSpPr txBox="1"/>
          <p:nvPr/>
        </p:nvSpPr>
        <p:spPr>
          <a:xfrm>
            <a:off x="6707791"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7</a:t>
            </a:r>
            <a:endParaRPr sz="2250" baseline="-15277">
              <a:latin typeface="FreeSerif"/>
              <a:cs typeface="FreeSerif"/>
            </a:endParaRPr>
          </a:p>
        </p:txBody>
      </p:sp>
      <p:sp>
        <p:nvSpPr>
          <p:cNvPr id="59" name="object 59"/>
          <p:cNvSpPr txBox="1"/>
          <p:nvPr/>
        </p:nvSpPr>
        <p:spPr>
          <a:xfrm>
            <a:off x="7737053" y="2265912"/>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8</a:t>
            </a:r>
            <a:endParaRPr sz="2250" baseline="-15277">
              <a:latin typeface="FreeSerif"/>
              <a:cs typeface="FreeSerif"/>
            </a:endParaRPr>
          </a:p>
        </p:txBody>
      </p:sp>
      <p:sp>
        <p:nvSpPr>
          <p:cNvPr id="60" name="object 60"/>
          <p:cNvSpPr txBox="1"/>
          <p:nvPr/>
        </p:nvSpPr>
        <p:spPr>
          <a:xfrm>
            <a:off x="8750827" y="2265912"/>
            <a:ext cx="311468" cy="332783"/>
          </a:xfrm>
          <a:prstGeom prst="rect">
            <a:avLst/>
          </a:prstGeom>
        </p:spPr>
        <p:txBody>
          <a:bodyPr vert="horz" wrap="square" lIns="0" tIns="9525" rIns="0" bIns="0" rtlCol="0">
            <a:spAutoFit/>
          </a:bodyPr>
          <a:lstStyle/>
          <a:p>
            <a:pPr marL="28575">
              <a:spcBef>
                <a:spcPts val="75"/>
              </a:spcBef>
            </a:pPr>
            <a:r>
              <a:rPr sz="2100" spc="79" dirty="0">
                <a:solidFill>
                  <a:srgbClr val="385723"/>
                </a:solidFill>
                <a:latin typeface="FreeSerif"/>
                <a:cs typeface="FreeSerif"/>
              </a:rPr>
              <a:t>𝐱</a:t>
            </a:r>
            <a:r>
              <a:rPr sz="2250" spc="118" baseline="-15277" dirty="0">
                <a:solidFill>
                  <a:srgbClr val="385723"/>
                </a:solidFill>
                <a:latin typeface="FreeSerif"/>
                <a:cs typeface="FreeSerif"/>
              </a:rPr>
              <a:t>9</a:t>
            </a:r>
            <a:endParaRPr sz="2250" baseline="-15277">
              <a:latin typeface="FreeSerif"/>
              <a:cs typeface="FreeSerif"/>
            </a:endParaRPr>
          </a:p>
        </p:txBody>
      </p:sp>
      <p:grpSp>
        <p:nvGrpSpPr>
          <p:cNvPr id="61" name="object 61"/>
          <p:cNvGrpSpPr/>
          <p:nvPr/>
        </p:nvGrpSpPr>
        <p:grpSpPr>
          <a:xfrm>
            <a:off x="2603078" y="1135161"/>
            <a:ext cx="5854065" cy="110966"/>
            <a:chOff x="3470770" y="1513547"/>
            <a:chExt cx="7805420" cy="147955"/>
          </a:xfrm>
        </p:grpSpPr>
        <p:sp>
          <p:nvSpPr>
            <p:cNvPr id="62" name="object 62"/>
            <p:cNvSpPr/>
            <p:nvPr/>
          </p:nvSpPr>
          <p:spPr>
            <a:xfrm>
              <a:off x="3508870" y="1577543"/>
              <a:ext cx="1788160" cy="45720"/>
            </a:xfrm>
            <a:custGeom>
              <a:avLst/>
              <a:gdLst/>
              <a:ahLst/>
              <a:cxnLst/>
              <a:rect l="l" t="t" r="r" b="b"/>
              <a:pathLst>
                <a:path w="1788160" h="45719">
                  <a:moveTo>
                    <a:pt x="0" y="0"/>
                  </a:moveTo>
                  <a:lnTo>
                    <a:pt x="1788141" y="0"/>
                  </a:lnTo>
                  <a:lnTo>
                    <a:pt x="1788141" y="45719"/>
                  </a:lnTo>
                  <a:lnTo>
                    <a:pt x="0" y="45719"/>
                  </a:lnTo>
                  <a:lnTo>
                    <a:pt x="0" y="0"/>
                  </a:lnTo>
                  <a:close/>
                </a:path>
              </a:pathLst>
            </a:custGeom>
            <a:ln w="76200">
              <a:solidFill>
                <a:srgbClr val="FF0000"/>
              </a:solidFill>
            </a:ln>
          </p:spPr>
          <p:txBody>
            <a:bodyPr wrap="square" lIns="0" tIns="0" rIns="0" bIns="0" rtlCol="0"/>
            <a:lstStyle/>
            <a:p>
              <a:endParaRPr sz="1350"/>
            </a:p>
          </p:txBody>
        </p:sp>
        <p:sp>
          <p:nvSpPr>
            <p:cNvPr id="63" name="object 63"/>
            <p:cNvSpPr/>
            <p:nvPr/>
          </p:nvSpPr>
          <p:spPr>
            <a:xfrm>
              <a:off x="9449625" y="1551647"/>
              <a:ext cx="1788160" cy="45720"/>
            </a:xfrm>
            <a:custGeom>
              <a:avLst/>
              <a:gdLst/>
              <a:ahLst/>
              <a:cxnLst/>
              <a:rect l="l" t="t" r="r" b="b"/>
              <a:pathLst>
                <a:path w="1788159" h="45719">
                  <a:moveTo>
                    <a:pt x="0" y="0"/>
                  </a:moveTo>
                  <a:lnTo>
                    <a:pt x="1788141" y="0"/>
                  </a:lnTo>
                  <a:lnTo>
                    <a:pt x="1788141" y="45719"/>
                  </a:lnTo>
                  <a:lnTo>
                    <a:pt x="0" y="45719"/>
                  </a:lnTo>
                  <a:lnTo>
                    <a:pt x="0" y="0"/>
                  </a:lnTo>
                  <a:close/>
                </a:path>
              </a:pathLst>
            </a:custGeom>
            <a:ln w="76200">
              <a:solidFill>
                <a:srgbClr val="FF0000"/>
              </a:solidFill>
            </a:ln>
          </p:spPr>
          <p:txBody>
            <a:bodyPr wrap="square" lIns="0" tIns="0" rIns="0" bIns="0" rtlCol="0"/>
            <a:lstStyle/>
            <a:p>
              <a:endParaRPr sz="1350"/>
            </a:p>
          </p:txBody>
        </p:sp>
      </p:grpSp>
      <p:sp>
        <p:nvSpPr>
          <p:cNvPr id="66" name="TextBox 65">
            <a:extLst>
              <a:ext uri="{FF2B5EF4-FFF2-40B4-BE49-F238E27FC236}">
                <a16:creationId xmlns:a16="http://schemas.microsoft.com/office/drawing/2014/main" id="{12AD6A2F-ED99-4176-C4EB-7881638AC31E}"/>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8335" y="4158567"/>
            <a:ext cx="165734" cy="953929"/>
            <a:chOff x="9464446" y="5544756"/>
            <a:chExt cx="220979" cy="12719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22" name="object 22"/>
          <p:cNvGrpSpPr/>
          <p:nvPr/>
        </p:nvGrpSpPr>
        <p:grpSpPr>
          <a:xfrm>
            <a:off x="1697488" y="2472519"/>
            <a:ext cx="894874" cy="1686401"/>
            <a:chOff x="2263317" y="3296691"/>
            <a:chExt cx="1193165" cy="2248535"/>
          </a:xfrm>
        </p:grpSpPr>
        <p:sp>
          <p:nvSpPr>
            <p:cNvPr id="23" name="object 23"/>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4" name="object 24"/>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5" name="object 25"/>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26" name="object 2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27" name="object 2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28" name="object 28"/>
          <p:cNvSpPr txBox="1"/>
          <p:nvPr/>
        </p:nvSpPr>
        <p:spPr>
          <a:xfrm>
            <a:off x="1857212" y="3453530"/>
            <a:ext cx="73514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29" name="object 29"/>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sp>
        <p:nvSpPr>
          <p:cNvPr id="30" name="object 30"/>
          <p:cNvSpPr txBox="1">
            <a:spLocks noGrp="1"/>
          </p:cNvSpPr>
          <p:nvPr>
            <p:ph type="title"/>
          </p:nvPr>
        </p:nvSpPr>
        <p:spPr>
          <a:xfrm>
            <a:off x="2250986" y="2570760"/>
            <a:ext cx="1700689" cy="332783"/>
          </a:xfrm>
          <a:prstGeom prst="rect">
            <a:avLst/>
          </a:prstGeom>
        </p:spPr>
        <p:txBody>
          <a:bodyPr vert="horz" wrap="square" lIns="0" tIns="9525" rIns="0" bIns="0" rtlCol="0" anchor="ctr">
            <a:spAutoFit/>
          </a:bodyPr>
          <a:lstStyle/>
          <a:p>
            <a:pPr marL="28575">
              <a:lnSpc>
                <a:spcPct val="100000"/>
              </a:lnSpc>
              <a:spcBef>
                <a:spcPts val="75"/>
              </a:spcBef>
            </a:pPr>
            <a:r>
              <a:rPr sz="2100" spc="83" dirty="0">
                <a:solidFill>
                  <a:srgbClr val="C00000"/>
                </a:solidFill>
                <a:latin typeface="FreeSerif"/>
                <a:cs typeface="FreeSerif"/>
              </a:rPr>
              <a:t>𝐳</a:t>
            </a:r>
            <a:r>
              <a:rPr sz="2250" spc="124" baseline="-15277" dirty="0">
                <a:solidFill>
                  <a:srgbClr val="C00000"/>
                </a:solidFill>
                <a:latin typeface="FreeSerif"/>
                <a:cs typeface="FreeSerif"/>
              </a:rPr>
              <a:t>1</a:t>
            </a:r>
            <a:r>
              <a:rPr sz="2250" spc="248" baseline="-15277" dirty="0">
                <a:solidFill>
                  <a:srgbClr val="C00000"/>
                </a:solidFill>
                <a:latin typeface="FreeSerif"/>
                <a:cs typeface="FreeSerif"/>
              </a:rPr>
              <a:t> </a:t>
            </a:r>
            <a:r>
              <a:rPr sz="2100" spc="375" dirty="0">
                <a:latin typeface="FreeSerif"/>
                <a:cs typeface="FreeSerif"/>
              </a:rPr>
              <a:t>=</a:t>
            </a:r>
            <a:r>
              <a:rPr sz="2100" spc="41" dirty="0">
                <a:latin typeface="FreeSerif"/>
                <a:cs typeface="FreeSerif"/>
              </a:rPr>
              <a:t> </a:t>
            </a:r>
            <a:r>
              <a:rPr sz="2100" dirty="0">
                <a:latin typeface="FreeSerif"/>
                <a:cs typeface="FreeSerif"/>
              </a:rPr>
              <a:t>𝐖</a:t>
            </a:r>
            <a:r>
              <a:rPr sz="2100" spc="-75" dirty="0">
                <a:latin typeface="FreeSerif"/>
                <a:cs typeface="FreeSerif"/>
              </a:rPr>
              <a:t> </a:t>
            </a:r>
            <a:r>
              <a:rPr sz="2100" spc="90" dirty="0">
                <a:solidFill>
                  <a:srgbClr val="548235"/>
                </a:solidFill>
                <a:latin typeface="FreeSerif"/>
                <a:cs typeface="FreeSerif"/>
              </a:rPr>
              <a:t>𝐱</a:t>
            </a:r>
            <a:r>
              <a:rPr sz="2250" spc="134" baseline="-15277" dirty="0">
                <a:solidFill>
                  <a:srgbClr val="548235"/>
                </a:solidFill>
                <a:latin typeface="FreeSerif"/>
                <a:cs typeface="FreeSerif"/>
              </a:rPr>
              <a:t>1</a:t>
            </a:r>
            <a:r>
              <a:rPr sz="2250" spc="281" baseline="-15277" dirty="0">
                <a:solidFill>
                  <a:srgbClr val="548235"/>
                </a:solidFill>
                <a:latin typeface="FreeSerif"/>
                <a:cs typeface="FreeSerif"/>
              </a:rPr>
              <a:t> </a:t>
            </a:r>
            <a:r>
              <a:rPr sz="2100" spc="375" dirty="0">
                <a:latin typeface="FreeSerif"/>
                <a:cs typeface="FreeSerif"/>
              </a:rPr>
              <a:t>+</a:t>
            </a:r>
            <a:r>
              <a:rPr sz="2100" spc="-71" dirty="0">
                <a:latin typeface="FreeSerif"/>
                <a:cs typeface="FreeSerif"/>
              </a:rPr>
              <a:t> </a:t>
            </a:r>
            <a:r>
              <a:rPr sz="2100" spc="56" dirty="0">
                <a:latin typeface="FreeSerif"/>
                <a:cs typeface="FreeSerif"/>
              </a:rPr>
              <a:t>𝐛</a:t>
            </a:r>
            <a:endParaRPr sz="2100">
              <a:latin typeface="FreeSerif"/>
              <a:cs typeface="FreeSerif"/>
            </a:endParaRPr>
          </a:p>
        </p:txBody>
      </p:sp>
      <p:sp>
        <p:nvSpPr>
          <p:cNvPr id="31" name="object 31"/>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pic>
        <p:nvPicPr>
          <p:cNvPr id="32" name="object 32"/>
          <p:cNvPicPr/>
          <p:nvPr/>
        </p:nvPicPr>
        <p:blipFill>
          <a:blip r:embed="rId2" cstate="print"/>
          <a:stretch>
            <a:fillRect/>
          </a:stretch>
        </p:blipFill>
        <p:spPr>
          <a:xfrm>
            <a:off x="2857500" y="2905125"/>
            <a:ext cx="342900" cy="438150"/>
          </a:xfrm>
          <a:prstGeom prst="rect">
            <a:avLst/>
          </a:prstGeom>
        </p:spPr>
      </p:pic>
      <p:pic>
        <p:nvPicPr>
          <p:cNvPr id="33" name="object 33"/>
          <p:cNvPicPr/>
          <p:nvPr/>
        </p:nvPicPr>
        <p:blipFill>
          <a:blip r:embed="rId2" cstate="print"/>
          <a:stretch>
            <a:fillRect/>
          </a:stretch>
        </p:blipFill>
        <p:spPr>
          <a:xfrm>
            <a:off x="3705225" y="2933700"/>
            <a:ext cx="342900" cy="438150"/>
          </a:xfrm>
          <a:prstGeom prst="rect">
            <a:avLst/>
          </a:prstGeom>
        </p:spPr>
      </p:pic>
      <p:sp>
        <p:nvSpPr>
          <p:cNvPr id="34" name="TextBox 33">
            <a:extLst>
              <a:ext uri="{FF2B5EF4-FFF2-40B4-BE49-F238E27FC236}">
                <a16:creationId xmlns:a16="http://schemas.microsoft.com/office/drawing/2014/main" id="{D40B03DD-0154-EFF9-6D3A-82BC836AECF3}"/>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8"/>
        <p:cNvGrpSpPr/>
        <p:nvPr/>
      </p:nvGrpSpPr>
      <p:grpSpPr>
        <a:xfrm>
          <a:off x="0" y="0"/>
          <a:ext cx="0" cy="0"/>
          <a:chOff x="0" y="0"/>
          <a:chExt cx="0" cy="0"/>
        </a:xfrm>
      </p:grpSpPr>
      <p:sp useBgFill="1">
        <p:nvSpPr>
          <p:cNvPr id="174" name="Rectangle 173">
            <a:extLst>
              <a:ext uri="{FF2B5EF4-FFF2-40B4-BE49-F238E27FC236}">
                <a16:creationId xmlns:a16="http://schemas.microsoft.com/office/drawing/2014/main" id="{D038248A-211C-4EEC-8401-C761B929F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C30A849F-66D9-40C8-BEC8-35AFF8F4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59" name="Google Shape;159;p23"/>
          <p:cNvSpPr txBox="1">
            <a:spLocks noGrp="1"/>
          </p:cNvSpPr>
          <p:nvPr>
            <p:ph type="ctrTitle"/>
          </p:nvPr>
        </p:nvSpPr>
        <p:spPr>
          <a:xfrm>
            <a:off x="884419" y="960509"/>
            <a:ext cx="7375161" cy="994172"/>
          </a:xfrm>
          <a:prstGeom prst="rect">
            <a:avLst/>
          </a:prstGeom>
        </p:spPr>
        <p:txBody>
          <a:bodyPr spcFirstLastPara="1" vert="horz" lIns="91440" tIns="45720" rIns="91440" bIns="45720" rtlCol="0" anchor="b" anchorCtr="0">
            <a:normAutofit/>
          </a:bodyPr>
          <a:lstStyle/>
          <a:p>
            <a:pPr marL="0" lvl="0" indent="0" defTabSz="914400">
              <a:spcAft>
                <a:spcPts val="0"/>
              </a:spcAft>
            </a:pPr>
            <a:r>
              <a:rPr lang="en-US" sz="2800" kern="1200" dirty="0">
                <a:solidFill>
                  <a:schemeClr val="tx1">
                    <a:lumMod val="85000"/>
                    <a:lumOff val="15000"/>
                  </a:schemeClr>
                </a:solidFill>
                <a:latin typeface="+mj-lt"/>
                <a:ea typeface="+mj-ea"/>
                <a:cs typeface="+mj-cs"/>
              </a:rPr>
              <a:t>Idea of the Paper:-</a:t>
            </a:r>
            <a:endParaRPr lang="en-US" sz="2700" kern="1200" dirty="0">
              <a:solidFill>
                <a:schemeClr val="tx2"/>
              </a:solidFill>
              <a:latin typeface="+mj-lt"/>
              <a:ea typeface="+mj-ea"/>
              <a:cs typeface="+mj-cs"/>
            </a:endParaRPr>
          </a:p>
        </p:txBody>
      </p:sp>
      <p:grpSp>
        <p:nvGrpSpPr>
          <p:cNvPr id="169" name="Group 168">
            <a:extLst>
              <a:ext uri="{FF2B5EF4-FFF2-40B4-BE49-F238E27FC236}">
                <a16:creationId xmlns:a16="http://schemas.microsoft.com/office/drawing/2014/main" id="{04542298-A2B1-480F-A11C-A40EDD19B8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7417" y="0"/>
            <a:ext cx="2926583" cy="1787232"/>
            <a:chOff x="6867015" y="-1"/>
            <a:chExt cx="5324985" cy="3251912"/>
          </a:xfrm>
          <a:solidFill>
            <a:schemeClr val="accent5">
              <a:alpha val="10000"/>
            </a:schemeClr>
          </a:solidFill>
        </p:grpSpPr>
        <p:sp>
          <p:nvSpPr>
            <p:cNvPr id="170" name="Freeform: Shape 169">
              <a:extLst>
                <a:ext uri="{FF2B5EF4-FFF2-40B4-BE49-F238E27FC236}">
                  <a16:creationId xmlns:a16="http://schemas.microsoft.com/office/drawing/2014/main" id="{74AEB45E-B965-46A0-8557-C646B5011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reeform: Shape 170">
              <a:extLst>
                <a:ext uri="{FF2B5EF4-FFF2-40B4-BE49-F238E27FC236}">
                  <a16:creationId xmlns:a16="http://schemas.microsoft.com/office/drawing/2014/main" id="{921A22C7-11AD-44B0-9BF7-6E3A45821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a:extLst>
                <a:ext uri="{FF2B5EF4-FFF2-40B4-BE49-F238E27FC236}">
                  <a16:creationId xmlns:a16="http://schemas.microsoft.com/office/drawing/2014/main" id="{87049D82-B7F3-4192-8337-4BDB16955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a:extLst>
                <a:ext uri="{FF2B5EF4-FFF2-40B4-BE49-F238E27FC236}">
                  <a16:creationId xmlns:a16="http://schemas.microsoft.com/office/drawing/2014/main" id="{24A7FAD9-577C-4D2E-A3B5-C6D0A39D4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a:extLst>
              <a:ext uri="{FF2B5EF4-FFF2-40B4-BE49-F238E27FC236}">
                <a16:creationId xmlns:a16="http://schemas.microsoft.com/office/drawing/2014/main" id="{2A5C9C35-2375-49EB-B99C-17C87D42FE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3512004"/>
            <a:ext cx="2174211" cy="1631495"/>
            <a:chOff x="-305" y="-1"/>
            <a:chExt cx="3832880" cy="2876136"/>
          </a:xfrm>
        </p:grpSpPr>
        <p:sp>
          <p:nvSpPr>
            <p:cNvPr id="176" name="Freeform: Shape 175">
              <a:extLst>
                <a:ext uri="{FF2B5EF4-FFF2-40B4-BE49-F238E27FC236}">
                  <a16:creationId xmlns:a16="http://schemas.microsoft.com/office/drawing/2014/main" id="{7BE7B8C5-3FC9-47E9-B555-AFCB849A4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Freeform: Shape 176">
              <a:extLst>
                <a:ext uri="{FF2B5EF4-FFF2-40B4-BE49-F238E27FC236}">
                  <a16:creationId xmlns:a16="http://schemas.microsoft.com/office/drawing/2014/main" id="{615B6EFE-6DC2-4A72-AC12-BCCC3638A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a:extLst>
                <a:ext uri="{FF2B5EF4-FFF2-40B4-BE49-F238E27FC236}">
                  <a16:creationId xmlns:a16="http://schemas.microsoft.com/office/drawing/2014/main" id="{AE8C1B65-6799-4DD1-B262-01901DA12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Shape 178">
              <a:extLst>
                <a:ext uri="{FF2B5EF4-FFF2-40B4-BE49-F238E27FC236}">
                  <a16:creationId xmlns:a16="http://schemas.microsoft.com/office/drawing/2014/main" id="{03829674-8FAF-4E90-9FB7-C6CE17839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3">
            <a:extLst>
              <a:ext uri="{FF2B5EF4-FFF2-40B4-BE49-F238E27FC236}">
                <a16:creationId xmlns:a16="http://schemas.microsoft.com/office/drawing/2014/main" id="{DDE58297-D7BC-B461-4C55-5B680C911F62}"/>
              </a:ext>
            </a:extLst>
          </p:cNvPr>
          <p:cNvSpPr txBox="1">
            <a:spLocks/>
          </p:cNvSpPr>
          <p:nvPr/>
        </p:nvSpPr>
        <p:spPr>
          <a:xfrm>
            <a:off x="1468490" y="1823825"/>
            <a:ext cx="6207019" cy="2763867"/>
          </a:xfrm>
          <a:prstGeom prst="rect">
            <a:avLst/>
          </a:prstGeom>
        </p:spPr>
        <p:txBody>
          <a:bodyPr vert="horz" lIns="91440" tIns="45720" rIns="91440" bIns="45720" rtlCol="0" anchor="ctr">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indent="-228600" defTabSz="914400">
              <a:spcAft>
                <a:spcPts val="600"/>
              </a:spcAft>
              <a:buFont typeface="Arial" panose="020B0604020202020204" pitchFamily="34" charset="0"/>
              <a:buChar char="•"/>
            </a:pPr>
            <a:r>
              <a:rPr lang="en-US" sz="1500">
                <a:solidFill>
                  <a:schemeClr val="tx1">
                    <a:lumMod val="85000"/>
                    <a:lumOff val="15000"/>
                  </a:schemeClr>
                </a:solidFill>
              </a:rPr>
              <a:t>Use the </a:t>
            </a:r>
            <a:r>
              <a:rPr lang="en-US" sz="1500" b="1">
                <a:solidFill>
                  <a:schemeClr val="tx1">
                    <a:lumMod val="85000"/>
                    <a:lumOff val="15000"/>
                  </a:schemeClr>
                </a:solidFill>
              </a:rPr>
              <a:t>Transformer Encoder architecture </a:t>
            </a:r>
            <a:r>
              <a:rPr lang="en-US" sz="1500">
                <a:solidFill>
                  <a:schemeClr val="tx1">
                    <a:lumMod val="85000"/>
                    <a:lumOff val="15000"/>
                  </a:schemeClr>
                </a:solidFill>
              </a:rPr>
              <a:t>with fewest possible modifications and apply on </a:t>
            </a:r>
            <a:r>
              <a:rPr lang="en-US" sz="1500" b="1">
                <a:solidFill>
                  <a:schemeClr val="tx1">
                    <a:lumMod val="85000"/>
                    <a:lumOff val="15000"/>
                  </a:schemeClr>
                </a:solidFill>
              </a:rPr>
              <a:t>image classification tasks</a:t>
            </a:r>
            <a:r>
              <a:rPr lang="en-US" sz="1500">
                <a:solidFill>
                  <a:schemeClr val="tx1">
                    <a:lumMod val="85000"/>
                    <a:lumOff val="15000"/>
                  </a:schemeClr>
                </a:solidFill>
              </a:rPr>
              <a:t>.</a:t>
            </a:r>
          </a:p>
          <a:p>
            <a:pPr indent="-228600" defTabSz="914400">
              <a:spcAft>
                <a:spcPts val="600"/>
              </a:spcAft>
              <a:buFont typeface="Arial" panose="020B0604020202020204" pitchFamily="34" charset="0"/>
              <a:buChar char="•"/>
            </a:pPr>
            <a:endParaRPr lang="en-US" sz="1500">
              <a:solidFill>
                <a:schemeClr val="tx1">
                  <a:lumMod val="85000"/>
                  <a:lumOff val="15000"/>
                </a:schemeClr>
              </a:solidFill>
            </a:endParaRPr>
          </a:p>
          <a:p>
            <a:pPr indent="-228600" defTabSz="914400">
              <a:spcAft>
                <a:spcPts val="600"/>
              </a:spcAft>
              <a:buFont typeface="Arial" panose="020B0604020202020204" pitchFamily="34" charset="0"/>
              <a:buChar char="•"/>
            </a:pPr>
            <a:r>
              <a:rPr lang="en-US" sz="1500">
                <a:solidFill>
                  <a:schemeClr val="tx1">
                    <a:lumMod val="85000"/>
                    <a:lumOff val="15000"/>
                  </a:schemeClr>
                </a:solidFill>
              </a:rPr>
              <a:t>Idea is to </a:t>
            </a:r>
            <a:r>
              <a:rPr lang="en-US" sz="1500" b="1">
                <a:solidFill>
                  <a:schemeClr val="tx1">
                    <a:lumMod val="85000"/>
                    <a:lumOff val="15000"/>
                  </a:schemeClr>
                </a:solidFill>
              </a:rPr>
              <a:t>train Vision Transformer (ViT) on sufficiently large amounts of data</a:t>
            </a:r>
            <a:r>
              <a:rPr lang="en-US" sz="1500">
                <a:solidFill>
                  <a:schemeClr val="tx1">
                    <a:lumMod val="85000"/>
                    <a:lumOff val="15000"/>
                  </a:schemeClr>
                </a:solidFill>
              </a:rPr>
              <a:t>, with fewer computational resources than state-of-the-art CNN, and </a:t>
            </a:r>
            <a:r>
              <a:rPr lang="en-US" sz="1500" b="1">
                <a:solidFill>
                  <a:schemeClr val="tx1">
                    <a:lumMod val="85000"/>
                    <a:lumOff val="15000"/>
                  </a:schemeClr>
                </a:solidFill>
              </a:rPr>
              <a:t>then fine_tune on smaller datasets</a:t>
            </a:r>
            <a:r>
              <a:rPr lang="en-US" sz="1500">
                <a:solidFill>
                  <a:schemeClr val="tx1">
                    <a:lumMod val="85000"/>
                    <a:lumOff val="15000"/>
                  </a:schemeClr>
                </a:solidFill>
              </a:rPr>
              <a:t>.</a:t>
            </a:r>
            <a:endParaRPr lang="en-US" sz="1500" dirty="0">
              <a:solidFill>
                <a:schemeClr val="tx1">
                  <a:lumMod val="85000"/>
                  <a:lumOff val="15000"/>
                </a:schemeClr>
              </a:solidFill>
            </a:endParaRPr>
          </a:p>
        </p:txBody>
      </p:sp>
    </p:spTree>
    <p:extLst>
      <p:ext uri="{BB962C8B-B14F-4D97-AF65-F5344CB8AC3E}">
        <p14:creationId xmlns:p14="http://schemas.microsoft.com/office/powerpoint/2010/main" val="3770054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8335" y="4158567"/>
            <a:ext cx="165734" cy="953929"/>
            <a:chOff x="9464446" y="5544756"/>
            <a:chExt cx="220979" cy="12719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22" name="object 22"/>
          <p:cNvGrpSpPr/>
          <p:nvPr/>
        </p:nvGrpSpPr>
        <p:grpSpPr>
          <a:xfrm>
            <a:off x="2057124" y="2472519"/>
            <a:ext cx="175259" cy="648652"/>
            <a:chOff x="2742831" y="3296691"/>
            <a:chExt cx="233679" cy="864869"/>
          </a:xfrm>
        </p:grpSpPr>
        <p:sp>
          <p:nvSpPr>
            <p:cNvPr id="23" name="object 23"/>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4" name="object 24"/>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5" name="object 25"/>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26" name="object 26"/>
          <p:cNvGrpSpPr/>
          <p:nvPr/>
        </p:nvGrpSpPr>
        <p:grpSpPr>
          <a:xfrm>
            <a:off x="2933604" y="2472518"/>
            <a:ext cx="894874" cy="1684973"/>
            <a:chOff x="3911472" y="3296691"/>
            <a:chExt cx="1193165" cy="2246630"/>
          </a:xfrm>
        </p:grpSpPr>
        <p:sp>
          <p:nvSpPr>
            <p:cNvPr id="27" name="object 27"/>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439712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31" name="object 31"/>
            <p:cNvSpPr/>
            <p:nvPr/>
          </p:nvSpPr>
          <p:spPr>
            <a:xfrm>
              <a:off x="3911472" y="4562132"/>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32" name="object 32"/>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grpSp>
        <p:nvGrpSpPr>
          <p:cNvPr id="33" name="object 33"/>
          <p:cNvGrpSpPr/>
          <p:nvPr/>
        </p:nvGrpSpPr>
        <p:grpSpPr>
          <a:xfrm>
            <a:off x="1697488" y="3422779"/>
            <a:ext cx="894874" cy="736283"/>
            <a:chOff x="2263317" y="4563706"/>
            <a:chExt cx="1193165" cy="981710"/>
          </a:xfrm>
        </p:grpSpPr>
        <p:sp>
          <p:nvSpPr>
            <p:cNvPr id="34" name="object 34"/>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35" name="object 35"/>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36" name="object 36"/>
          <p:cNvSpPr txBox="1"/>
          <p:nvPr/>
        </p:nvSpPr>
        <p:spPr>
          <a:xfrm>
            <a:off x="1697488" y="3453530"/>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37" name="object 37"/>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sp>
        <p:nvSpPr>
          <p:cNvPr id="38" name="object 38"/>
          <p:cNvSpPr txBox="1"/>
          <p:nvPr/>
        </p:nvSpPr>
        <p:spPr>
          <a:xfrm>
            <a:off x="3093338" y="3452359"/>
            <a:ext cx="70383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39" name="object 39"/>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40" name="object 40"/>
          <p:cNvSpPr txBox="1">
            <a:spLocks noGrp="1"/>
          </p:cNvSpPr>
          <p:nvPr>
            <p:ph type="title"/>
          </p:nvPr>
        </p:nvSpPr>
        <p:spPr>
          <a:xfrm>
            <a:off x="3488893" y="2570760"/>
            <a:ext cx="1746885" cy="332783"/>
          </a:xfrm>
          <a:prstGeom prst="rect">
            <a:avLst/>
          </a:prstGeom>
        </p:spPr>
        <p:txBody>
          <a:bodyPr vert="horz" wrap="square" lIns="0" tIns="9525" rIns="0" bIns="0" rtlCol="0" anchor="ctr">
            <a:spAutoFit/>
          </a:bodyPr>
          <a:lstStyle/>
          <a:p>
            <a:pPr marL="28575">
              <a:lnSpc>
                <a:spcPct val="100000"/>
              </a:lnSpc>
              <a:spcBef>
                <a:spcPts val="75"/>
              </a:spcBef>
              <a:tabLst>
                <a:tab pos="374809" algn="l"/>
              </a:tabLst>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r>
              <a:rPr sz="2250" baseline="-15277" dirty="0">
                <a:solidFill>
                  <a:srgbClr val="C00000"/>
                </a:solidFill>
                <a:latin typeface="FreeSerif"/>
                <a:cs typeface="FreeSerif"/>
              </a:rPr>
              <a:t>	</a:t>
            </a:r>
            <a:r>
              <a:rPr sz="2100" spc="375" dirty="0">
                <a:latin typeface="FreeSerif"/>
                <a:cs typeface="FreeSerif"/>
              </a:rPr>
              <a:t>=</a:t>
            </a:r>
            <a:r>
              <a:rPr sz="2100" spc="34" dirty="0">
                <a:latin typeface="FreeSerif"/>
                <a:cs typeface="FreeSerif"/>
              </a:rPr>
              <a:t> </a:t>
            </a:r>
            <a:r>
              <a:rPr sz="2100" dirty="0">
                <a:latin typeface="FreeSerif"/>
                <a:cs typeface="FreeSerif"/>
              </a:rPr>
              <a:t>𝐖</a:t>
            </a:r>
            <a:r>
              <a:rPr sz="2100" spc="-79" dirty="0">
                <a:latin typeface="FreeSerif"/>
                <a:cs typeface="FreeSerif"/>
              </a:rPr>
              <a:t> </a:t>
            </a:r>
            <a:r>
              <a:rPr sz="2100" spc="116" dirty="0">
                <a:solidFill>
                  <a:srgbClr val="548235"/>
                </a:solidFill>
                <a:latin typeface="FreeSerif"/>
                <a:cs typeface="FreeSerif"/>
              </a:rPr>
              <a:t>𝐱</a:t>
            </a:r>
            <a:r>
              <a:rPr sz="2250" spc="174" baseline="-15277" dirty="0">
                <a:solidFill>
                  <a:srgbClr val="548235"/>
                </a:solidFill>
                <a:latin typeface="FreeSerif"/>
                <a:cs typeface="FreeSerif"/>
              </a:rPr>
              <a:t>2</a:t>
            </a:r>
            <a:r>
              <a:rPr sz="2250" spc="275" baseline="-15277" dirty="0">
                <a:solidFill>
                  <a:srgbClr val="548235"/>
                </a:solidFill>
                <a:latin typeface="FreeSerif"/>
                <a:cs typeface="FreeSerif"/>
              </a:rPr>
              <a:t> </a:t>
            </a:r>
            <a:r>
              <a:rPr sz="2100" spc="375" dirty="0">
                <a:latin typeface="FreeSerif"/>
                <a:cs typeface="FreeSerif"/>
              </a:rPr>
              <a:t>+</a:t>
            </a:r>
            <a:r>
              <a:rPr sz="2100" spc="-79" dirty="0">
                <a:latin typeface="FreeSerif"/>
                <a:cs typeface="FreeSerif"/>
              </a:rPr>
              <a:t> </a:t>
            </a:r>
            <a:r>
              <a:rPr sz="2100" spc="56" dirty="0">
                <a:latin typeface="FreeSerif"/>
                <a:cs typeface="FreeSerif"/>
              </a:rPr>
              <a:t>𝐛</a:t>
            </a:r>
            <a:endParaRPr sz="2100" dirty="0">
              <a:latin typeface="FreeSerif"/>
              <a:cs typeface="FreeSerif"/>
            </a:endParaRPr>
          </a:p>
        </p:txBody>
      </p:sp>
      <p:sp>
        <p:nvSpPr>
          <p:cNvPr id="41" name="object 41"/>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pic>
        <p:nvPicPr>
          <p:cNvPr id="42" name="object 42"/>
          <p:cNvPicPr/>
          <p:nvPr/>
        </p:nvPicPr>
        <p:blipFill>
          <a:blip r:embed="rId2" cstate="print"/>
          <a:stretch>
            <a:fillRect/>
          </a:stretch>
        </p:blipFill>
        <p:spPr>
          <a:xfrm>
            <a:off x="4133850" y="2905125"/>
            <a:ext cx="342900" cy="438150"/>
          </a:xfrm>
          <a:prstGeom prst="rect">
            <a:avLst/>
          </a:prstGeom>
        </p:spPr>
      </p:pic>
      <p:pic>
        <p:nvPicPr>
          <p:cNvPr id="43" name="object 43"/>
          <p:cNvPicPr/>
          <p:nvPr/>
        </p:nvPicPr>
        <p:blipFill>
          <a:blip r:embed="rId2" cstate="print"/>
          <a:stretch>
            <a:fillRect/>
          </a:stretch>
        </p:blipFill>
        <p:spPr>
          <a:xfrm>
            <a:off x="4981575" y="2933700"/>
            <a:ext cx="342900" cy="438150"/>
          </a:xfrm>
          <a:prstGeom prst="rect">
            <a:avLst/>
          </a:prstGeom>
        </p:spPr>
      </p:pic>
      <p:sp>
        <p:nvSpPr>
          <p:cNvPr id="44" name="TextBox 43">
            <a:extLst>
              <a:ext uri="{FF2B5EF4-FFF2-40B4-BE49-F238E27FC236}">
                <a16:creationId xmlns:a16="http://schemas.microsoft.com/office/drawing/2014/main" id="{050AEB0F-33A0-531C-9DD0-D926C7B1D182}"/>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92625" y="3257551"/>
            <a:ext cx="6309836" cy="756761"/>
          </a:xfrm>
          <a:custGeom>
            <a:avLst/>
            <a:gdLst/>
            <a:ahLst/>
            <a:cxnLst/>
            <a:rect l="l" t="t" r="r" b="b"/>
            <a:pathLst>
              <a:path w="8413115" h="1009014">
                <a:moveTo>
                  <a:pt x="8244446" y="0"/>
                </a:moveTo>
                <a:lnTo>
                  <a:pt x="168097" y="0"/>
                </a:lnTo>
                <a:lnTo>
                  <a:pt x="123410" y="6004"/>
                </a:lnTo>
                <a:lnTo>
                  <a:pt x="83255" y="22950"/>
                </a:lnTo>
                <a:lnTo>
                  <a:pt x="49234" y="49234"/>
                </a:lnTo>
                <a:lnTo>
                  <a:pt x="22950" y="83255"/>
                </a:lnTo>
                <a:lnTo>
                  <a:pt x="6004" y="123410"/>
                </a:lnTo>
                <a:lnTo>
                  <a:pt x="0" y="168097"/>
                </a:lnTo>
                <a:lnTo>
                  <a:pt x="0" y="840435"/>
                </a:lnTo>
                <a:lnTo>
                  <a:pt x="6004" y="885121"/>
                </a:lnTo>
                <a:lnTo>
                  <a:pt x="22950" y="925276"/>
                </a:lnTo>
                <a:lnTo>
                  <a:pt x="49234" y="959297"/>
                </a:lnTo>
                <a:lnTo>
                  <a:pt x="83255" y="985582"/>
                </a:lnTo>
                <a:lnTo>
                  <a:pt x="123410" y="1002527"/>
                </a:lnTo>
                <a:lnTo>
                  <a:pt x="168097" y="1008532"/>
                </a:lnTo>
                <a:lnTo>
                  <a:pt x="8244446" y="1008532"/>
                </a:lnTo>
                <a:lnTo>
                  <a:pt x="8289133" y="1002527"/>
                </a:lnTo>
                <a:lnTo>
                  <a:pt x="8329287" y="985582"/>
                </a:lnTo>
                <a:lnTo>
                  <a:pt x="8363308" y="959297"/>
                </a:lnTo>
                <a:lnTo>
                  <a:pt x="8389593" y="925276"/>
                </a:lnTo>
                <a:lnTo>
                  <a:pt x="8406538" y="885121"/>
                </a:lnTo>
                <a:lnTo>
                  <a:pt x="8412543" y="840435"/>
                </a:lnTo>
                <a:lnTo>
                  <a:pt x="8412543" y="168097"/>
                </a:lnTo>
                <a:lnTo>
                  <a:pt x="8406538" y="123410"/>
                </a:lnTo>
                <a:lnTo>
                  <a:pt x="8389593" y="83255"/>
                </a:lnTo>
                <a:lnTo>
                  <a:pt x="8363308" y="49234"/>
                </a:lnTo>
                <a:lnTo>
                  <a:pt x="8329287" y="22950"/>
                </a:lnTo>
                <a:lnTo>
                  <a:pt x="8289133" y="6004"/>
                </a:lnTo>
                <a:lnTo>
                  <a:pt x="8244446" y="0"/>
                </a:lnTo>
                <a:close/>
              </a:path>
            </a:pathLst>
          </a:custGeom>
          <a:solidFill>
            <a:srgbClr val="FFF2CC">
              <a:alpha val="52159"/>
            </a:srgbClr>
          </a:solidFill>
        </p:spPr>
        <p:txBody>
          <a:bodyPr wrap="square" lIns="0" tIns="0" rIns="0" bIns="0" rtlCol="0"/>
          <a:lstStyle/>
          <a:p>
            <a:endParaRPr sz="1350"/>
          </a:p>
        </p:txBody>
      </p:sp>
      <p:grpSp>
        <p:nvGrpSpPr>
          <p:cNvPr id="3" name="object 3"/>
          <p:cNvGrpSpPr/>
          <p:nvPr/>
        </p:nvGrpSpPr>
        <p:grpSpPr>
          <a:xfrm>
            <a:off x="2061886" y="4158567"/>
            <a:ext cx="165734" cy="953929"/>
            <a:chOff x="2749181" y="5544756"/>
            <a:chExt cx="220979" cy="1271905"/>
          </a:xfrm>
        </p:grpSpPr>
        <p:sp>
          <p:nvSpPr>
            <p:cNvPr id="4" name="object 4"/>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 name="object 5"/>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 name="object 6"/>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7" name="object 7"/>
          <p:cNvGrpSpPr/>
          <p:nvPr/>
        </p:nvGrpSpPr>
        <p:grpSpPr>
          <a:xfrm>
            <a:off x="3297841" y="4158567"/>
            <a:ext cx="165734" cy="953929"/>
            <a:chOff x="4397121" y="5544756"/>
            <a:chExt cx="220979" cy="1271905"/>
          </a:xfrm>
        </p:grpSpPr>
        <p:sp>
          <p:nvSpPr>
            <p:cNvPr id="8" name="object 8"/>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9" name="object 9"/>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0" name="object 10"/>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1" name="object 11"/>
          <p:cNvGrpSpPr/>
          <p:nvPr/>
        </p:nvGrpSpPr>
        <p:grpSpPr>
          <a:xfrm>
            <a:off x="4533796" y="4158567"/>
            <a:ext cx="165734" cy="953929"/>
            <a:chOff x="6045060" y="5544756"/>
            <a:chExt cx="220979" cy="1271905"/>
          </a:xfrm>
        </p:grpSpPr>
        <p:sp>
          <p:nvSpPr>
            <p:cNvPr id="12" name="object 12"/>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3" name="object 13"/>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4" name="object 14"/>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5" name="object 15"/>
          <p:cNvGrpSpPr/>
          <p:nvPr/>
        </p:nvGrpSpPr>
        <p:grpSpPr>
          <a:xfrm>
            <a:off x="7093573" y="4153805"/>
            <a:ext cx="175259" cy="963454"/>
            <a:chOff x="9458096" y="5538406"/>
            <a:chExt cx="233679" cy="1284605"/>
          </a:xfrm>
        </p:grpSpPr>
        <p:sp>
          <p:nvSpPr>
            <p:cNvPr id="16" name="object 16"/>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7" name="object 17"/>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8" name="object 18"/>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9" name="object 19"/>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20" name="object 20"/>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1" name="object 21"/>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2" name="object 22"/>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23" name="object 23"/>
          <p:cNvGrpSpPr/>
          <p:nvPr/>
        </p:nvGrpSpPr>
        <p:grpSpPr>
          <a:xfrm>
            <a:off x="2057124" y="2472519"/>
            <a:ext cx="175259" cy="648652"/>
            <a:chOff x="2742831" y="3296691"/>
            <a:chExt cx="233679" cy="864869"/>
          </a:xfrm>
        </p:grpSpPr>
        <p:sp>
          <p:nvSpPr>
            <p:cNvPr id="24" name="object 24"/>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27" name="object 27"/>
          <p:cNvGrpSpPr/>
          <p:nvPr/>
        </p:nvGrpSpPr>
        <p:grpSpPr>
          <a:xfrm>
            <a:off x="3293079" y="2472519"/>
            <a:ext cx="175259" cy="648652"/>
            <a:chOff x="4390771" y="3296691"/>
            <a:chExt cx="233679" cy="864869"/>
          </a:xfrm>
        </p:grpSpPr>
        <p:sp>
          <p:nvSpPr>
            <p:cNvPr id="28" name="object 28"/>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9" name="object 29"/>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0" name="object 30"/>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31" name="object 31"/>
          <p:cNvGrpSpPr/>
          <p:nvPr/>
        </p:nvGrpSpPr>
        <p:grpSpPr>
          <a:xfrm>
            <a:off x="4529033" y="2472519"/>
            <a:ext cx="175259" cy="648652"/>
            <a:chOff x="6038710" y="3296691"/>
            <a:chExt cx="233679" cy="864869"/>
          </a:xfrm>
        </p:grpSpPr>
        <p:sp>
          <p:nvSpPr>
            <p:cNvPr id="32" name="object 32"/>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3" name="object 33"/>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4" name="object 34"/>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35" name="object 35"/>
          <p:cNvGrpSpPr/>
          <p:nvPr/>
        </p:nvGrpSpPr>
        <p:grpSpPr>
          <a:xfrm>
            <a:off x="6735251" y="2472518"/>
            <a:ext cx="894874" cy="1684973"/>
            <a:chOff x="8980334" y="3296691"/>
            <a:chExt cx="1193165" cy="2246630"/>
          </a:xfrm>
        </p:grpSpPr>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9" name="object 39"/>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40" name="object 40"/>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41" name="object 41"/>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2" name="object 42"/>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3" name="object 43"/>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dirty="0">
              <a:latin typeface="FreeSerif"/>
              <a:cs typeface="FreeSerif"/>
            </a:endParaRPr>
          </a:p>
        </p:txBody>
      </p:sp>
      <p:sp>
        <p:nvSpPr>
          <p:cNvPr id="44" name="object 44"/>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684591" y="3453530"/>
            <a:ext cx="74793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49" name="object 49"/>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50" name="object 50"/>
          <p:cNvGrpSpPr/>
          <p:nvPr/>
        </p:nvGrpSpPr>
        <p:grpSpPr>
          <a:xfrm>
            <a:off x="2933604" y="3421598"/>
            <a:ext cx="894874" cy="736283"/>
            <a:chOff x="3911472" y="4562131"/>
            <a:chExt cx="1193165" cy="981710"/>
          </a:xfrm>
        </p:grpSpPr>
        <p:sp>
          <p:nvSpPr>
            <p:cNvPr id="51" name="object 51"/>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52" name="object 52"/>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53" name="object 53"/>
          <p:cNvSpPr txBox="1"/>
          <p:nvPr/>
        </p:nvSpPr>
        <p:spPr>
          <a:xfrm>
            <a:off x="2920707" y="3452359"/>
            <a:ext cx="74794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54" name="object 54"/>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55" name="object 55"/>
          <p:cNvGrpSpPr/>
          <p:nvPr/>
        </p:nvGrpSpPr>
        <p:grpSpPr>
          <a:xfrm>
            <a:off x="4167930" y="3421598"/>
            <a:ext cx="894874" cy="736283"/>
            <a:chOff x="5557240" y="4562131"/>
            <a:chExt cx="1193165" cy="981710"/>
          </a:xfrm>
        </p:grpSpPr>
        <p:sp>
          <p:nvSpPr>
            <p:cNvPr id="56" name="object 56"/>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57" name="object 57"/>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58" name="object 58"/>
          <p:cNvSpPr txBox="1"/>
          <p:nvPr/>
        </p:nvSpPr>
        <p:spPr>
          <a:xfrm>
            <a:off x="4204306" y="3452359"/>
            <a:ext cx="69865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59" name="object 59"/>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60" name="object 60"/>
          <p:cNvSpPr txBox="1"/>
          <p:nvPr/>
        </p:nvSpPr>
        <p:spPr>
          <a:xfrm>
            <a:off x="6735251" y="3452359"/>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61" name="object 61"/>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62" name="object 6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63" name="object 63"/>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64" name="object 64"/>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65" name="object 65"/>
          <p:cNvSpPr txBox="1"/>
          <p:nvPr/>
        </p:nvSpPr>
        <p:spPr>
          <a:xfrm>
            <a:off x="7898502" y="3329836"/>
            <a:ext cx="915829" cy="829651"/>
          </a:xfrm>
          <a:prstGeom prst="rect">
            <a:avLst/>
          </a:prstGeom>
        </p:spPr>
        <p:txBody>
          <a:bodyPr vert="horz" wrap="square" lIns="0" tIns="7620" rIns="0" bIns="0" rtlCol="0">
            <a:spAutoFit/>
          </a:bodyPr>
          <a:lstStyle/>
          <a:p>
            <a:pPr marL="9525" marR="3810" indent="199073">
              <a:lnSpc>
                <a:spcPct val="100699"/>
              </a:lnSpc>
              <a:spcBef>
                <a:spcPts val="60"/>
              </a:spcBef>
            </a:pPr>
            <a:r>
              <a:rPr spc="-8" dirty="0">
                <a:solidFill>
                  <a:srgbClr val="7F6000"/>
                </a:solidFill>
                <a:latin typeface="Liberation Sans Narrow"/>
                <a:cs typeface="Liberation Sans Narrow"/>
              </a:rPr>
              <a:t>Share </a:t>
            </a:r>
            <a:r>
              <a:rPr spc="-68" dirty="0">
                <a:solidFill>
                  <a:srgbClr val="7F6000"/>
                </a:solidFill>
                <a:latin typeface="Liberation Sans Narrow"/>
                <a:cs typeface="Liberation Sans Narrow"/>
              </a:rPr>
              <a:t>Parameters</a:t>
            </a:r>
            <a:endParaRPr>
              <a:latin typeface="Liberation Sans Narrow"/>
              <a:cs typeface="Liberation Sans Narrow"/>
            </a:endParaRPr>
          </a:p>
        </p:txBody>
      </p:sp>
      <p:sp>
        <p:nvSpPr>
          <p:cNvPr id="67" name="TextBox 66">
            <a:extLst>
              <a:ext uri="{FF2B5EF4-FFF2-40B4-BE49-F238E27FC236}">
                <a16:creationId xmlns:a16="http://schemas.microsoft.com/office/drawing/2014/main" id="{98913958-99AA-7A1B-F0A5-6512689EB77A}"/>
              </a:ext>
            </a:extLst>
          </p:cNvPr>
          <p:cNvSpPr txBox="1"/>
          <p:nvPr/>
        </p:nvSpPr>
        <p:spPr>
          <a:xfrm>
            <a:off x="330965" y="809930"/>
            <a:ext cx="4572000" cy="653384"/>
          </a:xfrm>
          <a:prstGeom prst="rect">
            <a:avLst/>
          </a:prstGeom>
          <a:noFill/>
        </p:spPr>
        <p:txBody>
          <a:bodyPr wrap="square">
            <a:spAutoFit/>
          </a:bodyPr>
          <a:lstStyle/>
          <a:p>
            <a:pPr marL="12859" marR="23336">
              <a:lnSpc>
                <a:spcPts val="1583"/>
              </a:lnSpc>
              <a:spcBef>
                <a:spcPts val="94"/>
              </a:spcBef>
            </a:pPr>
            <a:r>
              <a:rPr lang="en-GB" sz="1800" dirty="0">
                <a:latin typeface="Carlito"/>
                <a:cs typeface="Carlito"/>
              </a:rPr>
              <a:t>Linear</a:t>
            </a:r>
            <a:r>
              <a:rPr lang="en-GB" sz="1800" spc="-53" dirty="0">
                <a:latin typeface="Carlito"/>
                <a:cs typeface="Carlito"/>
              </a:rPr>
              <a:t> </a:t>
            </a:r>
            <a:r>
              <a:rPr lang="en-GB" sz="1800" dirty="0">
                <a:latin typeface="Carlito"/>
                <a:cs typeface="Carlito"/>
              </a:rPr>
              <a:t>projection</a:t>
            </a:r>
            <a:r>
              <a:rPr lang="en-GB" sz="1800" spc="-41" dirty="0">
                <a:latin typeface="Carlito"/>
                <a:cs typeface="Carlito"/>
              </a:rPr>
              <a:t> </a:t>
            </a:r>
            <a:r>
              <a:rPr lang="en-GB" sz="1800" spc="-19" dirty="0">
                <a:latin typeface="Carlito"/>
                <a:cs typeface="Carlito"/>
              </a:rPr>
              <a:t>to </a:t>
            </a:r>
            <a:r>
              <a:rPr lang="en-GB" sz="1800" spc="-8" dirty="0">
                <a:latin typeface="Carlito"/>
                <a:cs typeface="Carlito"/>
              </a:rPr>
              <a:t>D-</a:t>
            </a:r>
            <a:r>
              <a:rPr lang="en-GB" sz="1800" dirty="0">
                <a:latin typeface="Carlito"/>
                <a:cs typeface="Carlito"/>
              </a:rPr>
              <a:t>dimensional</a:t>
            </a:r>
            <a:r>
              <a:rPr lang="en-GB" sz="1800" spc="-60" dirty="0">
                <a:latin typeface="Carlito"/>
                <a:cs typeface="Carlito"/>
              </a:rPr>
              <a:t> </a:t>
            </a:r>
            <a:r>
              <a:rPr lang="en-GB" sz="1800" spc="-8" dirty="0">
                <a:latin typeface="Carlito"/>
                <a:cs typeface="Carlito"/>
              </a:rPr>
              <a:t>vector</a:t>
            </a:r>
            <a:endParaRPr lang="en-GB" sz="1800" dirty="0">
              <a:latin typeface="Carlito"/>
              <a:cs typeface="Carlito"/>
            </a:endParaRPr>
          </a:p>
          <a:p>
            <a:pPr marL="9525" marR="3810">
              <a:lnSpc>
                <a:spcPts val="1583"/>
              </a:lnSpc>
              <a:spcBef>
                <a:spcPts val="1065"/>
              </a:spcBef>
            </a:pPr>
            <a:r>
              <a:rPr lang="en-GB" sz="1800" dirty="0">
                <a:latin typeface="Carlito"/>
                <a:cs typeface="Carlito"/>
              </a:rPr>
              <a:t>N</a:t>
            </a:r>
            <a:r>
              <a:rPr lang="en-GB" sz="1800" spc="-30" dirty="0">
                <a:latin typeface="Carlito"/>
                <a:cs typeface="Carlito"/>
              </a:rPr>
              <a:t> </a:t>
            </a:r>
            <a:r>
              <a:rPr lang="en-GB" sz="1800" dirty="0">
                <a:latin typeface="Carlito"/>
                <a:cs typeface="Carlito"/>
              </a:rPr>
              <a:t>input</a:t>
            </a:r>
            <a:r>
              <a:rPr lang="en-GB" sz="1800" spc="-34" dirty="0">
                <a:latin typeface="Carlito"/>
                <a:cs typeface="Carlito"/>
              </a:rPr>
              <a:t> </a:t>
            </a:r>
            <a:r>
              <a:rPr lang="en-GB" sz="1800" dirty="0">
                <a:latin typeface="Carlito"/>
                <a:cs typeface="Carlito"/>
              </a:rPr>
              <a:t>patches,</a:t>
            </a:r>
            <a:r>
              <a:rPr lang="en-GB" sz="1800" spc="-26" dirty="0">
                <a:latin typeface="Carlito"/>
                <a:cs typeface="Carlito"/>
              </a:rPr>
              <a:t> </a:t>
            </a:r>
            <a:r>
              <a:rPr lang="en-GB" sz="1800" spc="-15" dirty="0">
                <a:latin typeface="Carlito"/>
                <a:cs typeface="Carlito"/>
              </a:rPr>
              <a:t>each </a:t>
            </a:r>
            <a:r>
              <a:rPr lang="en-GB" sz="1800" dirty="0">
                <a:latin typeface="Carlito"/>
                <a:cs typeface="Carlito"/>
              </a:rPr>
              <a:t>of</a:t>
            </a:r>
            <a:r>
              <a:rPr lang="en-GB" sz="1800" spc="-23" dirty="0">
                <a:latin typeface="Carlito"/>
                <a:cs typeface="Carlito"/>
              </a:rPr>
              <a:t> </a:t>
            </a:r>
            <a:r>
              <a:rPr lang="en-GB" sz="1800" dirty="0">
                <a:latin typeface="Carlito"/>
                <a:cs typeface="Carlito"/>
              </a:rPr>
              <a:t>shape</a:t>
            </a:r>
            <a:r>
              <a:rPr lang="en-GB" sz="1800" spc="-19" dirty="0">
                <a:latin typeface="Carlito"/>
                <a:cs typeface="Carlito"/>
              </a:rPr>
              <a:t> </a:t>
            </a:r>
            <a:r>
              <a:rPr lang="en-GB" sz="1800" spc="-8" dirty="0">
                <a:latin typeface="Carlito"/>
                <a:cs typeface="Carlito"/>
              </a:rPr>
              <a:t>3x16x16</a:t>
            </a:r>
            <a:endParaRPr lang="en-GB" sz="1800" dirty="0">
              <a:latin typeface="Carlito"/>
              <a:cs typeface="Carlito"/>
            </a:endParaRPr>
          </a:p>
        </p:txBody>
      </p:sp>
      <p:sp>
        <p:nvSpPr>
          <p:cNvPr id="68" name="TextBox 67">
            <a:extLst>
              <a:ext uri="{FF2B5EF4-FFF2-40B4-BE49-F238E27FC236}">
                <a16:creationId xmlns:a16="http://schemas.microsoft.com/office/drawing/2014/main" id="{B179EB9B-B1C8-AD62-2CA4-4924333CB419}"/>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1494710"/>
            <a:ext cx="167640" cy="641508"/>
            <a:chOff x="2749181" y="1992947"/>
            <a:chExt cx="223520" cy="855344"/>
          </a:xfrm>
        </p:grpSpPr>
        <p:sp>
          <p:nvSpPr>
            <p:cNvPr id="3" name="object 3"/>
            <p:cNvSpPr/>
            <p:nvPr/>
          </p:nvSpPr>
          <p:spPr>
            <a:xfrm>
              <a:off x="2755531" y="1999291"/>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 name="object 4"/>
            <p:cNvSpPr/>
            <p:nvPr/>
          </p:nvSpPr>
          <p:spPr>
            <a:xfrm>
              <a:off x="2755531" y="1999297"/>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5" name="object 5"/>
            <p:cNvSpPr/>
            <p:nvPr/>
          </p:nvSpPr>
          <p:spPr>
            <a:xfrm>
              <a:off x="2755531" y="221211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6" name="object 6"/>
            <p:cNvSpPr/>
            <p:nvPr/>
          </p:nvSpPr>
          <p:spPr>
            <a:xfrm>
              <a:off x="2755531" y="2212124"/>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7" name="object 7"/>
            <p:cNvSpPr/>
            <p:nvPr/>
          </p:nvSpPr>
          <p:spPr>
            <a:xfrm>
              <a:off x="2755531" y="241479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8" name="object 8"/>
            <p:cNvSpPr/>
            <p:nvPr/>
          </p:nvSpPr>
          <p:spPr>
            <a:xfrm>
              <a:off x="2755531" y="2414790"/>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9" name="object 9"/>
            <p:cNvSpPr/>
            <p:nvPr/>
          </p:nvSpPr>
          <p:spPr>
            <a:xfrm>
              <a:off x="2755531" y="2627572"/>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0" name="object 10"/>
            <p:cNvSpPr/>
            <p:nvPr/>
          </p:nvSpPr>
          <p:spPr>
            <a:xfrm>
              <a:off x="2755531" y="2627566"/>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1" name="object 11"/>
            <p:cNvSpPr/>
            <p:nvPr/>
          </p:nvSpPr>
          <p:spPr>
            <a:xfrm>
              <a:off x="2765628" y="2013127"/>
              <a:ext cx="191135" cy="828675"/>
            </a:xfrm>
            <a:custGeom>
              <a:avLst/>
              <a:gdLst/>
              <a:ahLst/>
              <a:cxnLst/>
              <a:rect l="l" t="t" r="r" b="b"/>
              <a:pathLst>
                <a:path w="191135" h="828675">
                  <a:moveTo>
                    <a:pt x="0" y="0"/>
                  </a:moveTo>
                  <a:lnTo>
                    <a:pt x="69780" y="20967"/>
                  </a:lnTo>
                  <a:lnTo>
                    <a:pt x="130699" y="41934"/>
                  </a:lnTo>
                  <a:lnTo>
                    <a:pt x="173896" y="62901"/>
                  </a:lnTo>
                  <a:lnTo>
                    <a:pt x="190508" y="83868"/>
                  </a:lnTo>
                  <a:lnTo>
                    <a:pt x="171234" y="100682"/>
                  </a:lnTo>
                  <a:lnTo>
                    <a:pt x="124832" y="117536"/>
                  </a:lnTo>
                  <a:lnTo>
                    <a:pt x="69309" y="134370"/>
                  </a:lnTo>
                  <a:lnTo>
                    <a:pt x="22673" y="151124"/>
                  </a:lnTo>
                  <a:lnTo>
                    <a:pt x="2930" y="167738"/>
                  </a:lnTo>
                  <a:lnTo>
                    <a:pt x="21899" y="184131"/>
                  </a:lnTo>
                  <a:lnTo>
                    <a:pt x="67574" y="200344"/>
                  </a:lnTo>
                  <a:lnTo>
                    <a:pt x="122230" y="216497"/>
                  </a:lnTo>
                  <a:lnTo>
                    <a:pt x="168139" y="232709"/>
                  </a:lnTo>
                  <a:lnTo>
                    <a:pt x="187577" y="249103"/>
                  </a:lnTo>
                  <a:lnTo>
                    <a:pt x="168912" y="265756"/>
                  </a:lnTo>
                  <a:lnTo>
                    <a:pt x="123964" y="282590"/>
                  </a:lnTo>
                  <a:lnTo>
                    <a:pt x="70177" y="299484"/>
                  </a:lnTo>
                  <a:lnTo>
                    <a:pt x="24994" y="316318"/>
                  </a:lnTo>
                  <a:lnTo>
                    <a:pt x="5861" y="332972"/>
                  </a:lnTo>
                  <a:lnTo>
                    <a:pt x="24267" y="349365"/>
                  </a:lnTo>
                  <a:lnTo>
                    <a:pt x="68582" y="365578"/>
                  </a:lnTo>
                  <a:lnTo>
                    <a:pt x="121573" y="381731"/>
                  </a:lnTo>
                  <a:lnTo>
                    <a:pt x="166005" y="397944"/>
                  </a:lnTo>
                  <a:lnTo>
                    <a:pt x="184646" y="414337"/>
                  </a:lnTo>
                  <a:lnTo>
                    <a:pt x="166005" y="430971"/>
                  </a:lnTo>
                  <a:lnTo>
                    <a:pt x="121573" y="447765"/>
                  </a:lnTo>
                  <a:lnTo>
                    <a:pt x="68582" y="464629"/>
                  </a:lnTo>
                  <a:lnTo>
                    <a:pt x="24267" y="481472"/>
                  </a:lnTo>
                  <a:lnTo>
                    <a:pt x="5861" y="498206"/>
                  </a:lnTo>
                  <a:lnTo>
                    <a:pt x="25041" y="514809"/>
                  </a:lnTo>
                  <a:lnTo>
                    <a:pt x="70317" y="531343"/>
                  </a:lnTo>
                  <a:lnTo>
                    <a:pt x="124176" y="547836"/>
                  </a:lnTo>
                  <a:lnTo>
                    <a:pt x="169100" y="564320"/>
                  </a:lnTo>
                  <a:lnTo>
                    <a:pt x="187577" y="580824"/>
                  </a:lnTo>
                  <a:lnTo>
                    <a:pt x="167693" y="597347"/>
                  </a:lnTo>
                  <a:lnTo>
                    <a:pt x="121127" y="613871"/>
                  </a:lnTo>
                  <a:lnTo>
                    <a:pt x="65745" y="630394"/>
                  </a:lnTo>
                  <a:lnTo>
                    <a:pt x="19414" y="646917"/>
                  </a:lnTo>
                  <a:lnTo>
                    <a:pt x="0" y="663441"/>
                  </a:lnTo>
                  <a:lnTo>
                    <a:pt x="19461" y="679964"/>
                  </a:lnTo>
                  <a:lnTo>
                    <a:pt x="65886" y="696488"/>
                  </a:lnTo>
                  <a:lnTo>
                    <a:pt x="121339" y="713011"/>
                  </a:lnTo>
                  <a:lnTo>
                    <a:pt x="167881" y="729535"/>
                  </a:lnTo>
                  <a:lnTo>
                    <a:pt x="187577" y="746058"/>
                  </a:lnTo>
                  <a:lnTo>
                    <a:pt x="158932" y="770585"/>
                  </a:lnTo>
                  <a:lnTo>
                    <a:pt x="95436" y="797694"/>
                  </a:lnTo>
                  <a:lnTo>
                    <a:pt x="31850" y="819639"/>
                  </a:lnTo>
                  <a:lnTo>
                    <a:pt x="2930" y="828675"/>
                  </a:lnTo>
                </a:path>
              </a:pathLst>
            </a:custGeom>
            <a:ln w="12700">
              <a:solidFill>
                <a:srgbClr val="FF0000"/>
              </a:solidFill>
            </a:ln>
          </p:spPr>
          <p:txBody>
            <a:bodyPr wrap="square" lIns="0" tIns="0" rIns="0" bIns="0" rtlCol="0"/>
            <a:lstStyle/>
            <a:p>
              <a:endParaRPr sz="1350"/>
            </a:p>
          </p:txBody>
        </p:sp>
      </p:grpSp>
      <p:grpSp>
        <p:nvGrpSpPr>
          <p:cNvPr id="12" name="object 12"/>
          <p:cNvGrpSpPr/>
          <p:nvPr/>
        </p:nvGrpSpPr>
        <p:grpSpPr>
          <a:xfrm>
            <a:off x="4533795" y="1492996"/>
            <a:ext cx="167640" cy="640556"/>
            <a:chOff x="6045060" y="1990661"/>
            <a:chExt cx="223520" cy="854075"/>
          </a:xfrm>
        </p:grpSpPr>
        <p:sp>
          <p:nvSpPr>
            <p:cNvPr id="13" name="object 13"/>
            <p:cNvSpPr/>
            <p:nvPr/>
          </p:nvSpPr>
          <p:spPr>
            <a:xfrm>
              <a:off x="6051410" y="1997005"/>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4" name="object 14"/>
            <p:cNvSpPr/>
            <p:nvPr/>
          </p:nvSpPr>
          <p:spPr>
            <a:xfrm>
              <a:off x="6051410" y="199701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5" name="object 15"/>
            <p:cNvSpPr/>
            <p:nvPr/>
          </p:nvSpPr>
          <p:spPr>
            <a:xfrm>
              <a:off x="6051410" y="220983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6" name="object 16"/>
            <p:cNvSpPr/>
            <p:nvPr/>
          </p:nvSpPr>
          <p:spPr>
            <a:xfrm>
              <a:off x="6051410" y="2209838"/>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7" name="object 17"/>
            <p:cNvSpPr/>
            <p:nvPr/>
          </p:nvSpPr>
          <p:spPr>
            <a:xfrm>
              <a:off x="6051410" y="241251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8" name="object 18"/>
            <p:cNvSpPr/>
            <p:nvPr/>
          </p:nvSpPr>
          <p:spPr>
            <a:xfrm>
              <a:off x="6051410" y="241250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9" name="object 19"/>
            <p:cNvSpPr/>
            <p:nvPr/>
          </p:nvSpPr>
          <p:spPr>
            <a:xfrm>
              <a:off x="6051410" y="2625286"/>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0" name="object 20"/>
            <p:cNvSpPr/>
            <p:nvPr/>
          </p:nvSpPr>
          <p:spPr>
            <a:xfrm>
              <a:off x="6051410" y="2625280"/>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1" name="object 21"/>
            <p:cNvSpPr/>
            <p:nvPr/>
          </p:nvSpPr>
          <p:spPr>
            <a:xfrm>
              <a:off x="6060936" y="2009736"/>
              <a:ext cx="195580" cy="824865"/>
            </a:xfrm>
            <a:custGeom>
              <a:avLst/>
              <a:gdLst/>
              <a:ahLst/>
              <a:cxnLst/>
              <a:rect l="l" t="t" r="r" b="b"/>
              <a:pathLst>
                <a:path w="195579" h="824864">
                  <a:moveTo>
                    <a:pt x="3911" y="0"/>
                  </a:moveTo>
                  <a:lnTo>
                    <a:pt x="60832" y="27847"/>
                  </a:lnTo>
                  <a:lnTo>
                    <a:pt x="113106" y="55694"/>
                  </a:lnTo>
                  <a:lnTo>
                    <a:pt x="156086" y="83541"/>
                  </a:lnTo>
                  <a:lnTo>
                    <a:pt x="185126" y="111388"/>
                  </a:lnTo>
                  <a:lnTo>
                    <a:pt x="195578" y="139236"/>
                  </a:lnTo>
                  <a:lnTo>
                    <a:pt x="180910" y="162504"/>
                  </a:lnTo>
                  <a:lnTo>
                    <a:pt x="144728" y="185849"/>
                  </a:lnTo>
                  <a:lnTo>
                    <a:pt x="97789" y="209194"/>
                  </a:lnTo>
                  <a:lnTo>
                    <a:pt x="50850" y="232463"/>
                  </a:lnTo>
                  <a:lnTo>
                    <a:pt x="14668" y="255581"/>
                  </a:lnTo>
                  <a:lnTo>
                    <a:pt x="0" y="278471"/>
                  </a:lnTo>
                  <a:lnTo>
                    <a:pt x="13971" y="301051"/>
                  </a:lnTo>
                  <a:lnTo>
                    <a:pt x="49401" y="323366"/>
                  </a:lnTo>
                  <a:lnTo>
                    <a:pt x="95588" y="345529"/>
                  </a:lnTo>
                  <a:lnTo>
                    <a:pt x="141830" y="367655"/>
                  </a:lnTo>
                  <a:lnTo>
                    <a:pt x="177423" y="389856"/>
                  </a:lnTo>
                  <a:lnTo>
                    <a:pt x="191666" y="412247"/>
                  </a:lnTo>
                  <a:lnTo>
                    <a:pt x="177468" y="434871"/>
                  </a:lnTo>
                  <a:lnTo>
                    <a:pt x="141974" y="457647"/>
                  </a:lnTo>
                  <a:lnTo>
                    <a:pt x="95833" y="480499"/>
                  </a:lnTo>
                  <a:lnTo>
                    <a:pt x="49691" y="503351"/>
                  </a:lnTo>
                  <a:lnTo>
                    <a:pt x="14197" y="526127"/>
                  </a:lnTo>
                  <a:lnTo>
                    <a:pt x="0" y="548752"/>
                  </a:lnTo>
                  <a:lnTo>
                    <a:pt x="14197" y="571111"/>
                  </a:lnTo>
                  <a:lnTo>
                    <a:pt x="49691" y="593242"/>
                  </a:lnTo>
                  <a:lnTo>
                    <a:pt x="95833" y="615298"/>
                  </a:lnTo>
                  <a:lnTo>
                    <a:pt x="141974" y="637430"/>
                  </a:lnTo>
                  <a:lnTo>
                    <a:pt x="177468" y="659789"/>
                  </a:lnTo>
                  <a:lnTo>
                    <a:pt x="191666" y="682527"/>
                  </a:lnTo>
                  <a:lnTo>
                    <a:pt x="174611" y="712798"/>
                  </a:lnTo>
                  <a:lnTo>
                    <a:pt x="132836" y="745931"/>
                  </a:lnTo>
                  <a:lnTo>
                    <a:pt x="80421" y="778125"/>
                  </a:lnTo>
                  <a:lnTo>
                    <a:pt x="31448" y="805579"/>
                  </a:lnTo>
                  <a:lnTo>
                    <a:pt x="0" y="824493"/>
                  </a:lnTo>
                </a:path>
              </a:pathLst>
            </a:custGeom>
            <a:ln w="12700">
              <a:solidFill>
                <a:srgbClr val="FF0000"/>
              </a:solidFill>
            </a:ln>
          </p:spPr>
          <p:txBody>
            <a:bodyPr wrap="square" lIns="0" tIns="0" rIns="0" bIns="0" rtlCol="0"/>
            <a:lstStyle/>
            <a:p>
              <a:endParaRPr sz="1350"/>
            </a:p>
          </p:txBody>
        </p:sp>
      </p:grpSp>
      <p:grpSp>
        <p:nvGrpSpPr>
          <p:cNvPr id="22" name="object 22"/>
          <p:cNvGrpSpPr/>
          <p:nvPr/>
        </p:nvGrpSpPr>
        <p:grpSpPr>
          <a:xfrm>
            <a:off x="7096306" y="1486624"/>
            <a:ext cx="167640" cy="640556"/>
            <a:chOff x="9461741" y="1982165"/>
            <a:chExt cx="223520" cy="854075"/>
          </a:xfrm>
        </p:grpSpPr>
        <p:sp>
          <p:nvSpPr>
            <p:cNvPr id="23" name="object 23"/>
            <p:cNvSpPr/>
            <p:nvPr/>
          </p:nvSpPr>
          <p:spPr>
            <a:xfrm>
              <a:off x="9468091" y="198852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4" name="object 24"/>
            <p:cNvSpPr/>
            <p:nvPr/>
          </p:nvSpPr>
          <p:spPr>
            <a:xfrm>
              <a:off x="9468091" y="1988515"/>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5" name="object 25"/>
            <p:cNvSpPr/>
            <p:nvPr/>
          </p:nvSpPr>
          <p:spPr>
            <a:xfrm>
              <a:off x="9468091" y="2201348"/>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6" name="object 26"/>
            <p:cNvSpPr/>
            <p:nvPr/>
          </p:nvSpPr>
          <p:spPr>
            <a:xfrm>
              <a:off x="9468091" y="220135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7" name="object 27"/>
            <p:cNvSpPr/>
            <p:nvPr/>
          </p:nvSpPr>
          <p:spPr>
            <a:xfrm>
              <a:off x="9468091" y="240402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8" name="object 28"/>
            <p:cNvSpPr/>
            <p:nvPr/>
          </p:nvSpPr>
          <p:spPr>
            <a:xfrm>
              <a:off x="9468091" y="240402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9" name="object 29"/>
            <p:cNvSpPr/>
            <p:nvPr/>
          </p:nvSpPr>
          <p:spPr>
            <a:xfrm>
              <a:off x="9468091" y="261680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0" name="object 30"/>
            <p:cNvSpPr/>
            <p:nvPr/>
          </p:nvSpPr>
          <p:spPr>
            <a:xfrm>
              <a:off x="9468091" y="2616796"/>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1" name="object 31"/>
            <p:cNvSpPr/>
            <p:nvPr/>
          </p:nvSpPr>
          <p:spPr>
            <a:xfrm>
              <a:off x="9481362" y="1998433"/>
              <a:ext cx="184785" cy="825500"/>
            </a:xfrm>
            <a:custGeom>
              <a:avLst/>
              <a:gdLst/>
              <a:ahLst/>
              <a:cxnLst/>
              <a:rect l="l" t="t" r="r" b="b"/>
              <a:pathLst>
                <a:path w="184784" h="825500">
                  <a:moveTo>
                    <a:pt x="0" y="0"/>
                  </a:moveTo>
                  <a:lnTo>
                    <a:pt x="39093" y="39362"/>
                  </a:lnTo>
                  <a:lnTo>
                    <a:pt x="76588" y="78743"/>
                  </a:lnTo>
                  <a:lnTo>
                    <a:pt x="110887" y="118160"/>
                  </a:lnTo>
                  <a:lnTo>
                    <a:pt x="140392" y="157633"/>
                  </a:lnTo>
                  <a:lnTo>
                    <a:pt x="163504" y="197179"/>
                  </a:lnTo>
                  <a:lnTo>
                    <a:pt x="178625" y="236816"/>
                  </a:lnTo>
                  <a:lnTo>
                    <a:pt x="184158" y="276563"/>
                  </a:lnTo>
                  <a:lnTo>
                    <a:pt x="176526" y="311542"/>
                  </a:lnTo>
                  <a:lnTo>
                    <a:pt x="156102" y="346751"/>
                  </a:lnTo>
                  <a:lnTo>
                    <a:pt x="127137" y="382091"/>
                  </a:lnTo>
                  <a:lnTo>
                    <a:pt x="93877" y="417464"/>
                  </a:lnTo>
                  <a:lnTo>
                    <a:pt x="60573" y="452771"/>
                  </a:lnTo>
                  <a:lnTo>
                    <a:pt x="31472" y="487914"/>
                  </a:lnTo>
                  <a:lnTo>
                    <a:pt x="10824" y="522796"/>
                  </a:lnTo>
                  <a:lnTo>
                    <a:pt x="2877" y="557317"/>
                  </a:lnTo>
                  <a:lnTo>
                    <a:pt x="30550" y="637818"/>
                  </a:lnTo>
                  <a:lnTo>
                    <a:pt x="91899" y="725717"/>
                  </a:lnTo>
                  <a:lnTo>
                    <a:pt x="153338" y="796462"/>
                  </a:lnTo>
                  <a:lnTo>
                    <a:pt x="181281" y="825500"/>
                  </a:lnTo>
                </a:path>
              </a:pathLst>
            </a:custGeom>
            <a:ln w="12700">
              <a:solidFill>
                <a:srgbClr val="FF0000"/>
              </a:solidFill>
            </a:ln>
          </p:spPr>
          <p:txBody>
            <a:bodyPr wrap="square" lIns="0" tIns="0" rIns="0" bIns="0" rtlCol="0"/>
            <a:lstStyle/>
            <a:p>
              <a:endParaRPr sz="1350"/>
            </a:p>
          </p:txBody>
        </p:sp>
      </p:grpSp>
      <p:grpSp>
        <p:nvGrpSpPr>
          <p:cNvPr id="32" name="object 32"/>
          <p:cNvGrpSpPr/>
          <p:nvPr/>
        </p:nvGrpSpPr>
        <p:grpSpPr>
          <a:xfrm>
            <a:off x="3297841" y="986028"/>
            <a:ext cx="167640" cy="1151096"/>
            <a:chOff x="4397121" y="1314703"/>
            <a:chExt cx="223520" cy="1534795"/>
          </a:xfrm>
        </p:grpSpPr>
        <p:sp>
          <p:nvSpPr>
            <p:cNvPr id="33" name="object 33"/>
            <p:cNvSpPr/>
            <p:nvPr/>
          </p:nvSpPr>
          <p:spPr>
            <a:xfrm>
              <a:off x="4403471" y="200169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4" name="object 34"/>
            <p:cNvSpPr/>
            <p:nvPr/>
          </p:nvSpPr>
          <p:spPr>
            <a:xfrm>
              <a:off x="4403471" y="2001697"/>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5" name="object 35"/>
            <p:cNvSpPr/>
            <p:nvPr/>
          </p:nvSpPr>
          <p:spPr>
            <a:xfrm>
              <a:off x="4403471" y="221453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6" name="object 36"/>
            <p:cNvSpPr/>
            <p:nvPr/>
          </p:nvSpPr>
          <p:spPr>
            <a:xfrm>
              <a:off x="4403471" y="221452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7" name="object 37"/>
            <p:cNvSpPr/>
            <p:nvPr/>
          </p:nvSpPr>
          <p:spPr>
            <a:xfrm>
              <a:off x="4403471" y="241719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8" name="object 38"/>
            <p:cNvSpPr/>
            <p:nvPr/>
          </p:nvSpPr>
          <p:spPr>
            <a:xfrm>
              <a:off x="4403471" y="2417203"/>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9" name="object 39"/>
            <p:cNvSpPr/>
            <p:nvPr/>
          </p:nvSpPr>
          <p:spPr>
            <a:xfrm>
              <a:off x="4403471" y="262997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0" name="object 40"/>
            <p:cNvSpPr/>
            <p:nvPr/>
          </p:nvSpPr>
          <p:spPr>
            <a:xfrm>
              <a:off x="4403471" y="2629979"/>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41" name="object 41"/>
            <p:cNvSpPr/>
            <p:nvPr/>
          </p:nvSpPr>
          <p:spPr>
            <a:xfrm>
              <a:off x="4416172" y="2000427"/>
              <a:ext cx="195580" cy="841375"/>
            </a:xfrm>
            <a:custGeom>
              <a:avLst/>
              <a:gdLst/>
              <a:ahLst/>
              <a:cxnLst/>
              <a:rect l="l" t="t" r="r" b="b"/>
              <a:pathLst>
                <a:path w="195579" h="841375">
                  <a:moveTo>
                    <a:pt x="0" y="0"/>
                  </a:moveTo>
                  <a:lnTo>
                    <a:pt x="56870" y="21272"/>
                  </a:lnTo>
                  <a:lnTo>
                    <a:pt x="109153" y="42545"/>
                  </a:lnTo>
                  <a:lnTo>
                    <a:pt x="152261" y="63817"/>
                  </a:lnTo>
                  <a:lnTo>
                    <a:pt x="192609" y="106363"/>
                  </a:lnTo>
                  <a:lnTo>
                    <a:pt x="173075" y="127660"/>
                  </a:lnTo>
                  <a:lnTo>
                    <a:pt x="126067" y="148983"/>
                  </a:lnTo>
                  <a:lnTo>
                    <a:pt x="69860" y="170294"/>
                  </a:lnTo>
                  <a:lnTo>
                    <a:pt x="22733" y="191554"/>
                  </a:lnTo>
                  <a:lnTo>
                    <a:pt x="2963" y="212725"/>
                  </a:lnTo>
                  <a:lnTo>
                    <a:pt x="22686" y="233781"/>
                  </a:lnTo>
                  <a:lnTo>
                    <a:pt x="69718" y="254749"/>
                  </a:lnTo>
                  <a:lnTo>
                    <a:pt x="125853" y="275666"/>
                  </a:lnTo>
                  <a:lnTo>
                    <a:pt x="172885" y="296570"/>
                  </a:lnTo>
                  <a:lnTo>
                    <a:pt x="192609" y="317500"/>
                  </a:lnTo>
                  <a:lnTo>
                    <a:pt x="172838" y="338480"/>
                  </a:lnTo>
                  <a:lnTo>
                    <a:pt x="125711" y="359486"/>
                  </a:lnTo>
                  <a:lnTo>
                    <a:pt x="69505" y="380479"/>
                  </a:lnTo>
                  <a:lnTo>
                    <a:pt x="22496" y="401421"/>
                  </a:lnTo>
                  <a:lnTo>
                    <a:pt x="2963" y="422275"/>
                  </a:lnTo>
                  <a:lnTo>
                    <a:pt x="23231" y="442963"/>
                  </a:lnTo>
                  <a:lnTo>
                    <a:pt x="71117" y="463512"/>
                  </a:lnTo>
                  <a:lnTo>
                    <a:pt x="128129" y="484035"/>
                  </a:lnTo>
                  <a:lnTo>
                    <a:pt x="175777" y="504647"/>
                  </a:lnTo>
                  <a:lnTo>
                    <a:pt x="195572" y="525462"/>
                  </a:lnTo>
                  <a:lnTo>
                    <a:pt x="175090" y="546582"/>
                  </a:lnTo>
                  <a:lnTo>
                    <a:pt x="126659" y="567931"/>
                  </a:lnTo>
                  <a:lnTo>
                    <a:pt x="68912" y="589356"/>
                  </a:lnTo>
                  <a:lnTo>
                    <a:pt x="20481" y="610705"/>
                  </a:lnTo>
                  <a:lnTo>
                    <a:pt x="0" y="631825"/>
                  </a:lnTo>
                  <a:lnTo>
                    <a:pt x="19794" y="652615"/>
                  </a:lnTo>
                  <a:lnTo>
                    <a:pt x="67442" y="673176"/>
                  </a:lnTo>
                  <a:lnTo>
                    <a:pt x="124455" y="693661"/>
                  </a:lnTo>
                  <a:lnTo>
                    <a:pt x="172340" y="714223"/>
                  </a:lnTo>
                  <a:lnTo>
                    <a:pt x="192609" y="735013"/>
                  </a:lnTo>
                  <a:lnTo>
                    <a:pt x="163185" y="766366"/>
                  </a:lnTo>
                  <a:lnTo>
                    <a:pt x="97971" y="801290"/>
                  </a:lnTo>
                  <a:lnTo>
                    <a:pt x="32664" y="829667"/>
                  </a:lnTo>
                  <a:lnTo>
                    <a:pt x="2963" y="841375"/>
                  </a:lnTo>
                </a:path>
              </a:pathLst>
            </a:custGeom>
            <a:ln w="12700">
              <a:solidFill>
                <a:srgbClr val="FF0000"/>
              </a:solidFill>
            </a:ln>
          </p:spPr>
          <p:txBody>
            <a:bodyPr wrap="square" lIns="0" tIns="0" rIns="0" bIns="0" rtlCol="0"/>
            <a:lstStyle/>
            <a:p>
              <a:endParaRPr sz="1350"/>
            </a:p>
          </p:txBody>
        </p:sp>
        <p:sp>
          <p:nvSpPr>
            <p:cNvPr id="42" name="object 42"/>
            <p:cNvSpPr/>
            <p:nvPr/>
          </p:nvSpPr>
          <p:spPr>
            <a:xfrm>
              <a:off x="4408043" y="1314703"/>
              <a:ext cx="190500" cy="657225"/>
            </a:xfrm>
            <a:custGeom>
              <a:avLst/>
              <a:gdLst/>
              <a:ahLst/>
              <a:cxnLst/>
              <a:rect l="l" t="t" r="r" b="b"/>
              <a:pathLst>
                <a:path w="190500" h="657225">
                  <a:moveTo>
                    <a:pt x="0" y="467169"/>
                  </a:moveTo>
                  <a:lnTo>
                    <a:pt x="96545" y="657021"/>
                  </a:lnTo>
                  <a:lnTo>
                    <a:pt x="160153" y="527621"/>
                  </a:lnTo>
                  <a:lnTo>
                    <a:pt x="76619" y="527621"/>
                  </a:lnTo>
                  <a:lnTo>
                    <a:pt x="0" y="467169"/>
                  </a:lnTo>
                  <a:close/>
                </a:path>
                <a:path w="190500" h="657225">
                  <a:moveTo>
                    <a:pt x="111137" y="0"/>
                  </a:moveTo>
                  <a:lnTo>
                    <a:pt x="73037" y="254"/>
                  </a:lnTo>
                  <a:lnTo>
                    <a:pt x="76619" y="527621"/>
                  </a:lnTo>
                  <a:lnTo>
                    <a:pt x="160153" y="527621"/>
                  </a:lnTo>
                  <a:lnTo>
                    <a:pt x="160284" y="527354"/>
                  </a:lnTo>
                  <a:lnTo>
                    <a:pt x="114719" y="527354"/>
                  </a:lnTo>
                  <a:lnTo>
                    <a:pt x="111137" y="0"/>
                  </a:lnTo>
                  <a:close/>
                </a:path>
                <a:path w="190500" h="657225">
                  <a:moveTo>
                    <a:pt x="190500" y="465886"/>
                  </a:moveTo>
                  <a:lnTo>
                    <a:pt x="114719" y="527354"/>
                  </a:lnTo>
                  <a:lnTo>
                    <a:pt x="160284" y="527354"/>
                  </a:lnTo>
                  <a:lnTo>
                    <a:pt x="190500" y="465886"/>
                  </a:lnTo>
                  <a:close/>
                </a:path>
              </a:pathLst>
            </a:custGeom>
            <a:solidFill>
              <a:srgbClr val="595959"/>
            </a:solidFill>
          </p:spPr>
          <p:txBody>
            <a:bodyPr wrap="square" lIns="0" tIns="0" rIns="0" bIns="0" rtlCol="0"/>
            <a:lstStyle/>
            <a:p>
              <a:endParaRPr sz="1350"/>
            </a:p>
          </p:txBody>
        </p:sp>
      </p:grpSp>
      <p:sp>
        <p:nvSpPr>
          <p:cNvPr id="43" name="object 43"/>
          <p:cNvSpPr txBox="1"/>
          <p:nvPr/>
        </p:nvSpPr>
        <p:spPr>
          <a:xfrm>
            <a:off x="5787809" y="1551861"/>
            <a:ext cx="345757" cy="471283"/>
          </a:xfrm>
          <a:prstGeom prst="rect">
            <a:avLst/>
          </a:prstGeom>
        </p:spPr>
        <p:txBody>
          <a:bodyPr vert="horz" wrap="square" lIns="0" tIns="9525" rIns="0" bIns="0" rtlCol="0">
            <a:spAutoFit/>
          </a:bodyPr>
          <a:lstStyle/>
          <a:p>
            <a:pPr marL="9525">
              <a:spcBef>
                <a:spcPts val="75"/>
              </a:spcBef>
            </a:pPr>
            <a:r>
              <a:rPr sz="3000" spc="-488" dirty="0">
                <a:solidFill>
                  <a:srgbClr val="FF0000"/>
                </a:solidFill>
                <a:latin typeface="FreeSerif"/>
                <a:cs typeface="FreeSerif"/>
              </a:rPr>
              <a:t>⋯</a:t>
            </a:r>
            <a:endParaRPr sz="3000">
              <a:latin typeface="FreeSerif"/>
              <a:cs typeface="FreeSerif"/>
            </a:endParaRPr>
          </a:p>
        </p:txBody>
      </p:sp>
      <p:grpSp>
        <p:nvGrpSpPr>
          <p:cNvPr id="44" name="object 44"/>
          <p:cNvGrpSpPr/>
          <p:nvPr/>
        </p:nvGrpSpPr>
        <p:grpSpPr>
          <a:xfrm>
            <a:off x="2057124" y="4153805"/>
            <a:ext cx="175259" cy="963454"/>
            <a:chOff x="2742831" y="5538406"/>
            <a:chExt cx="233679" cy="1284605"/>
          </a:xfrm>
        </p:grpSpPr>
        <p:sp>
          <p:nvSpPr>
            <p:cNvPr id="45" name="object 45"/>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6" name="object 46"/>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7" name="object 47"/>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48" name="object 48"/>
          <p:cNvGrpSpPr/>
          <p:nvPr/>
        </p:nvGrpSpPr>
        <p:grpSpPr>
          <a:xfrm>
            <a:off x="3293079" y="4153805"/>
            <a:ext cx="175259" cy="963454"/>
            <a:chOff x="4390771" y="5538406"/>
            <a:chExt cx="233679" cy="1284605"/>
          </a:xfrm>
        </p:grpSpPr>
        <p:sp>
          <p:nvSpPr>
            <p:cNvPr id="49" name="object 49"/>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0" name="object 50"/>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1" name="object 51"/>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2" name="object 52"/>
          <p:cNvGrpSpPr/>
          <p:nvPr/>
        </p:nvGrpSpPr>
        <p:grpSpPr>
          <a:xfrm>
            <a:off x="4529033" y="4153805"/>
            <a:ext cx="175259" cy="963454"/>
            <a:chOff x="6038710" y="5538406"/>
            <a:chExt cx="233679" cy="1284605"/>
          </a:xfrm>
        </p:grpSpPr>
        <p:sp>
          <p:nvSpPr>
            <p:cNvPr id="53" name="object 53"/>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54" name="object 54"/>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5" name="object 55"/>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6" name="object 56"/>
          <p:cNvGrpSpPr/>
          <p:nvPr/>
        </p:nvGrpSpPr>
        <p:grpSpPr>
          <a:xfrm>
            <a:off x="7093573" y="4153805"/>
            <a:ext cx="175259" cy="963454"/>
            <a:chOff x="9458096" y="5538406"/>
            <a:chExt cx="233679" cy="1284605"/>
          </a:xfrm>
        </p:grpSpPr>
        <p:sp>
          <p:nvSpPr>
            <p:cNvPr id="57" name="object 57"/>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8" name="object 58"/>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9" name="object 59"/>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60" name="object 60"/>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61" name="object 61"/>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62" name="object 62"/>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63" name="object 63"/>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64" name="object 64"/>
          <p:cNvGrpSpPr/>
          <p:nvPr/>
        </p:nvGrpSpPr>
        <p:grpSpPr>
          <a:xfrm>
            <a:off x="2057124" y="2472519"/>
            <a:ext cx="175259" cy="648652"/>
            <a:chOff x="2742831" y="3296691"/>
            <a:chExt cx="233679" cy="864869"/>
          </a:xfrm>
        </p:grpSpPr>
        <p:sp>
          <p:nvSpPr>
            <p:cNvPr id="65" name="object 65"/>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6" name="object 66"/>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7" name="object 67"/>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68" name="object 68"/>
          <p:cNvGrpSpPr/>
          <p:nvPr/>
        </p:nvGrpSpPr>
        <p:grpSpPr>
          <a:xfrm>
            <a:off x="3293079" y="2472519"/>
            <a:ext cx="175259" cy="648652"/>
            <a:chOff x="4390771" y="3296691"/>
            <a:chExt cx="233679" cy="864869"/>
          </a:xfrm>
        </p:grpSpPr>
        <p:sp>
          <p:nvSpPr>
            <p:cNvPr id="69" name="object 69"/>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0" name="object 70"/>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1" name="object 71"/>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2" name="object 72"/>
          <p:cNvGrpSpPr/>
          <p:nvPr/>
        </p:nvGrpSpPr>
        <p:grpSpPr>
          <a:xfrm>
            <a:off x="4529033" y="2472519"/>
            <a:ext cx="175259" cy="648652"/>
            <a:chOff x="6038710" y="3296691"/>
            <a:chExt cx="233679" cy="864869"/>
          </a:xfrm>
        </p:grpSpPr>
        <p:sp>
          <p:nvSpPr>
            <p:cNvPr id="73" name="object 7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74" name="object 74"/>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5" name="object 7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6" name="object 76"/>
          <p:cNvGrpSpPr/>
          <p:nvPr/>
        </p:nvGrpSpPr>
        <p:grpSpPr>
          <a:xfrm>
            <a:off x="6735251" y="2472518"/>
            <a:ext cx="894874" cy="1684973"/>
            <a:chOff x="8980334" y="3296691"/>
            <a:chExt cx="1193165" cy="2246630"/>
          </a:xfrm>
        </p:grpSpPr>
        <p:sp>
          <p:nvSpPr>
            <p:cNvPr id="77" name="object 77"/>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8" name="object 78"/>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9" name="object 79"/>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80" name="object 80"/>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81" name="object 81"/>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2" name="object 82"/>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83" name="object 83"/>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84" name="object 84"/>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85" name="object 85"/>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86" name="object 86"/>
          <p:cNvGrpSpPr/>
          <p:nvPr/>
        </p:nvGrpSpPr>
        <p:grpSpPr>
          <a:xfrm>
            <a:off x="1697488" y="3422779"/>
            <a:ext cx="894874" cy="736283"/>
            <a:chOff x="2263317" y="4563706"/>
            <a:chExt cx="1193165" cy="981710"/>
          </a:xfrm>
        </p:grpSpPr>
        <p:sp>
          <p:nvSpPr>
            <p:cNvPr id="87" name="object 87"/>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88" name="object 88"/>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89" name="object 89"/>
          <p:cNvSpPr txBox="1"/>
          <p:nvPr/>
        </p:nvSpPr>
        <p:spPr>
          <a:xfrm>
            <a:off x="1857213" y="3453530"/>
            <a:ext cx="72323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0" name="object 90"/>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91" name="object 91"/>
          <p:cNvGrpSpPr/>
          <p:nvPr/>
        </p:nvGrpSpPr>
        <p:grpSpPr>
          <a:xfrm>
            <a:off x="2933604" y="3421598"/>
            <a:ext cx="894874" cy="736283"/>
            <a:chOff x="3911472" y="4562131"/>
            <a:chExt cx="1193165" cy="981710"/>
          </a:xfrm>
        </p:grpSpPr>
        <p:sp>
          <p:nvSpPr>
            <p:cNvPr id="92" name="object 92"/>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93" name="object 93"/>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94" name="object 94"/>
          <p:cNvSpPr txBox="1"/>
          <p:nvPr/>
        </p:nvSpPr>
        <p:spPr>
          <a:xfrm>
            <a:off x="3093338" y="3452359"/>
            <a:ext cx="70383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95" name="object 95"/>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96" name="object 96"/>
          <p:cNvGrpSpPr/>
          <p:nvPr/>
        </p:nvGrpSpPr>
        <p:grpSpPr>
          <a:xfrm>
            <a:off x="4167930" y="3421598"/>
            <a:ext cx="894874" cy="736283"/>
            <a:chOff x="5557240" y="4562131"/>
            <a:chExt cx="1193165" cy="981710"/>
          </a:xfrm>
        </p:grpSpPr>
        <p:sp>
          <p:nvSpPr>
            <p:cNvPr id="97" name="object 97"/>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98" name="object 98"/>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99" name="object 99"/>
          <p:cNvSpPr txBox="1"/>
          <p:nvPr/>
        </p:nvSpPr>
        <p:spPr>
          <a:xfrm>
            <a:off x="4327654" y="3452359"/>
            <a:ext cx="797099"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100" name="object 100"/>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1" name="object 101"/>
          <p:cNvSpPr txBox="1"/>
          <p:nvPr/>
        </p:nvSpPr>
        <p:spPr>
          <a:xfrm>
            <a:off x="6735251" y="3452359"/>
            <a:ext cx="735035"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sp>
        <p:nvSpPr>
          <p:cNvPr id="102" name="object 102"/>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3" name="object 103"/>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104" name="object 10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105" name="object 105"/>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106" name="object 106"/>
          <p:cNvSpPr txBox="1"/>
          <p:nvPr/>
        </p:nvSpPr>
        <p:spPr>
          <a:xfrm>
            <a:off x="154911" y="1009002"/>
            <a:ext cx="1814036" cy="655949"/>
          </a:xfrm>
          <a:prstGeom prst="rect">
            <a:avLst/>
          </a:prstGeom>
        </p:spPr>
        <p:txBody>
          <a:bodyPr vert="horz" wrap="square" lIns="0" tIns="9525" rIns="0" bIns="0" rtlCol="0">
            <a:spAutoFit/>
          </a:bodyPr>
          <a:lstStyle/>
          <a:p>
            <a:pPr marL="9525">
              <a:spcBef>
                <a:spcPts val="75"/>
              </a:spcBef>
            </a:pPr>
            <a:r>
              <a:rPr sz="2100" spc="-71" dirty="0">
                <a:solidFill>
                  <a:srgbClr val="FF0000"/>
                </a:solidFill>
                <a:latin typeface="Liberation Sans Narrow"/>
                <a:cs typeface="Liberation Sans Narrow"/>
              </a:rPr>
              <a:t>Positional</a:t>
            </a:r>
            <a:r>
              <a:rPr sz="2100" spc="-49" dirty="0">
                <a:solidFill>
                  <a:srgbClr val="FF0000"/>
                </a:solidFill>
                <a:latin typeface="Liberation Sans Narrow"/>
                <a:cs typeface="Liberation Sans Narrow"/>
              </a:rPr>
              <a:t> </a:t>
            </a:r>
            <a:r>
              <a:rPr sz="2100" spc="-83" dirty="0">
                <a:solidFill>
                  <a:srgbClr val="FF0000"/>
                </a:solidFill>
                <a:latin typeface="Liberation Sans Narrow"/>
                <a:cs typeface="Liberation Sans Narrow"/>
              </a:rPr>
              <a:t>Encoding:</a:t>
            </a:r>
            <a:endParaRPr sz="2100">
              <a:latin typeface="Liberation Sans Narrow"/>
              <a:cs typeface="Liberation Sans Narrow"/>
            </a:endParaRPr>
          </a:p>
        </p:txBody>
      </p:sp>
      <p:sp>
        <p:nvSpPr>
          <p:cNvPr id="107" name="object 107"/>
          <p:cNvSpPr txBox="1"/>
          <p:nvPr/>
        </p:nvSpPr>
        <p:spPr>
          <a:xfrm>
            <a:off x="2058457" y="601809"/>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1</a:t>
            </a:r>
            <a:endParaRPr sz="2100">
              <a:latin typeface="FreeSerif"/>
              <a:cs typeface="FreeSerif"/>
            </a:endParaRPr>
          </a:p>
        </p:txBody>
      </p:sp>
      <p:sp>
        <p:nvSpPr>
          <p:cNvPr id="108" name="object 108"/>
          <p:cNvSpPr/>
          <p:nvPr/>
        </p:nvSpPr>
        <p:spPr>
          <a:xfrm>
            <a:off x="2073259" y="988409"/>
            <a:ext cx="142875" cy="492919"/>
          </a:xfrm>
          <a:custGeom>
            <a:avLst/>
            <a:gdLst/>
            <a:ahLst/>
            <a:cxnLst/>
            <a:rect l="l" t="t" r="r" b="b"/>
            <a:pathLst>
              <a:path w="190500" h="657225">
                <a:moveTo>
                  <a:pt x="0" y="467182"/>
                </a:moveTo>
                <a:lnTo>
                  <a:pt x="96532" y="657034"/>
                </a:lnTo>
                <a:lnTo>
                  <a:pt x="160142" y="527621"/>
                </a:lnTo>
                <a:lnTo>
                  <a:pt x="76606" y="527621"/>
                </a:lnTo>
                <a:lnTo>
                  <a:pt x="0" y="467182"/>
                </a:lnTo>
                <a:close/>
              </a:path>
              <a:path w="190500" h="657225">
                <a:moveTo>
                  <a:pt x="111125" y="0"/>
                </a:moveTo>
                <a:lnTo>
                  <a:pt x="73025" y="254"/>
                </a:lnTo>
                <a:lnTo>
                  <a:pt x="76606" y="527621"/>
                </a:lnTo>
                <a:lnTo>
                  <a:pt x="160142" y="527621"/>
                </a:lnTo>
                <a:lnTo>
                  <a:pt x="160267" y="527367"/>
                </a:lnTo>
                <a:lnTo>
                  <a:pt x="114706" y="527367"/>
                </a:lnTo>
                <a:lnTo>
                  <a:pt x="111125" y="0"/>
                </a:lnTo>
                <a:close/>
              </a:path>
              <a:path w="190500" h="657225">
                <a:moveTo>
                  <a:pt x="190487" y="465886"/>
                </a:moveTo>
                <a:lnTo>
                  <a:pt x="114706" y="527367"/>
                </a:lnTo>
                <a:lnTo>
                  <a:pt x="160267" y="527367"/>
                </a:lnTo>
                <a:lnTo>
                  <a:pt x="190487" y="465886"/>
                </a:lnTo>
                <a:close/>
              </a:path>
            </a:pathLst>
          </a:custGeom>
          <a:solidFill>
            <a:srgbClr val="595959"/>
          </a:solidFill>
        </p:spPr>
        <p:txBody>
          <a:bodyPr wrap="square" lIns="0" tIns="0" rIns="0" bIns="0" rtlCol="0"/>
          <a:lstStyle/>
          <a:p>
            <a:endParaRPr sz="1350"/>
          </a:p>
        </p:txBody>
      </p:sp>
      <p:sp>
        <p:nvSpPr>
          <p:cNvPr id="109" name="object 109"/>
          <p:cNvSpPr txBox="1"/>
          <p:nvPr/>
        </p:nvSpPr>
        <p:spPr>
          <a:xfrm>
            <a:off x="3291231" y="599418"/>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2</a:t>
            </a:r>
            <a:endParaRPr sz="2100">
              <a:latin typeface="FreeSerif"/>
              <a:cs typeface="FreeSerif"/>
            </a:endParaRPr>
          </a:p>
        </p:txBody>
      </p:sp>
      <p:sp>
        <p:nvSpPr>
          <p:cNvPr id="110" name="object 110"/>
          <p:cNvSpPr txBox="1"/>
          <p:nvPr/>
        </p:nvSpPr>
        <p:spPr>
          <a:xfrm>
            <a:off x="4520679" y="604066"/>
            <a:ext cx="167164" cy="332783"/>
          </a:xfrm>
          <a:prstGeom prst="rect">
            <a:avLst/>
          </a:prstGeom>
        </p:spPr>
        <p:txBody>
          <a:bodyPr vert="horz" wrap="square" lIns="0" tIns="9525" rIns="0" bIns="0" rtlCol="0">
            <a:spAutoFit/>
          </a:bodyPr>
          <a:lstStyle/>
          <a:p>
            <a:pPr marL="9525">
              <a:spcBef>
                <a:spcPts val="75"/>
              </a:spcBef>
            </a:pPr>
            <a:r>
              <a:rPr sz="2100" spc="68" dirty="0">
                <a:solidFill>
                  <a:srgbClr val="C00000"/>
                </a:solidFill>
                <a:latin typeface="FreeSerif"/>
                <a:cs typeface="FreeSerif"/>
              </a:rPr>
              <a:t>3</a:t>
            </a:r>
            <a:endParaRPr sz="2100">
              <a:latin typeface="FreeSerif"/>
              <a:cs typeface="FreeSerif"/>
            </a:endParaRPr>
          </a:p>
        </p:txBody>
      </p:sp>
      <p:sp>
        <p:nvSpPr>
          <p:cNvPr id="111" name="object 111"/>
          <p:cNvSpPr/>
          <p:nvPr/>
        </p:nvSpPr>
        <p:spPr>
          <a:xfrm>
            <a:off x="4535471" y="990676"/>
            <a:ext cx="142875" cy="492919"/>
          </a:xfrm>
          <a:custGeom>
            <a:avLst/>
            <a:gdLst/>
            <a:ahLst/>
            <a:cxnLst/>
            <a:rect l="l" t="t" r="r" b="b"/>
            <a:pathLst>
              <a:path w="190500" h="657225">
                <a:moveTo>
                  <a:pt x="0" y="467182"/>
                </a:moveTo>
                <a:lnTo>
                  <a:pt x="96545" y="657021"/>
                </a:lnTo>
                <a:lnTo>
                  <a:pt x="160153" y="527621"/>
                </a:lnTo>
                <a:lnTo>
                  <a:pt x="76619" y="527621"/>
                </a:lnTo>
                <a:lnTo>
                  <a:pt x="0" y="467182"/>
                </a:lnTo>
                <a:close/>
              </a:path>
              <a:path w="190500" h="657225">
                <a:moveTo>
                  <a:pt x="111137" y="0"/>
                </a:moveTo>
                <a:lnTo>
                  <a:pt x="73037" y="254"/>
                </a:lnTo>
                <a:lnTo>
                  <a:pt x="76619" y="527621"/>
                </a:lnTo>
                <a:lnTo>
                  <a:pt x="160153" y="527621"/>
                </a:lnTo>
                <a:lnTo>
                  <a:pt x="160284" y="527354"/>
                </a:lnTo>
                <a:lnTo>
                  <a:pt x="114719" y="527354"/>
                </a:lnTo>
                <a:lnTo>
                  <a:pt x="111137" y="0"/>
                </a:lnTo>
                <a:close/>
              </a:path>
              <a:path w="190500" h="657225">
                <a:moveTo>
                  <a:pt x="190500" y="465886"/>
                </a:moveTo>
                <a:lnTo>
                  <a:pt x="114719" y="527354"/>
                </a:lnTo>
                <a:lnTo>
                  <a:pt x="160284" y="527354"/>
                </a:lnTo>
                <a:lnTo>
                  <a:pt x="190500" y="465886"/>
                </a:lnTo>
                <a:close/>
              </a:path>
            </a:pathLst>
          </a:custGeom>
          <a:solidFill>
            <a:srgbClr val="595959"/>
          </a:solidFill>
        </p:spPr>
        <p:txBody>
          <a:bodyPr wrap="square" lIns="0" tIns="0" rIns="0" bIns="0" rtlCol="0"/>
          <a:lstStyle/>
          <a:p>
            <a:endParaRPr sz="1350"/>
          </a:p>
        </p:txBody>
      </p:sp>
      <p:sp>
        <p:nvSpPr>
          <p:cNvPr id="112" name="object 112"/>
          <p:cNvSpPr txBox="1"/>
          <p:nvPr/>
        </p:nvSpPr>
        <p:spPr>
          <a:xfrm>
            <a:off x="7092972" y="599418"/>
            <a:ext cx="172403" cy="655949"/>
          </a:xfrm>
          <a:prstGeom prst="rect">
            <a:avLst/>
          </a:prstGeom>
        </p:spPr>
        <p:txBody>
          <a:bodyPr vert="horz" wrap="square" lIns="0" tIns="9525" rIns="0" bIns="0" rtlCol="0">
            <a:spAutoFit/>
          </a:bodyPr>
          <a:lstStyle/>
          <a:p>
            <a:pPr marL="9525">
              <a:spcBef>
                <a:spcPts val="75"/>
              </a:spcBef>
            </a:pPr>
            <a:r>
              <a:rPr sz="2100" spc="109" dirty="0">
                <a:solidFill>
                  <a:srgbClr val="C00000"/>
                </a:solidFill>
                <a:latin typeface="FreeSerif"/>
                <a:cs typeface="FreeSerif"/>
              </a:rPr>
              <a:t>𝑛</a:t>
            </a:r>
            <a:endParaRPr sz="2100">
              <a:latin typeface="FreeSerif"/>
              <a:cs typeface="FreeSerif"/>
            </a:endParaRPr>
          </a:p>
        </p:txBody>
      </p:sp>
      <p:sp>
        <p:nvSpPr>
          <p:cNvPr id="113" name="object 113"/>
          <p:cNvSpPr/>
          <p:nvPr/>
        </p:nvSpPr>
        <p:spPr>
          <a:xfrm>
            <a:off x="7107679" y="986028"/>
            <a:ext cx="142875" cy="492919"/>
          </a:xfrm>
          <a:custGeom>
            <a:avLst/>
            <a:gdLst/>
            <a:ahLst/>
            <a:cxnLst/>
            <a:rect l="l" t="t" r="r" b="b"/>
            <a:pathLst>
              <a:path w="190500" h="657225">
                <a:moveTo>
                  <a:pt x="0" y="467169"/>
                </a:moveTo>
                <a:lnTo>
                  <a:pt x="96532" y="657021"/>
                </a:lnTo>
                <a:lnTo>
                  <a:pt x="160140" y="527621"/>
                </a:lnTo>
                <a:lnTo>
                  <a:pt x="76606" y="527621"/>
                </a:lnTo>
                <a:lnTo>
                  <a:pt x="0" y="467169"/>
                </a:lnTo>
                <a:close/>
              </a:path>
              <a:path w="190500" h="657225">
                <a:moveTo>
                  <a:pt x="111137" y="0"/>
                </a:moveTo>
                <a:lnTo>
                  <a:pt x="73037" y="254"/>
                </a:lnTo>
                <a:lnTo>
                  <a:pt x="76606" y="527621"/>
                </a:lnTo>
                <a:lnTo>
                  <a:pt x="160140" y="527621"/>
                </a:lnTo>
                <a:lnTo>
                  <a:pt x="160272" y="527354"/>
                </a:lnTo>
                <a:lnTo>
                  <a:pt x="114706" y="527354"/>
                </a:lnTo>
                <a:lnTo>
                  <a:pt x="111137" y="0"/>
                </a:lnTo>
                <a:close/>
              </a:path>
              <a:path w="190500" h="657225">
                <a:moveTo>
                  <a:pt x="190487" y="465886"/>
                </a:moveTo>
                <a:lnTo>
                  <a:pt x="114706" y="527354"/>
                </a:lnTo>
                <a:lnTo>
                  <a:pt x="160272" y="527354"/>
                </a:lnTo>
                <a:lnTo>
                  <a:pt x="190487" y="465886"/>
                </a:lnTo>
                <a:close/>
              </a:path>
            </a:pathLst>
          </a:custGeom>
          <a:solidFill>
            <a:srgbClr val="595959"/>
          </a:solidFill>
        </p:spPr>
        <p:txBody>
          <a:bodyPr wrap="square" lIns="0" tIns="0" rIns="0" bIns="0" rtlCol="0"/>
          <a:lstStyle/>
          <a:p>
            <a:endParaRPr sz="1350"/>
          </a:p>
        </p:txBody>
      </p:sp>
      <p:sp>
        <p:nvSpPr>
          <p:cNvPr id="114" name="object 114"/>
          <p:cNvSpPr/>
          <p:nvPr/>
        </p:nvSpPr>
        <p:spPr>
          <a:xfrm>
            <a:off x="1131570" y="2292197"/>
            <a:ext cx="6880860" cy="2847975"/>
          </a:xfrm>
          <a:custGeom>
            <a:avLst/>
            <a:gdLst/>
            <a:ahLst/>
            <a:cxnLst/>
            <a:rect l="l" t="t" r="r" b="b"/>
            <a:pathLst>
              <a:path w="9174480" h="3797300">
                <a:moveTo>
                  <a:pt x="9173984" y="0"/>
                </a:moveTo>
                <a:lnTo>
                  <a:pt x="0" y="0"/>
                </a:lnTo>
                <a:lnTo>
                  <a:pt x="0" y="3796753"/>
                </a:lnTo>
                <a:lnTo>
                  <a:pt x="9173984" y="3796753"/>
                </a:lnTo>
                <a:lnTo>
                  <a:pt x="9173984" y="0"/>
                </a:lnTo>
                <a:close/>
              </a:path>
            </a:pathLst>
          </a:custGeom>
          <a:solidFill>
            <a:srgbClr val="FFFFFF">
              <a:alpha val="74899"/>
            </a:srgbClr>
          </a:solidFill>
        </p:spPr>
        <p:txBody>
          <a:bodyPr wrap="square" lIns="0" tIns="0" rIns="0" bIns="0" rtlCol="0"/>
          <a:lstStyle/>
          <a:p>
            <a:endParaRPr sz="1350"/>
          </a:p>
        </p:txBody>
      </p:sp>
      <p:sp>
        <p:nvSpPr>
          <p:cNvPr id="116" name="TextBox 115">
            <a:extLst>
              <a:ext uri="{FF2B5EF4-FFF2-40B4-BE49-F238E27FC236}">
                <a16:creationId xmlns:a16="http://schemas.microsoft.com/office/drawing/2014/main" id="{B4D31304-EF28-061B-6CF2-3ACAA28BD833}"/>
              </a:ext>
            </a:extLst>
          </p:cNvPr>
          <p:cNvSpPr txBox="1"/>
          <p:nvPr/>
        </p:nvSpPr>
        <p:spPr>
          <a:xfrm>
            <a:off x="4696901" y="118696"/>
            <a:ext cx="4572000" cy="640816"/>
          </a:xfrm>
          <a:prstGeom prst="rect">
            <a:avLst/>
          </a:prstGeom>
          <a:noFill/>
        </p:spPr>
        <p:txBody>
          <a:bodyPr wrap="square">
            <a:spAutoFit/>
          </a:bodyPr>
          <a:lstStyle/>
          <a:p>
            <a:pPr marL="9525" marR="3810">
              <a:lnSpc>
                <a:spcPct val="99400"/>
              </a:lnSpc>
              <a:spcBef>
                <a:spcPts val="83"/>
              </a:spcBef>
            </a:pPr>
            <a:r>
              <a:rPr lang="en-GB" sz="1800" dirty="0">
                <a:latin typeface="Carlito"/>
                <a:cs typeface="Carlito"/>
              </a:rPr>
              <a:t>Add</a:t>
            </a:r>
            <a:r>
              <a:rPr lang="en-GB" sz="1800" spc="-26" dirty="0">
                <a:latin typeface="Carlito"/>
                <a:cs typeface="Carlito"/>
              </a:rPr>
              <a:t> </a:t>
            </a:r>
            <a:r>
              <a:rPr lang="en-GB" sz="1800" spc="-8" dirty="0">
                <a:latin typeface="Carlito"/>
                <a:cs typeface="Carlito"/>
              </a:rPr>
              <a:t>positional </a:t>
            </a:r>
            <a:r>
              <a:rPr lang="en-GB" sz="1800" dirty="0">
                <a:latin typeface="Carlito"/>
                <a:cs typeface="Carlito"/>
              </a:rPr>
              <a:t>embedding:</a:t>
            </a:r>
            <a:r>
              <a:rPr lang="en-GB" sz="1800" spc="-49" dirty="0">
                <a:latin typeface="Carlito"/>
                <a:cs typeface="Carlito"/>
              </a:rPr>
              <a:t> </a:t>
            </a:r>
            <a:r>
              <a:rPr lang="en-GB" sz="1800" dirty="0">
                <a:latin typeface="Carlito"/>
                <a:cs typeface="Carlito"/>
              </a:rPr>
              <a:t>learned</a:t>
            </a:r>
            <a:r>
              <a:rPr lang="en-GB" sz="1800" spc="-49" dirty="0">
                <a:latin typeface="Carlito"/>
                <a:cs typeface="Carlito"/>
              </a:rPr>
              <a:t> </a:t>
            </a:r>
            <a:r>
              <a:rPr lang="en-GB" sz="1800" spc="-19" dirty="0">
                <a:latin typeface="Carlito"/>
                <a:cs typeface="Carlito"/>
              </a:rPr>
              <a:t>D- </a:t>
            </a:r>
            <a:r>
              <a:rPr lang="en-GB" sz="1800" dirty="0">
                <a:latin typeface="Carlito"/>
                <a:cs typeface="Carlito"/>
              </a:rPr>
              <a:t>dim</a:t>
            </a:r>
            <a:r>
              <a:rPr lang="en-GB" sz="1800" spc="-26" dirty="0">
                <a:latin typeface="Carlito"/>
                <a:cs typeface="Carlito"/>
              </a:rPr>
              <a:t> </a:t>
            </a:r>
            <a:r>
              <a:rPr lang="en-GB" sz="1800" dirty="0">
                <a:latin typeface="Carlito"/>
                <a:cs typeface="Carlito"/>
              </a:rPr>
              <a:t>vector</a:t>
            </a:r>
            <a:r>
              <a:rPr lang="en-GB" sz="1800" spc="-26" dirty="0">
                <a:latin typeface="Carlito"/>
                <a:cs typeface="Carlito"/>
              </a:rPr>
              <a:t> </a:t>
            </a:r>
            <a:r>
              <a:rPr lang="en-GB" sz="1800" dirty="0">
                <a:latin typeface="Carlito"/>
                <a:cs typeface="Carlito"/>
              </a:rPr>
              <a:t>per</a:t>
            </a:r>
            <a:r>
              <a:rPr lang="en-GB" sz="1800" spc="-26" dirty="0">
                <a:latin typeface="Carlito"/>
                <a:cs typeface="Carlito"/>
              </a:rPr>
              <a:t> </a:t>
            </a:r>
            <a:r>
              <a:rPr lang="en-GB" sz="1800" spc="-8" dirty="0">
                <a:latin typeface="Carlito"/>
                <a:cs typeface="Carlito"/>
              </a:rPr>
              <a:t>position</a:t>
            </a:r>
            <a:endParaRPr lang="en-GB" sz="1800" dirty="0">
              <a:latin typeface="Carlito"/>
              <a:cs typeface="Carlito"/>
            </a:endParaRPr>
          </a:p>
        </p:txBody>
      </p:sp>
      <p:sp>
        <p:nvSpPr>
          <p:cNvPr id="117" name="TextBox 116">
            <a:extLst>
              <a:ext uri="{FF2B5EF4-FFF2-40B4-BE49-F238E27FC236}">
                <a16:creationId xmlns:a16="http://schemas.microsoft.com/office/drawing/2014/main" id="{AD35D5AB-C002-A061-44C3-78963A556C7D}"/>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1494710"/>
            <a:ext cx="167640" cy="641508"/>
            <a:chOff x="2749181" y="1992947"/>
            <a:chExt cx="223520" cy="855344"/>
          </a:xfrm>
        </p:grpSpPr>
        <p:sp>
          <p:nvSpPr>
            <p:cNvPr id="3" name="object 3"/>
            <p:cNvSpPr/>
            <p:nvPr/>
          </p:nvSpPr>
          <p:spPr>
            <a:xfrm>
              <a:off x="2755531" y="1999291"/>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 name="object 4"/>
            <p:cNvSpPr/>
            <p:nvPr/>
          </p:nvSpPr>
          <p:spPr>
            <a:xfrm>
              <a:off x="2755531" y="1999297"/>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5" name="object 5"/>
            <p:cNvSpPr/>
            <p:nvPr/>
          </p:nvSpPr>
          <p:spPr>
            <a:xfrm>
              <a:off x="2755531" y="221211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6" name="object 6"/>
            <p:cNvSpPr/>
            <p:nvPr/>
          </p:nvSpPr>
          <p:spPr>
            <a:xfrm>
              <a:off x="2755531" y="2212124"/>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7" name="object 7"/>
            <p:cNvSpPr/>
            <p:nvPr/>
          </p:nvSpPr>
          <p:spPr>
            <a:xfrm>
              <a:off x="2755531" y="2414797"/>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8" name="object 8"/>
            <p:cNvSpPr/>
            <p:nvPr/>
          </p:nvSpPr>
          <p:spPr>
            <a:xfrm>
              <a:off x="2755531" y="2414790"/>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9" name="object 9"/>
            <p:cNvSpPr/>
            <p:nvPr/>
          </p:nvSpPr>
          <p:spPr>
            <a:xfrm>
              <a:off x="2755531" y="2627572"/>
              <a:ext cx="210820" cy="212725"/>
            </a:xfrm>
            <a:custGeom>
              <a:avLst/>
              <a:gdLst/>
              <a:ahLst/>
              <a:cxnLst/>
              <a:rect l="l" t="t" r="r" b="b"/>
              <a:pathLst>
                <a:path w="210819"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0" name="object 10"/>
            <p:cNvSpPr/>
            <p:nvPr/>
          </p:nvSpPr>
          <p:spPr>
            <a:xfrm>
              <a:off x="2755531" y="2627566"/>
              <a:ext cx="210820" cy="212725"/>
            </a:xfrm>
            <a:custGeom>
              <a:avLst/>
              <a:gdLst/>
              <a:ahLst/>
              <a:cxnLst/>
              <a:rect l="l" t="t" r="r" b="b"/>
              <a:pathLst>
                <a:path w="210819"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1" name="object 11"/>
            <p:cNvSpPr/>
            <p:nvPr/>
          </p:nvSpPr>
          <p:spPr>
            <a:xfrm>
              <a:off x="2765628" y="2013127"/>
              <a:ext cx="191135" cy="828675"/>
            </a:xfrm>
            <a:custGeom>
              <a:avLst/>
              <a:gdLst/>
              <a:ahLst/>
              <a:cxnLst/>
              <a:rect l="l" t="t" r="r" b="b"/>
              <a:pathLst>
                <a:path w="191135" h="828675">
                  <a:moveTo>
                    <a:pt x="0" y="0"/>
                  </a:moveTo>
                  <a:lnTo>
                    <a:pt x="69780" y="20967"/>
                  </a:lnTo>
                  <a:lnTo>
                    <a:pt x="130699" y="41934"/>
                  </a:lnTo>
                  <a:lnTo>
                    <a:pt x="173896" y="62901"/>
                  </a:lnTo>
                  <a:lnTo>
                    <a:pt x="190508" y="83868"/>
                  </a:lnTo>
                  <a:lnTo>
                    <a:pt x="171234" y="100682"/>
                  </a:lnTo>
                  <a:lnTo>
                    <a:pt x="124832" y="117536"/>
                  </a:lnTo>
                  <a:lnTo>
                    <a:pt x="69309" y="134370"/>
                  </a:lnTo>
                  <a:lnTo>
                    <a:pt x="22673" y="151124"/>
                  </a:lnTo>
                  <a:lnTo>
                    <a:pt x="2930" y="167738"/>
                  </a:lnTo>
                  <a:lnTo>
                    <a:pt x="21899" y="184131"/>
                  </a:lnTo>
                  <a:lnTo>
                    <a:pt x="67574" y="200344"/>
                  </a:lnTo>
                  <a:lnTo>
                    <a:pt x="122230" y="216497"/>
                  </a:lnTo>
                  <a:lnTo>
                    <a:pt x="168139" y="232709"/>
                  </a:lnTo>
                  <a:lnTo>
                    <a:pt x="187577" y="249103"/>
                  </a:lnTo>
                  <a:lnTo>
                    <a:pt x="168912" y="265756"/>
                  </a:lnTo>
                  <a:lnTo>
                    <a:pt x="123964" y="282590"/>
                  </a:lnTo>
                  <a:lnTo>
                    <a:pt x="70177" y="299484"/>
                  </a:lnTo>
                  <a:lnTo>
                    <a:pt x="24994" y="316318"/>
                  </a:lnTo>
                  <a:lnTo>
                    <a:pt x="5861" y="332972"/>
                  </a:lnTo>
                  <a:lnTo>
                    <a:pt x="24267" y="349365"/>
                  </a:lnTo>
                  <a:lnTo>
                    <a:pt x="68582" y="365578"/>
                  </a:lnTo>
                  <a:lnTo>
                    <a:pt x="121573" y="381731"/>
                  </a:lnTo>
                  <a:lnTo>
                    <a:pt x="166005" y="397944"/>
                  </a:lnTo>
                  <a:lnTo>
                    <a:pt x="184646" y="414337"/>
                  </a:lnTo>
                  <a:lnTo>
                    <a:pt x="166005" y="430971"/>
                  </a:lnTo>
                  <a:lnTo>
                    <a:pt x="121573" y="447765"/>
                  </a:lnTo>
                  <a:lnTo>
                    <a:pt x="68582" y="464629"/>
                  </a:lnTo>
                  <a:lnTo>
                    <a:pt x="24267" y="481472"/>
                  </a:lnTo>
                  <a:lnTo>
                    <a:pt x="5861" y="498206"/>
                  </a:lnTo>
                  <a:lnTo>
                    <a:pt x="25041" y="514809"/>
                  </a:lnTo>
                  <a:lnTo>
                    <a:pt x="70317" y="531343"/>
                  </a:lnTo>
                  <a:lnTo>
                    <a:pt x="124176" y="547836"/>
                  </a:lnTo>
                  <a:lnTo>
                    <a:pt x="169100" y="564320"/>
                  </a:lnTo>
                  <a:lnTo>
                    <a:pt x="187577" y="580824"/>
                  </a:lnTo>
                  <a:lnTo>
                    <a:pt x="167693" y="597347"/>
                  </a:lnTo>
                  <a:lnTo>
                    <a:pt x="121127" y="613871"/>
                  </a:lnTo>
                  <a:lnTo>
                    <a:pt x="65745" y="630394"/>
                  </a:lnTo>
                  <a:lnTo>
                    <a:pt x="19414" y="646917"/>
                  </a:lnTo>
                  <a:lnTo>
                    <a:pt x="0" y="663441"/>
                  </a:lnTo>
                  <a:lnTo>
                    <a:pt x="19461" y="679964"/>
                  </a:lnTo>
                  <a:lnTo>
                    <a:pt x="65886" y="696488"/>
                  </a:lnTo>
                  <a:lnTo>
                    <a:pt x="121339" y="713011"/>
                  </a:lnTo>
                  <a:lnTo>
                    <a:pt x="167881" y="729535"/>
                  </a:lnTo>
                  <a:lnTo>
                    <a:pt x="187577" y="746058"/>
                  </a:lnTo>
                  <a:lnTo>
                    <a:pt x="158932" y="770585"/>
                  </a:lnTo>
                  <a:lnTo>
                    <a:pt x="95436" y="797694"/>
                  </a:lnTo>
                  <a:lnTo>
                    <a:pt x="31850" y="819639"/>
                  </a:lnTo>
                  <a:lnTo>
                    <a:pt x="2930" y="828675"/>
                  </a:lnTo>
                </a:path>
              </a:pathLst>
            </a:custGeom>
            <a:ln w="12700">
              <a:solidFill>
                <a:srgbClr val="FF0000"/>
              </a:solidFill>
            </a:ln>
          </p:spPr>
          <p:txBody>
            <a:bodyPr wrap="square" lIns="0" tIns="0" rIns="0" bIns="0" rtlCol="0"/>
            <a:lstStyle/>
            <a:p>
              <a:endParaRPr sz="1350"/>
            </a:p>
          </p:txBody>
        </p:sp>
      </p:grpSp>
      <p:grpSp>
        <p:nvGrpSpPr>
          <p:cNvPr id="12" name="object 12"/>
          <p:cNvGrpSpPr/>
          <p:nvPr/>
        </p:nvGrpSpPr>
        <p:grpSpPr>
          <a:xfrm>
            <a:off x="4533795" y="1492996"/>
            <a:ext cx="167640" cy="640556"/>
            <a:chOff x="6045060" y="1990661"/>
            <a:chExt cx="223520" cy="854075"/>
          </a:xfrm>
        </p:grpSpPr>
        <p:sp>
          <p:nvSpPr>
            <p:cNvPr id="13" name="object 13"/>
            <p:cNvSpPr/>
            <p:nvPr/>
          </p:nvSpPr>
          <p:spPr>
            <a:xfrm>
              <a:off x="6051410" y="1997005"/>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4" name="object 14"/>
            <p:cNvSpPr/>
            <p:nvPr/>
          </p:nvSpPr>
          <p:spPr>
            <a:xfrm>
              <a:off x="6051410" y="199701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5" name="object 15"/>
            <p:cNvSpPr/>
            <p:nvPr/>
          </p:nvSpPr>
          <p:spPr>
            <a:xfrm>
              <a:off x="6051410" y="220983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6" name="object 16"/>
            <p:cNvSpPr/>
            <p:nvPr/>
          </p:nvSpPr>
          <p:spPr>
            <a:xfrm>
              <a:off x="6051410" y="2209838"/>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7" name="object 17"/>
            <p:cNvSpPr/>
            <p:nvPr/>
          </p:nvSpPr>
          <p:spPr>
            <a:xfrm>
              <a:off x="6051410" y="241251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18" name="object 18"/>
            <p:cNvSpPr/>
            <p:nvPr/>
          </p:nvSpPr>
          <p:spPr>
            <a:xfrm>
              <a:off x="6051410" y="241250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19" name="object 19"/>
            <p:cNvSpPr/>
            <p:nvPr/>
          </p:nvSpPr>
          <p:spPr>
            <a:xfrm>
              <a:off x="6051410" y="2625286"/>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0" name="object 20"/>
            <p:cNvSpPr/>
            <p:nvPr/>
          </p:nvSpPr>
          <p:spPr>
            <a:xfrm>
              <a:off x="6051410" y="2625280"/>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1" name="object 21"/>
            <p:cNvSpPr/>
            <p:nvPr/>
          </p:nvSpPr>
          <p:spPr>
            <a:xfrm>
              <a:off x="6060936" y="2009736"/>
              <a:ext cx="195580" cy="824865"/>
            </a:xfrm>
            <a:custGeom>
              <a:avLst/>
              <a:gdLst/>
              <a:ahLst/>
              <a:cxnLst/>
              <a:rect l="l" t="t" r="r" b="b"/>
              <a:pathLst>
                <a:path w="195579" h="824864">
                  <a:moveTo>
                    <a:pt x="3911" y="0"/>
                  </a:moveTo>
                  <a:lnTo>
                    <a:pt x="60832" y="27847"/>
                  </a:lnTo>
                  <a:lnTo>
                    <a:pt x="113106" y="55694"/>
                  </a:lnTo>
                  <a:lnTo>
                    <a:pt x="156086" y="83541"/>
                  </a:lnTo>
                  <a:lnTo>
                    <a:pt x="185126" y="111388"/>
                  </a:lnTo>
                  <a:lnTo>
                    <a:pt x="195578" y="139236"/>
                  </a:lnTo>
                  <a:lnTo>
                    <a:pt x="180910" y="162504"/>
                  </a:lnTo>
                  <a:lnTo>
                    <a:pt x="144728" y="185849"/>
                  </a:lnTo>
                  <a:lnTo>
                    <a:pt x="97789" y="209194"/>
                  </a:lnTo>
                  <a:lnTo>
                    <a:pt x="50850" y="232463"/>
                  </a:lnTo>
                  <a:lnTo>
                    <a:pt x="14668" y="255581"/>
                  </a:lnTo>
                  <a:lnTo>
                    <a:pt x="0" y="278471"/>
                  </a:lnTo>
                  <a:lnTo>
                    <a:pt x="13971" y="301051"/>
                  </a:lnTo>
                  <a:lnTo>
                    <a:pt x="49401" y="323366"/>
                  </a:lnTo>
                  <a:lnTo>
                    <a:pt x="95588" y="345529"/>
                  </a:lnTo>
                  <a:lnTo>
                    <a:pt x="141830" y="367655"/>
                  </a:lnTo>
                  <a:lnTo>
                    <a:pt x="177423" y="389856"/>
                  </a:lnTo>
                  <a:lnTo>
                    <a:pt x="191666" y="412247"/>
                  </a:lnTo>
                  <a:lnTo>
                    <a:pt x="177468" y="434871"/>
                  </a:lnTo>
                  <a:lnTo>
                    <a:pt x="141974" y="457647"/>
                  </a:lnTo>
                  <a:lnTo>
                    <a:pt x="95833" y="480499"/>
                  </a:lnTo>
                  <a:lnTo>
                    <a:pt x="49691" y="503351"/>
                  </a:lnTo>
                  <a:lnTo>
                    <a:pt x="14197" y="526127"/>
                  </a:lnTo>
                  <a:lnTo>
                    <a:pt x="0" y="548752"/>
                  </a:lnTo>
                  <a:lnTo>
                    <a:pt x="14197" y="571111"/>
                  </a:lnTo>
                  <a:lnTo>
                    <a:pt x="49691" y="593242"/>
                  </a:lnTo>
                  <a:lnTo>
                    <a:pt x="95833" y="615298"/>
                  </a:lnTo>
                  <a:lnTo>
                    <a:pt x="141974" y="637430"/>
                  </a:lnTo>
                  <a:lnTo>
                    <a:pt x="177468" y="659789"/>
                  </a:lnTo>
                  <a:lnTo>
                    <a:pt x="191666" y="682527"/>
                  </a:lnTo>
                  <a:lnTo>
                    <a:pt x="174611" y="712798"/>
                  </a:lnTo>
                  <a:lnTo>
                    <a:pt x="132836" y="745931"/>
                  </a:lnTo>
                  <a:lnTo>
                    <a:pt x="80421" y="778125"/>
                  </a:lnTo>
                  <a:lnTo>
                    <a:pt x="31448" y="805579"/>
                  </a:lnTo>
                  <a:lnTo>
                    <a:pt x="0" y="824493"/>
                  </a:lnTo>
                </a:path>
              </a:pathLst>
            </a:custGeom>
            <a:ln w="12700">
              <a:solidFill>
                <a:srgbClr val="FF0000"/>
              </a:solidFill>
            </a:ln>
          </p:spPr>
          <p:txBody>
            <a:bodyPr wrap="square" lIns="0" tIns="0" rIns="0" bIns="0" rtlCol="0"/>
            <a:lstStyle/>
            <a:p>
              <a:endParaRPr sz="1350"/>
            </a:p>
          </p:txBody>
        </p:sp>
      </p:grpSp>
      <p:grpSp>
        <p:nvGrpSpPr>
          <p:cNvPr id="22" name="object 22"/>
          <p:cNvGrpSpPr/>
          <p:nvPr/>
        </p:nvGrpSpPr>
        <p:grpSpPr>
          <a:xfrm>
            <a:off x="7096306" y="1486624"/>
            <a:ext cx="167640" cy="640556"/>
            <a:chOff x="9461741" y="1982165"/>
            <a:chExt cx="223520" cy="854075"/>
          </a:xfrm>
        </p:grpSpPr>
        <p:sp>
          <p:nvSpPr>
            <p:cNvPr id="23" name="object 23"/>
            <p:cNvSpPr/>
            <p:nvPr/>
          </p:nvSpPr>
          <p:spPr>
            <a:xfrm>
              <a:off x="9468091" y="198852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4" name="object 24"/>
            <p:cNvSpPr/>
            <p:nvPr/>
          </p:nvSpPr>
          <p:spPr>
            <a:xfrm>
              <a:off x="9468091" y="1988515"/>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5" name="object 25"/>
            <p:cNvSpPr/>
            <p:nvPr/>
          </p:nvSpPr>
          <p:spPr>
            <a:xfrm>
              <a:off x="9468091" y="2201348"/>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6" name="object 26"/>
            <p:cNvSpPr/>
            <p:nvPr/>
          </p:nvSpPr>
          <p:spPr>
            <a:xfrm>
              <a:off x="9468091" y="220135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7" name="object 27"/>
            <p:cNvSpPr/>
            <p:nvPr/>
          </p:nvSpPr>
          <p:spPr>
            <a:xfrm>
              <a:off x="9468091" y="240402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28" name="object 28"/>
            <p:cNvSpPr/>
            <p:nvPr/>
          </p:nvSpPr>
          <p:spPr>
            <a:xfrm>
              <a:off x="9468091" y="2404021"/>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29" name="object 29"/>
            <p:cNvSpPr/>
            <p:nvPr/>
          </p:nvSpPr>
          <p:spPr>
            <a:xfrm>
              <a:off x="9468091" y="261680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0" name="object 30"/>
            <p:cNvSpPr/>
            <p:nvPr/>
          </p:nvSpPr>
          <p:spPr>
            <a:xfrm>
              <a:off x="9468091" y="2616796"/>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1" name="object 31"/>
            <p:cNvSpPr/>
            <p:nvPr/>
          </p:nvSpPr>
          <p:spPr>
            <a:xfrm>
              <a:off x="9481362" y="1998433"/>
              <a:ext cx="184785" cy="825500"/>
            </a:xfrm>
            <a:custGeom>
              <a:avLst/>
              <a:gdLst/>
              <a:ahLst/>
              <a:cxnLst/>
              <a:rect l="l" t="t" r="r" b="b"/>
              <a:pathLst>
                <a:path w="184784" h="825500">
                  <a:moveTo>
                    <a:pt x="0" y="0"/>
                  </a:moveTo>
                  <a:lnTo>
                    <a:pt x="39093" y="39362"/>
                  </a:lnTo>
                  <a:lnTo>
                    <a:pt x="76588" y="78743"/>
                  </a:lnTo>
                  <a:lnTo>
                    <a:pt x="110887" y="118160"/>
                  </a:lnTo>
                  <a:lnTo>
                    <a:pt x="140392" y="157633"/>
                  </a:lnTo>
                  <a:lnTo>
                    <a:pt x="163504" y="197179"/>
                  </a:lnTo>
                  <a:lnTo>
                    <a:pt x="178625" y="236816"/>
                  </a:lnTo>
                  <a:lnTo>
                    <a:pt x="184158" y="276563"/>
                  </a:lnTo>
                  <a:lnTo>
                    <a:pt x="176526" y="311542"/>
                  </a:lnTo>
                  <a:lnTo>
                    <a:pt x="156102" y="346751"/>
                  </a:lnTo>
                  <a:lnTo>
                    <a:pt x="127137" y="382091"/>
                  </a:lnTo>
                  <a:lnTo>
                    <a:pt x="93877" y="417464"/>
                  </a:lnTo>
                  <a:lnTo>
                    <a:pt x="60573" y="452771"/>
                  </a:lnTo>
                  <a:lnTo>
                    <a:pt x="31472" y="487914"/>
                  </a:lnTo>
                  <a:lnTo>
                    <a:pt x="10824" y="522796"/>
                  </a:lnTo>
                  <a:lnTo>
                    <a:pt x="2877" y="557317"/>
                  </a:lnTo>
                  <a:lnTo>
                    <a:pt x="30550" y="637818"/>
                  </a:lnTo>
                  <a:lnTo>
                    <a:pt x="91899" y="725717"/>
                  </a:lnTo>
                  <a:lnTo>
                    <a:pt x="153338" y="796462"/>
                  </a:lnTo>
                  <a:lnTo>
                    <a:pt x="181281" y="825500"/>
                  </a:lnTo>
                </a:path>
              </a:pathLst>
            </a:custGeom>
            <a:ln w="12700">
              <a:solidFill>
                <a:srgbClr val="FF0000"/>
              </a:solidFill>
            </a:ln>
          </p:spPr>
          <p:txBody>
            <a:bodyPr wrap="square" lIns="0" tIns="0" rIns="0" bIns="0" rtlCol="0"/>
            <a:lstStyle/>
            <a:p>
              <a:endParaRPr sz="1350"/>
            </a:p>
          </p:txBody>
        </p:sp>
      </p:grpSp>
      <p:grpSp>
        <p:nvGrpSpPr>
          <p:cNvPr id="32" name="object 32"/>
          <p:cNvGrpSpPr/>
          <p:nvPr/>
        </p:nvGrpSpPr>
        <p:grpSpPr>
          <a:xfrm>
            <a:off x="3297841" y="1495558"/>
            <a:ext cx="167640" cy="641508"/>
            <a:chOff x="4397121" y="1994077"/>
            <a:chExt cx="223520" cy="855344"/>
          </a:xfrm>
        </p:grpSpPr>
        <p:sp>
          <p:nvSpPr>
            <p:cNvPr id="33" name="object 33"/>
            <p:cNvSpPr/>
            <p:nvPr/>
          </p:nvSpPr>
          <p:spPr>
            <a:xfrm>
              <a:off x="4403471" y="2001691"/>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4" name="object 34"/>
            <p:cNvSpPr/>
            <p:nvPr/>
          </p:nvSpPr>
          <p:spPr>
            <a:xfrm>
              <a:off x="4403471" y="2001697"/>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5" name="object 35"/>
            <p:cNvSpPr/>
            <p:nvPr/>
          </p:nvSpPr>
          <p:spPr>
            <a:xfrm>
              <a:off x="4403471" y="2214530"/>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6" name="object 36"/>
            <p:cNvSpPr/>
            <p:nvPr/>
          </p:nvSpPr>
          <p:spPr>
            <a:xfrm>
              <a:off x="4403471" y="2214524"/>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7" name="object 37"/>
            <p:cNvSpPr/>
            <p:nvPr/>
          </p:nvSpPr>
          <p:spPr>
            <a:xfrm>
              <a:off x="4403471" y="2417197"/>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38" name="object 38"/>
            <p:cNvSpPr/>
            <p:nvPr/>
          </p:nvSpPr>
          <p:spPr>
            <a:xfrm>
              <a:off x="4403471" y="2417203"/>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39" name="object 39"/>
            <p:cNvSpPr/>
            <p:nvPr/>
          </p:nvSpPr>
          <p:spPr>
            <a:xfrm>
              <a:off x="4403471" y="2629973"/>
              <a:ext cx="210820" cy="212725"/>
            </a:xfrm>
            <a:custGeom>
              <a:avLst/>
              <a:gdLst/>
              <a:ahLst/>
              <a:cxnLst/>
              <a:rect l="l" t="t" r="r" b="b"/>
              <a:pathLst>
                <a:path w="210820" h="212725">
                  <a:moveTo>
                    <a:pt x="210695" y="0"/>
                  </a:moveTo>
                  <a:lnTo>
                    <a:pt x="0" y="0"/>
                  </a:lnTo>
                  <a:lnTo>
                    <a:pt x="0" y="212604"/>
                  </a:lnTo>
                  <a:lnTo>
                    <a:pt x="210695" y="212604"/>
                  </a:lnTo>
                  <a:lnTo>
                    <a:pt x="210695" y="0"/>
                  </a:lnTo>
                  <a:close/>
                </a:path>
              </a:pathLst>
            </a:custGeom>
            <a:solidFill>
              <a:srgbClr val="D9D9D9"/>
            </a:solidFill>
          </p:spPr>
          <p:txBody>
            <a:bodyPr wrap="square" lIns="0" tIns="0" rIns="0" bIns="0" rtlCol="0"/>
            <a:lstStyle/>
            <a:p>
              <a:endParaRPr sz="1350"/>
            </a:p>
          </p:txBody>
        </p:sp>
        <p:sp>
          <p:nvSpPr>
            <p:cNvPr id="40" name="object 40"/>
            <p:cNvSpPr/>
            <p:nvPr/>
          </p:nvSpPr>
          <p:spPr>
            <a:xfrm>
              <a:off x="4403471" y="2629979"/>
              <a:ext cx="210820" cy="212725"/>
            </a:xfrm>
            <a:custGeom>
              <a:avLst/>
              <a:gdLst/>
              <a:ahLst/>
              <a:cxnLst/>
              <a:rect l="l" t="t" r="r" b="b"/>
              <a:pathLst>
                <a:path w="210820" h="212725">
                  <a:moveTo>
                    <a:pt x="0" y="0"/>
                  </a:moveTo>
                  <a:lnTo>
                    <a:pt x="210695" y="0"/>
                  </a:lnTo>
                  <a:lnTo>
                    <a:pt x="210695" y="212605"/>
                  </a:lnTo>
                  <a:lnTo>
                    <a:pt x="0" y="212605"/>
                  </a:lnTo>
                  <a:lnTo>
                    <a:pt x="0" y="0"/>
                  </a:lnTo>
                  <a:close/>
                </a:path>
              </a:pathLst>
            </a:custGeom>
            <a:ln w="12700">
              <a:solidFill>
                <a:srgbClr val="7F7F7F"/>
              </a:solidFill>
            </a:ln>
          </p:spPr>
          <p:txBody>
            <a:bodyPr wrap="square" lIns="0" tIns="0" rIns="0" bIns="0" rtlCol="0"/>
            <a:lstStyle/>
            <a:p>
              <a:endParaRPr sz="1350"/>
            </a:p>
          </p:txBody>
        </p:sp>
        <p:sp>
          <p:nvSpPr>
            <p:cNvPr id="41" name="object 41"/>
            <p:cNvSpPr/>
            <p:nvPr/>
          </p:nvSpPr>
          <p:spPr>
            <a:xfrm>
              <a:off x="4416172" y="2000427"/>
              <a:ext cx="195580" cy="841375"/>
            </a:xfrm>
            <a:custGeom>
              <a:avLst/>
              <a:gdLst/>
              <a:ahLst/>
              <a:cxnLst/>
              <a:rect l="l" t="t" r="r" b="b"/>
              <a:pathLst>
                <a:path w="195579" h="841375">
                  <a:moveTo>
                    <a:pt x="0" y="0"/>
                  </a:moveTo>
                  <a:lnTo>
                    <a:pt x="56870" y="21272"/>
                  </a:lnTo>
                  <a:lnTo>
                    <a:pt x="109153" y="42545"/>
                  </a:lnTo>
                  <a:lnTo>
                    <a:pt x="152261" y="63817"/>
                  </a:lnTo>
                  <a:lnTo>
                    <a:pt x="192609" y="106363"/>
                  </a:lnTo>
                  <a:lnTo>
                    <a:pt x="173075" y="127660"/>
                  </a:lnTo>
                  <a:lnTo>
                    <a:pt x="126067" y="148983"/>
                  </a:lnTo>
                  <a:lnTo>
                    <a:pt x="69860" y="170294"/>
                  </a:lnTo>
                  <a:lnTo>
                    <a:pt x="22733" y="191554"/>
                  </a:lnTo>
                  <a:lnTo>
                    <a:pt x="2963" y="212725"/>
                  </a:lnTo>
                  <a:lnTo>
                    <a:pt x="22686" y="233781"/>
                  </a:lnTo>
                  <a:lnTo>
                    <a:pt x="69718" y="254749"/>
                  </a:lnTo>
                  <a:lnTo>
                    <a:pt x="125853" y="275666"/>
                  </a:lnTo>
                  <a:lnTo>
                    <a:pt x="172885" y="296570"/>
                  </a:lnTo>
                  <a:lnTo>
                    <a:pt x="192609" y="317500"/>
                  </a:lnTo>
                  <a:lnTo>
                    <a:pt x="172838" y="338480"/>
                  </a:lnTo>
                  <a:lnTo>
                    <a:pt x="125711" y="359486"/>
                  </a:lnTo>
                  <a:lnTo>
                    <a:pt x="69505" y="380479"/>
                  </a:lnTo>
                  <a:lnTo>
                    <a:pt x="22496" y="401421"/>
                  </a:lnTo>
                  <a:lnTo>
                    <a:pt x="2963" y="422275"/>
                  </a:lnTo>
                  <a:lnTo>
                    <a:pt x="23231" y="442963"/>
                  </a:lnTo>
                  <a:lnTo>
                    <a:pt x="71117" y="463512"/>
                  </a:lnTo>
                  <a:lnTo>
                    <a:pt x="128129" y="484035"/>
                  </a:lnTo>
                  <a:lnTo>
                    <a:pt x="175777" y="504647"/>
                  </a:lnTo>
                  <a:lnTo>
                    <a:pt x="195572" y="525462"/>
                  </a:lnTo>
                  <a:lnTo>
                    <a:pt x="175090" y="546582"/>
                  </a:lnTo>
                  <a:lnTo>
                    <a:pt x="126659" y="567931"/>
                  </a:lnTo>
                  <a:lnTo>
                    <a:pt x="68912" y="589356"/>
                  </a:lnTo>
                  <a:lnTo>
                    <a:pt x="20481" y="610705"/>
                  </a:lnTo>
                  <a:lnTo>
                    <a:pt x="0" y="631825"/>
                  </a:lnTo>
                  <a:lnTo>
                    <a:pt x="19794" y="652615"/>
                  </a:lnTo>
                  <a:lnTo>
                    <a:pt x="67442" y="673176"/>
                  </a:lnTo>
                  <a:lnTo>
                    <a:pt x="124455" y="693661"/>
                  </a:lnTo>
                  <a:lnTo>
                    <a:pt x="172340" y="714223"/>
                  </a:lnTo>
                  <a:lnTo>
                    <a:pt x="192609" y="735013"/>
                  </a:lnTo>
                  <a:lnTo>
                    <a:pt x="163185" y="766366"/>
                  </a:lnTo>
                  <a:lnTo>
                    <a:pt x="97971" y="801290"/>
                  </a:lnTo>
                  <a:lnTo>
                    <a:pt x="32664" y="829667"/>
                  </a:lnTo>
                  <a:lnTo>
                    <a:pt x="2963" y="841375"/>
                  </a:lnTo>
                </a:path>
              </a:pathLst>
            </a:custGeom>
            <a:ln w="12700">
              <a:solidFill>
                <a:srgbClr val="FF0000"/>
              </a:solidFill>
            </a:ln>
          </p:spPr>
          <p:txBody>
            <a:bodyPr wrap="square" lIns="0" tIns="0" rIns="0" bIns="0" rtlCol="0"/>
            <a:lstStyle/>
            <a:p>
              <a:endParaRPr sz="1350"/>
            </a:p>
          </p:txBody>
        </p:sp>
      </p:grpSp>
      <p:sp>
        <p:nvSpPr>
          <p:cNvPr id="42" name="object 42"/>
          <p:cNvSpPr txBox="1"/>
          <p:nvPr/>
        </p:nvSpPr>
        <p:spPr>
          <a:xfrm>
            <a:off x="5787809" y="1551861"/>
            <a:ext cx="345757" cy="471283"/>
          </a:xfrm>
          <a:prstGeom prst="rect">
            <a:avLst/>
          </a:prstGeom>
        </p:spPr>
        <p:txBody>
          <a:bodyPr vert="horz" wrap="square" lIns="0" tIns="9525" rIns="0" bIns="0" rtlCol="0">
            <a:spAutoFit/>
          </a:bodyPr>
          <a:lstStyle/>
          <a:p>
            <a:pPr marL="9525">
              <a:spcBef>
                <a:spcPts val="75"/>
              </a:spcBef>
            </a:pPr>
            <a:r>
              <a:rPr sz="3000" spc="-488" dirty="0">
                <a:solidFill>
                  <a:srgbClr val="FF0000"/>
                </a:solidFill>
                <a:latin typeface="FreeSerif"/>
                <a:cs typeface="FreeSerif"/>
              </a:rPr>
              <a:t>⋯</a:t>
            </a:r>
            <a:endParaRPr sz="3000">
              <a:latin typeface="FreeSerif"/>
              <a:cs typeface="FreeSerif"/>
            </a:endParaRPr>
          </a:p>
        </p:txBody>
      </p:sp>
      <p:grpSp>
        <p:nvGrpSpPr>
          <p:cNvPr id="43" name="object 43"/>
          <p:cNvGrpSpPr/>
          <p:nvPr/>
        </p:nvGrpSpPr>
        <p:grpSpPr>
          <a:xfrm>
            <a:off x="2057124" y="4153805"/>
            <a:ext cx="175259" cy="963454"/>
            <a:chOff x="2742831" y="5538406"/>
            <a:chExt cx="233679" cy="1284605"/>
          </a:xfrm>
        </p:grpSpPr>
        <p:sp>
          <p:nvSpPr>
            <p:cNvPr id="44" name="object 44"/>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5" name="object 45"/>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6" name="object 46"/>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47" name="object 47"/>
          <p:cNvGrpSpPr/>
          <p:nvPr/>
        </p:nvGrpSpPr>
        <p:grpSpPr>
          <a:xfrm>
            <a:off x="3293079" y="4153805"/>
            <a:ext cx="175259" cy="963454"/>
            <a:chOff x="4390771" y="5538406"/>
            <a:chExt cx="233679" cy="1284605"/>
          </a:xfrm>
        </p:grpSpPr>
        <p:sp>
          <p:nvSpPr>
            <p:cNvPr id="48" name="object 48"/>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9" name="object 49"/>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0" name="object 50"/>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1" name="object 51"/>
          <p:cNvGrpSpPr/>
          <p:nvPr/>
        </p:nvGrpSpPr>
        <p:grpSpPr>
          <a:xfrm>
            <a:off x="4529033" y="4153805"/>
            <a:ext cx="175259" cy="963454"/>
            <a:chOff x="6038710" y="5538406"/>
            <a:chExt cx="233679" cy="1284605"/>
          </a:xfrm>
        </p:grpSpPr>
        <p:sp>
          <p:nvSpPr>
            <p:cNvPr id="52" name="object 52"/>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53" name="object 53"/>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4" name="object 54"/>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55" name="object 55"/>
          <p:cNvGrpSpPr/>
          <p:nvPr/>
        </p:nvGrpSpPr>
        <p:grpSpPr>
          <a:xfrm>
            <a:off x="7093573" y="4153805"/>
            <a:ext cx="175259" cy="963454"/>
            <a:chOff x="9458096" y="5538406"/>
            <a:chExt cx="233679" cy="1284605"/>
          </a:xfrm>
        </p:grpSpPr>
        <p:sp>
          <p:nvSpPr>
            <p:cNvPr id="56" name="object 56"/>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57" name="object 57"/>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8" name="object 58"/>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59" name="object 59"/>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60" name="object 60"/>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61" name="object 61"/>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62" name="object 62"/>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grpSp>
        <p:nvGrpSpPr>
          <p:cNvPr id="63" name="object 63"/>
          <p:cNvGrpSpPr/>
          <p:nvPr/>
        </p:nvGrpSpPr>
        <p:grpSpPr>
          <a:xfrm>
            <a:off x="2057124" y="2472519"/>
            <a:ext cx="175259" cy="648652"/>
            <a:chOff x="2742831" y="3296691"/>
            <a:chExt cx="233679" cy="864869"/>
          </a:xfrm>
        </p:grpSpPr>
        <p:sp>
          <p:nvSpPr>
            <p:cNvPr id="64" name="object 64"/>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5" name="object 65"/>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66" name="object 66"/>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67" name="object 67"/>
          <p:cNvGrpSpPr/>
          <p:nvPr/>
        </p:nvGrpSpPr>
        <p:grpSpPr>
          <a:xfrm>
            <a:off x="3293079" y="2472519"/>
            <a:ext cx="175259" cy="648652"/>
            <a:chOff x="4390771" y="3296691"/>
            <a:chExt cx="233679" cy="864869"/>
          </a:xfrm>
        </p:grpSpPr>
        <p:sp>
          <p:nvSpPr>
            <p:cNvPr id="68" name="object 68"/>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69" name="object 69"/>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0" name="object 70"/>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1" name="object 71"/>
          <p:cNvGrpSpPr/>
          <p:nvPr/>
        </p:nvGrpSpPr>
        <p:grpSpPr>
          <a:xfrm>
            <a:off x="4529033" y="2472519"/>
            <a:ext cx="175259" cy="648652"/>
            <a:chOff x="6038710" y="3296691"/>
            <a:chExt cx="233679" cy="864869"/>
          </a:xfrm>
        </p:grpSpPr>
        <p:sp>
          <p:nvSpPr>
            <p:cNvPr id="72" name="object 72"/>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73" name="object 73"/>
            <p:cNvSpPr/>
            <p:nvPr/>
          </p:nvSpPr>
          <p:spPr>
            <a:xfrm>
              <a:off x="604504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75" name="object 75"/>
          <p:cNvGrpSpPr/>
          <p:nvPr/>
        </p:nvGrpSpPr>
        <p:grpSpPr>
          <a:xfrm>
            <a:off x="6735251" y="2472518"/>
            <a:ext cx="894874" cy="1684973"/>
            <a:chOff x="8980334" y="3296691"/>
            <a:chExt cx="1193165" cy="2246630"/>
          </a:xfrm>
        </p:grpSpPr>
        <p:sp>
          <p:nvSpPr>
            <p:cNvPr id="76" name="object 7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77" name="object 77"/>
            <p:cNvSpPr/>
            <p:nvPr/>
          </p:nvSpPr>
          <p:spPr>
            <a:xfrm>
              <a:off x="9464433"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8" name="object 7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79" name="object 79"/>
            <p:cNvSpPr/>
            <p:nvPr/>
          </p:nvSpPr>
          <p:spPr>
            <a:xfrm>
              <a:off x="9481438"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80" name="object 80"/>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1" name="object 81"/>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82" name="object 82"/>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83" name="object 83"/>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84" name="object 84"/>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grpSp>
        <p:nvGrpSpPr>
          <p:cNvPr id="85" name="object 85"/>
          <p:cNvGrpSpPr/>
          <p:nvPr/>
        </p:nvGrpSpPr>
        <p:grpSpPr>
          <a:xfrm>
            <a:off x="1697488" y="3422779"/>
            <a:ext cx="894874" cy="736283"/>
            <a:chOff x="2263317" y="4563706"/>
            <a:chExt cx="1193165" cy="981710"/>
          </a:xfrm>
        </p:grpSpPr>
        <p:sp>
          <p:nvSpPr>
            <p:cNvPr id="86" name="object 8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87" name="object 8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88" name="object 88"/>
          <p:cNvSpPr txBox="1"/>
          <p:nvPr/>
        </p:nvSpPr>
        <p:spPr>
          <a:xfrm>
            <a:off x="1857213" y="3453530"/>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sp>
        <p:nvSpPr>
          <p:cNvPr id="89" name="object 89"/>
          <p:cNvSpPr/>
          <p:nvPr/>
        </p:nvSpPr>
        <p:spPr>
          <a:xfrm>
            <a:off x="2070887" y="3118447"/>
            <a:ext cx="142875" cy="304800"/>
          </a:xfrm>
          <a:custGeom>
            <a:avLst/>
            <a:gdLst/>
            <a:ahLst/>
            <a:cxnLst/>
            <a:rect l="l" t="t" r="r" b="b"/>
            <a:pathLst>
              <a:path w="190500" h="406400">
                <a:moveTo>
                  <a:pt x="160015" y="129540"/>
                </a:moveTo>
                <a:lnTo>
                  <a:pt x="76200" y="129540"/>
                </a:lnTo>
                <a:lnTo>
                  <a:pt x="76187" y="405777"/>
                </a:lnTo>
                <a:lnTo>
                  <a:pt x="114287" y="405777"/>
                </a:lnTo>
                <a:lnTo>
                  <a:pt x="114300" y="129552"/>
                </a:lnTo>
                <a:lnTo>
                  <a:pt x="160022" y="129552"/>
                </a:lnTo>
                <a:close/>
              </a:path>
              <a:path w="190500" h="406400">
                <a:moveTo>
                  <a:pt x="160022" y="129552"/>
                </a:moveTo>
                <a:lnTo>
                  <a:pt x="114300" y="129552"/>
                </a:lnTo>
                <a:lnTo>
                  <a:pt x="190500" y="190512"/>
                </a:lnTo>
                <a:lnTo>
                  <a:pt x="160022" y="129552"/>
                </a:lnTo>
                <a:close/>
              </a:path>
              <a:path w="190500" h="406400">
                <a:moveTo>
                  <a:pt x="95250" y="0"/>
                </a:moveTo>
                <a:lnTo>
                  <a:pt x="0" y="190500"/>
                </a:lnTo>
                <a:lnTo>
                  <a:pt x="76200" y="129540"/>
                </a:lnTo>
                <a:lnTo>
                  <a:pt x="160015" y="129540"/>
                </a:lnTo>
                <a:lnTo>
                  <a:pt x="95250" y="0"/>
                </a:lnTo>
                <a:close/>
              </a:path>
            </a:pathLst>
          </a:custGeom>
          <a:solidFill>
            <a:srgbClr val="595959"/>
          </a:solidFill>
        </p:spPr>
        <p:txBody>
          <a:bodyPr wrap="square" lIns="0" tIns="0" rIns="0" bIns="0" rtlCol="0"/>
          <a:lstStyle/>
          <a:p>
            <a:endParaRPr sz="1350"/>
          </a:p>
        </p:txBody>
      </p:sp>
      <p:grpSp>
        <p:nvGrpSpPr>
          <p:cNvPr id="90" name="object 90"/>
          <p:cNvGrpSpPr/>
          <p:nvPr/>
        </p:nvGrpSpPr>
        <p:grpSpPr>
          <a:xfrm>
            <a:off x="2933604" y="3421598"/>
            <a:ext cx="894874" cy="736283"/>
            <a:chOff x="3911472" y="4562131"/>
            <a:chExt cx="1193165" cy="981710"/>
          </a:xfrm>
        </p:grpSpPr>
        <p:sp>
          <p:nvSpPr>
            <p:cNvPr id="91" name="object 91"/>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92" name="object 92"/>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93" name="object 93"/>
          <p:cNvSpPr txBox="1"/>
          <p:nvPr/>
        </p:nvSpPr>
        <p:spPr>
          <a:xfrm>
            <a:off x="3093339"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sp>
        <p:nvSpPr>
          <p:cNvPr id="94" name="object 94"/>
          <p:cNvSpPr/>
          <p:nvPr/>
        </p:nvSpPr>
        <p:spPr>
          <a:xfrm>
            <a:off x="3307004"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95" name="object 95"/>
          <p:cNvGrpSpPr/>
          <p:nvPr/>
        </p:nvGrpSpPr>
        <p:grpSpPr>
          <a:xfrm>
            <a:off x="4167930" y="3421598"/>
            <a:ext cx="894874" cy="736283"/>
            <a:chOff x="5557240" y="4562131"/>
            <a:chExt cx="1193165" cy="981710"/>
          </a:xfrm>
        </p:grpSpPr>
        <p:sp>
          <p:nvSpPr>
            <p:cNvPr id="96" name="object 96"/>
            <p:cNvSpPr/>
            <p:nvPr/>
          </p:nvSpPr>
          <p:spPr>
            <a:xfrm>
              <a:off x="6058344"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19" y="129540"/>
                  </a:lnTo>
                  <a:lnTo>
                    <a:pt x="95250" y="0"/>
                  </a:lnTo>
                  <a:close/>
                </a:path>
                <a:path w="190500" h="405764">
                  <a:moveTo>
                    <a:pt x="160019" y="129540"/>
                  </a:moveTo>
                  <a:lnTo>
                    <a:pt x="114300" y="129540"/>
                  </a:lnTo>
                  <a:lnTo>
                    <a:pt x="190500" y="190500"/>
                  </a:lnTo>
                  <a:lnTo>
                    <a:pt x="160019" y="129540"/>
                  </a:lnTo>
                  <a:close/>
                </a:path>
              </a:pathLst>
            </a:custGeom>
            <a:solidFill>
              <a:srgbClr val="595959"/>
            </a:solidFill>
          </p:spPr>
          <p:txBody>
            <a:bodyPr wrap="square" lIns="0" tIns="0" rIns="0" bIns="0" rtlCol="0"/>
            <a:lstStyle/>
            <a:p>
              <a:endParaRPr sz="1350"/>
            </a:p>
          </p:txBody>
        </p:sp>
        <p:sp>
          <p:nvSpPr>
            <p:cNvPr id="97" name="object 97"/>
            <p:cNvSpPr/>
            <p:nvPr/>
          </p:nvSpPr>
          <p:spPr>
            <a:xfrm>
              <a:off x="5557240" y="4562131"/>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98" name="object 98"/>
          <p:cNvSpPr txBox="1"/>
          <p:nvPr/>
        </p:nvSpPr>
        <p:spPr>
          <a:xfrm>
            <a:off x="4327655"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sp>
        <p:nvSpPr>
          <p:cNvPr id="99" name="object 99"/>
          <p:cNvSpPr/>
          <p:nvPr/>
        </p:nvSpPr>
        <p:spPr>
          <a:xfrm>
            <a:off x="4541320"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0" name="object 100"/>
          <p:cNvSpPr txBox="1"/>
          <p:nvPr/>
        </p:nvSpPr>
        <p:spPr>
          <a:xfrm>
            <a:off x="6894976"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sp>
        <p:nvSpPr>
          <p:cNvPr id="101" name="object 101"/>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102" name="object 10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sp>
        <p:nvSpPr>
          <p:cNvPr id="103" name="object 103"/>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sp>
        <p:nvSpPr>
          <p:cNvPr id="104" name="object 104"/>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105" name="object 105"/>
          <p:cNvSpPr txBox="1">
            <a:spLocks noGrp="1"/>
          </p:cNvSpPr>
          <p:nvPr>
            <p:ph type="title"/>
          </p:nvPr>
        </p:nvSpPr>
        <p:spPr>
          <a:xfrm>
            <a:off x="876146" y="827949"/>
            <a:ext cx="7480935" cy="338554"/>
          </a:xfrm>
          <a:prstGeom prst="rect">
            <a:avLst/>
          </a:prstGeom>
          <a:solidFill>
            <a:srgbClr val="D6DCE5"/>
          </a:solidFill>
        </p:spPr>
        <p:txBody>
          <a:bodyPr vert="horz" wrap="square" lIns="0" tIns="15240" rIns="0" bIns="0" rtlCol="0" anchor="ctr">
            <a:spAutoFit/>
          </a:bodyPr>
          <a:lstStyle/>
          <a:p>
            <a:pPr marL="708183">
              <a:lnSpc>
                <a:spcPct val="100000"/>
              </a:lnSpc>
              <a:spcBef>
                <a:spcPts val="120"/>
              </a:spcBef>
            </a:pPr>
            <a:r>
              <a:rPr sz="2100" dirty="0">
                <a:latin typeface="Carlito"/>
                <a:cs typeface="Carlito"/>
              </a:rPr>
              <a:t>Add</a:t>
            </a:r>
            <a:r>
              <a:rPr sz="2100" spc="-120" dirty="0">
                <a:latin typeface="Carlito"/>
                <a:cs typeface="Carlito"/>
              </a:rPr>
              <a:t> </a:t>
            </a:r>
            <a:r>
              <a:rPr sz="2100" dirty="0">
                <a:latin typeface="Carlito"/>
                <a:cs typeface="Carlito"/>
              </a:rPr>
              <a:t>positional</a:t>
            </a:r>
            <a:r>
              <a:rPr sz="2100" spc="-49" dirty="0">
                <a:latin typeface="Carlito"/>
                <a:cs typeface="Carlito"/>
              </a:rPr>
              <a:t> </a:t>
            </a:r>
            <a:r>
              <a:rPr sz="2100" dirty="0">
                <a:latin typeface="Carlito"/>
                <a:cs typeface="Carlito"/>
              </a:rPr>
              <a:t>encoding</a:t>
            </a:r>
            <a:r>
              <a:rPr sz="2100" spc="-34" dirty="0">
                <a:latin typeface="Carlito"/>
                <a:cs typeface="Carlito"/>
              </a:rPr>
              <a:t> </a:t>
            </a:r>
            <a:r>
              <a:rPr sz="2100" dirty="0">
                <a:latin typeface="Carlito"/>
                <a:cs typeface="Carlito"/>
              </a:rPr>
              <a:t>vectors</a:t>
            </a:r>
            <a:r>
              <a:rPr sz="2100" spc="-30" dirty="0">
                <a:latin typeface="Carlito"/>
                <a:cs typeface="Carlito"/>
              </a:rPr>
              <a:t> </a:t>
            </a:r>
            <a:r>
              <a:rPr sz="2100" dirty="0">
                <a:latin typeface="Carlito"/>
                <a:cs typeface="Carlito"/>
              </a:rPr>
              <a:t>to</a:t>
            </a:r>
            <a:r>
              <a:rPr sz="2100" spc="-34" dirty="0">
                <a:latin typeface="Carlito"/>
                <a:cs typeface="Carlito"/>
              </a:rPr>
              <a:t> </a:t>
            </a:r>
            <a:r>
              <a:rPr sz="2100" spc="60" dirty="0">
                <a:solidFill>
                  <a:srgbClr val="C00000"/>
                </a:solidFill>
                <a:latin typeface="FreeSerif"/>
                <a:cs typeface="FreeSerif"/>
              </a:rPr>
              <a:t>𝐳</a:t>
            </a:r>
            <a:r>
              <a:rPr sz="2250" spc="90" baseline="-15277" dirty="0">
                <a:solidFill>
                  <a:srgbClr val="C00000"/>
                </a:solidFill>
                <a:latin typeface="FreeSerif"/>
                <a:cs typeface="FreeSerif"/>
              </a:rPr>
              <a:t>1</a:t>
            </a:r>
            <a:r>
              <a:rPr sz="2100" spc="60" dirty="0">
                <a:solidFill>
                  <a:srgbClr val="C00000"/>
                </a:solidFill>
                <a:latin typeface="FreeSerif"/>
                <a:cs typeface="FreeSerif"/>
              </a:rPr>
              <a:t>,</a:t>
            </a:r>
            <a:r>
              <a:rPr sz="2100" spc="-176" dirty="0">
                <a:solidFill>
                  <a:srgbClr val="C00000"/>
                </a:solidFill>
                <a:latin typeface="FreeSerif"/>
                <a:cs typeface="FreeSerif"/>
              </a:rPr>
              <a:t> </a:t>
            </a:r>
            <a:r>
              <a:rPr sz="2100" spc="75" dirty="0">
                <a:solidFill>
                  <a:srgbClr val="C00000"/>
                </a:solidFill>
                <a:latin typeface="FreeSerif"/>
                <a:cs typeface="FreeSerif"/>
              </a:rPr>
              <a:t>𝐳</a:t>
            </a:r>
            <a:r>
              <a:rPr sz="2250" spc="113" baseline="-15277" dirty="0">
                <a:solidFill>
                  <a:srgbClr val="C00000"/>
                </a:solidFill>
                <a:latin typeface="FreeSerif"/>
                <a:cs typeface="FreeSerif"/>
              </a:rPr>
              <a:t>2</a:t>
            </a:r>
            <a:r>
              <a:rPr sz="2100" spc="75" dirty="0">
                <a:solidFill>
                  <a:srgbClr val="C00000"/>
                </a:solidFill>
                <a:latin typeface="FreeSerif"/>
                <a:cs typeface="FreeSerif"/>
              </a:rPr>
              <a:t>,</a:t>
            </a:r>
            <a:r>
              <a:rPr sz="2100" spc="-176" dirty="0">
                <a:solidFill>
                  <a:srgbClr val="C00000"/>
                </a:solidFill>
                <a:latin typeface="FreeSerif"/>
                <a:cs typeface="FreeSerif"/>
              </a:rPr>
              <a:t> </a:t>
            </a:r>
            <a:r>
              <a:rPr sz="2100" spc="-315" dirty="0">
                <a:solidFill>
                  <a:srgbClr val="C00000"/>
                </a:solidFill>
                <a:latin typeface="FreeSerif"/>
                <a:cs typeface="FreeSerif"/>
              </a:rPr>
              <a:t>⋯</a:t>
            </a:r>
            <a:r>
              <a:rPr sz="2100" spc="-176" dirty="0">
                <a:solidFill>
                  <a:srgbClr val="C00000"/>
                </a:solidFill>
                <a:latin typeface="FreeSerif"/>
                <a:cs typeface="FreeSerif"/>
              </a:rPr>
              <a:t> </a:t>
            </a:r>
            <a:r>
              <a:rPr sz="2100" spc="-101" dirty="0">
                <a:solidFill>
                  <a:srgbClr val="C00000"/>
                </a:solidFill>
                <a:latin typeface="FreeSerif"/>
                <a:cs typeface="FreeSerif"/>
              </a:rPr>
              <a:t>,</a:t>
            </a:r>
            <a:r>
              <a:rPr sz="2100" spc="-176" dirty="0">
                <a:solidFill>
                  <a:srgbClr val="C00000"/>
                </a:solidFill>
                <a:latin typeface="FreeSerif"/>
                <a:cs typeface="FreeSerif"/>
              </a:rPr>
              <a:t> </a:t>
            </a:r>
            <a:r>
              <a:rPr sz="2100" spc="127" dirty="0">
                <a:solidFill>
                  <a:srgbClr val="C00000"/>
                </a:solidFill>
                <a:latin typeface="FreeSerif"/>
                <a:cs typeface="FreeSerif"/>
              </a:rPr>
              <a:t>𝐳</a:t>
            </a:r>
            <a:r>
              <a:rPr sz="2250" spc="191" baseline="-15277" dirty="0">
                <a:solidFill>
                  <a:srgbClr val="C00000"/>
                </a:solidFill>
                <a:latin typeface="FreeSerif"/>
                <a:cs typeface="FreeSerif"/>
              </a:rPr>
              <a:t>𝑛</a:t>
            </a:r>
            <a:r>
              <a:rPr sz="2100" spc="127" dirty="0">
                <a:latin typeface="Carlito"/>
                <a:cs typeface="Carlito"/>
              </a:rPr>
              <a:t>.</a:t>
            </a:r>
            <a:endParaRPr sz="2100">
              <a:latin typeface="Carlito"/>
              <a:cs typeface="Carlito"/>
            </a:endParaRPr>
          </a:p>
        </p:txBody>
      </p:sp>
      <p:sp>
        <p:nvSpPr>
          <p:cNvPr id="106" name="TextBox 105">
            <a:extLst>
              <a:ext uri="{FF2B5EF4-FFF2-40B4-BE49-F238E27FC236}">
                <a16:creationId xmlns:a16="http://schemas.microsoft.com/office/drawing/2014/main" id="{206DB37B-61A1-99A7-EC0B-D87CF96A44A2}"/>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6738" y="2568037"/>
            <a:ext cx="5726430" cy="3613810"/>
          </a:xfrm>
          <a:prstGeom prst="rect">
            <a:avLst/>
          </a:prstGeom>
        </p:spPr>
        <p:txBody>
          <a:bodyPr vert="horz" wrap="square" lIns="0" tIns="0" rIns="0" bIns="0" rtlCol="0">
            <a:spAutoFit/>
          </a:bodyPr>
          <a:lstStyle/>
          <a:p>
            <a:pPr marL="412433">
              <a:lnSpc>
                <a:spcPts val="2771"/>
              </a:lnSpc>
              <a:tabLst>
                <a:tab pos="1650683" algn="l"/>
                <a:tab pos="2882265" algn="l"/>
                <a:tab pos="3934301" algn="l"/>
                <a:tab pos="5461635" algn="l"/>
              </a:tabLst>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r>
              <a:rPr sz="2250" baseline="-15277" dirty="0">
                <a:solidFill>
                  <a:srgbClr val="C00000"/>
                </a:solidFill>
                <a:latin typeface="FreeSerif"/>
                <a:cs typeface="FreeSerif"/>
              </a:rPr>
              <a:t>	</a:t>
            </a: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r>
              <a:rPr sz="2250" baseline="-15277" dirty="0">
                <a:solidFill>
                  <a:srgbClr val="C00000"/>
                </a:solidFill>
                <a:latin typeface="FreeSerif"/>
                <a:cs typeface="FreeSerif"/>
              </a:rPr>
              <a:t>	</a:t>
            </a: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r>
              <a:rPr sz="2250" baseline="-15277" dirty="0">
                <a:solidFill>
                  <a:srgbClr val="C00000"/>
                </a:solidFill>
                <a:latin typeface="FreeSerif"/>
                <a:cs typeface="FreeSerif"/>
              </a:rPr>
              <a:t>	</a:t>
            </a:r>
            <a:r>
              <a:rPr sz="4500" spc="-731" baseline="-12500" dirty="0">
                <a:solidFill>
                  <a:srgbClr val="C00000"/>
                </a:solidFill>
                <a:latin typeface="FreeSerif"/>
                <a:cs typeface="FreeSerif"/>
              </a:rPr>
              <a:t>⋯</a:t>
            </a:r>
            <a:r>
              <a:rPr sz="4500" baseline="-12500" dirty="0">
                <a:solidFill>
                  <a:srgbClr val="C00000"/>
                </a:solidFill>
                <a:latin typeface="FreeSerif"/>
                <a:cs typeface="FreeSerif"/>
              </a:rPr>
              <a:t>	</a:t>
            </a: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a:p>
            <a:pPr>
              <a:spcBef>
                <a:spcPts val="799"/>
              </a:spcBef>
            </a:pPr>
            <a:endParaRPr sz="2100">
              <a:latin typeface="FreeSerif"/>
              <a:cs typeface="FreeSerif"/>
            </a:endParaRPr>
          </a:p>
          <a:p>
            <a:pPr>
              <a:tabLst>
                <a:tab pos="1235869" algn="l"/>
                <a:tab pos="2470309" algn="l"/>
                <a:tab pos="3934301" algn="l"/>
                <a:tab pos="5037296" algn="l"/>
              </a:tabLst>
            </a:pPr>
            <a:r>
              <a:rPr sz="2025" spc="-8"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2025" spc="-15"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2025" spc="-8" dirty="0">
                <a:solidFill>
                  <a:srgbClr val="4472C4"/>
                </a:solidFill>
                <a:latin typeface="Liberation Sans Narrow"/>
                <a:cs typeface="Liberation Sans Narrow"/>
              </a:rPr>
              <a:t>Dense</a:t>
            </a:r>
            <a:r>
              <a:rPr sz="2025" dirty="0">
                <a:solidFill>
                  <a:srgbClr val="4472C4"/>
                </a:solidFill>
                <a:latin typeface="Liberation Sans Narrow"/>
                <a:cs typeface="Liberation Sans Narrow"/>
              </a:rPr>
              <a:t>	</a:t>
            </a:r>
            <a:r>
              <a:rPr sz="4500" spc="-4922" baseline="-6944" dirty="0">
                <a:solidFill>
                  <a:srgbClr val="4472C4"/>
                </a:solidFill>
                <a:latin typeface="FreeSerif"/>
                <a:cs typeface="FreeSerif"/>
              </a:rPr>
              <a:t>⋯</a:t>
            </a:r>
            <a:r>
              <a:rPr sz="4500" spc="-377" baseline="-6944" dirty="0">
                <a:solidFill>
                  <a:srgbClr val="4472C4"/>
                </a:solidFill>
                <a:latin typeface="FreeSerif"/>
                <a:cs typeface="FreeSerif"/>
              </a:rPr>
              <a:t>⋯</a:t>
            </a:r>
            <a:r>
              <a:rPr sz="4500" baseline="-6944" dirty="0">
                <a:solidFill>
                  <a:srgbClr val="4472C4"/>
                </a:solidFill>
                <a:latin typeface="FreeSerif"/>
                <a:cs typeface="FreeSerif"/>
              </a:rPr>
              <a:t>	</a:t>
            </a:r>
            <a:r>
              <a:rPr sz="2025" spc="-8" dirty="0">
                <a:solidFill>
                  <a:srgbClr val="4472C4"/>
                </a:solidFill>
                <a:latin typeface="Liberation Sans Narrow"/>
                <a:cs typeface="Liberation Sans Narrow"/>
              </a:rPr>
              <a:t>Dense</a:t>
            </a:r>
            <a:endParaRPr sz="2025">
              <a:latin typeface="Liberation Sans Narrow"/>
              <a:cs typeface="Liberation Sans Narrow"/>
            </a:endParaRPr>
          </a:p>
          <a:p>
            <a:pPr>
              <a:lnSpc>
                <a:spcPct val="100000"/>
              </a:lnSpc>
            </a:pPr>
            <a:endParaRPr sz="2025">
              <a:latin typeface="Liberation Sans Narrow"/>
              <a:cs typeface="Liberation Sans Narrow"/>
            </a:endParaRPr>
          </a:p>
          <a:p>
            <a:pPr>
              <a:spcBef>
                <a:spcPts val="41"/>
              </a:spcBef>
            </a:pPr>
            <a:endParaRPr sz="2025">
              <a:latin typeface="Liberation Sans Narrow"/>
              <a:cs typeface="Liberation Sans Narrow"/>
            </a:endParaRPr>
          </a:p>
          <a:p>
            <a:pPr marL="414814">
              <a:tabLst>
                <a:tab pos="1642110" algn="l"/>
                <a:tab pos="2873693" algn="l"/>
                <a:tab pos="3934301" algn="l"/>
                <a:tab pos="5453063" algn="l"/>
              </a:tabLst>
            </a:pPr>
            <a:r>
              <a:rPr sz="3150" spc="107" baseline="10912" dirty="0">
                <a:solidFill>
                  <a:srgbClr val="385723"/>
                </a:solidFill>
                <a:latin typeface="FreeSerif"/>
                <a:cs typeface="FreeSerif"/>
              </a:rPr>
              <a:t>𝐱</a:t>
            </a:r>
            <a:r>
              <a:rPr sz="1500" spc="71" dirty="0">
                <a:solidFill>
                  <a:srgbClr val="385723"/>
                </a:solidFill>
                <a:latin typeface="FreeSerif"/>
                <a:cs typeface="FreeSerif"/>
              </a:rPr>
              <a:t>1</a:t>
            </a:r>
            <a:r>
              <a:rPr sz="1500" dirty="0">
                <a:solidFill>
                  <a:srgbClr val="385723"/>
                </a:solidFill>
                <a:latin typeface="FreeSerif"/>
                <a:cs typeface="FreeSerif"/>
              </a:rPr>
              <a:t>	</a:t>
            </a:r>
            <a:r>
              <a:rPr sz="3150" spc="134" baseline="10912" dirty="0">
                <a:solidFill>
                  <a:srgbClr val="385723"/>
                </a:solidFill>
                <a:latin typeface="FreeSerif"/>
                <a:cs typeface="FreeSerif"/>
              </a:rPr>
              <a:t>𝐱</a:t>
            </a:r>
            <a:r>
              <a:rPr sz="1500" spc="90" dirty="0">
                <a:solidFill>
                  <a:srgbClr val="385723"/>
                </a:solidFill>
                <a:latin typeface="FreeSerif"/>
                <a:cs typeface="FreeSerif"/>
              </a:rPr>
              <a:t>2</a:t>
            </a:r>
            <a:r>
              <a:rPr sz="1500" dirty="0">
                <a:solidFill>
                  <a:srgbClr val="385723"/>
                </a:solidFill>
                <a:latin typeface="FreeSerif"/>
                <a:cs typeface="FreeSerif"/>
              </a:rPr>
              <a:t>	</a:t>
            </a:r>
            <a:r>
              <a:rPr sz="3150" spc="146" baseline="10912" dirty="0">
                <a:solidFill>
                  <a:srgbClr val="385723"/>
                </a:solidFill>
                <a:latin typeface="FreeSerif"/>
                <a:cs typeface="FreeSerif"/>
              </a:rPr>
              <a:t>𝐱</a:t>
            </a:r>
            <a:r>
              <a:rPr sz="1500" spc="98" dirty="0">
                <a:solidFill>
                  <a:srgbClr val="385723"/>
                </a:solidFill>
                <a:latin typeface="FreeSerif"/>
                <a:cs typeface="FreeSerif"/>
              </a:rPr>
              <a:t>3</a:t>
            </a:r>
            <a:r>
              <a:rPr sz="1500" dirty="0">
                <a:solidFill>
                  <a:srgbClr val="385723"/>
                </a:solidFill>
                <a:latin typeface="FreeSerif"/>
                <a:cs typeface="FreeSerif"/>
              </a:rPr>
              <a:t>	</a:t>
            </a:r>
            <a:r>
              <a:rPr sz="3000" spc="-488" dirty="0">
                <a:solidFill>
                  <a:srgbClr val="385723"/>
                </a:solidFill>
                <a:latin typeface="FreeSerif"/>
                <a:cs typeface="FreeSerif"/>
              </a:rPr>
              <a:t>⋯</a:t>
            </a:r>
            <a:r>
              <a:rPr sz="3000" dirty="0">
                <a:solidFill>
                  <a:srgbClr val="385723"/>
                </a:solidFill>
                <a:latin typeface="FreeSerif"/>
                <a:cs typeface="FreeSerif"/>
              </a:rPr>
              <a:t>	</a:t>
            </a:r>
            <a:r>
              <a:rPr sz="3150" spc="225" baseline="10912" dirty="0">
                <a:solidFill>
                  <a:srgbClr val="385723"/>
                </a:solidFill>
                <a:latin typeface="FreeSerif"/>
                <a:cs typeface="FreeSerif"/>
              </a:rPr>
              <a:t>𝐱</a:t>
            </a:r>
            <a:r>
              <a:rPr sz="1500" spc="150" dirty="0">
                <a:solidFill>
                  <a:srgbClr val="385723"/>
                </a:solidFill>
                <a:latin typeface="FreeSerif"/>
                <a:cs typeface="FreeSerif"/>
              </a:rPr>
              <a:t>𝑛</a:t>
            </a:r>
            <a:endParaRPr sz="1500">
              <a:latin typeface="FreeSerif"/>
              <a:cs typeface="FreeSerif"/>
            </a:endParaRPr>
          </a:p>
        </p:txBody>
      </p:sp>
      <p:sp>
        <p:nvSpPr>
          <p:cNvPr id="3" name="object 3"/>
          <p:cNvSpPr txBox="1">
            <a:spLocks noGrp="1"/>
          </p:cNvSpPr>
          <p:nvPr>
            <p:ph type="title"/>
          </p:nvPr>
        </p:nvSpPr>
        <p:spPr>
          <a:xfrm>
            <a:off x="25584" y="269059"/>
            <a:ext cx="7480935" cy="338554"/>
          </a:xfrm>
          <a:prstGeom prst="rect">
            <a:avLst/>
          </a:prstGeom>
          <a:solidFill>
            <a:srgbClr val="D6DCE5"/>
          </a:solidFill>
        </p:spPr>
        <p:txBody>
          <a:bodyPr vert="horz" wrap="square" lIns="0" tIns="15240" rIns="0" bIns="0" rtlCol="0" anchor="ctr">
            <a:spAutoFit/>
          </a:bodyPr>
          <a:lstStyle/>
          <a:p>
            <a:pPr marL="708183">
              <a:lnSpc>
                <a:spcPct val="100000"/>
              </a:lnSpc>
              <a:spcBef>
                <a:spcPts val="120"/>
              </a:spcBef>
            </a:pPr>
            <a:r>
              <a:rPr sz="2100" dirty="0">
                <a:latin typeface="Carlito"/>
                <a:cs typeface="Carlito"/>
              </a:rPr>
              <a:t>Add</a:t>
            </a:r>
            <a:r>
              <a:rPr sz="2100" spc="-109" dirty="0">
                <a:latin typeface="Carlito"/>
                <a:cs typeface="Carlito"/>
              </a:rPr>
              <a:t> </a:t>
            </a:r>
            <a:r>
              <a:rPr sz="2100" dirty="0">
                <a:latin typeface="Carlito"/>
                <a:cs typeface="Carlito"/>
              </a:rPr>
              <a:t>positional</a:t>
            </a:r>
            <a:r>
              <a:rPr sz="2100" spc="-34" dirty="0">
                <a:latin typeface="Carlito"/>
                <a:cs typeface="Carlito"/>
              </a:rPr>
              <a:t> </a:t>
            </a:r>
            <a:r>
              <a:rPr sz="2100" dirty="0">
                <a:latin typeface="Carlito"/>
                <a:cs typeface="Carlito"/>
              </a:rPr>
              <a:t>encoding</a:t>
            </a:r>
            <a:r>
              <a:rPr sz="2100" spc="-30" dirty="0">
                <a:latin typeface="Carlito"/>
                <a:cs typeface="Carlito"/>
              </a:rPr>
              <a:t> </a:t>
            </a:r>
            <a:r>
              <a:rPr sz="2100" dirty="0">
                <a:latin typeface="Carlito"/>
                <a:cs typeface="Carlito"/>
              </a:rPr>
              <a:t>vectors</a:t>
            </a:r>
            <a:r>
              <a:rPr sz="2100" spc="-26" dirty="0">
                <a:latin typeface="Carlito"/>
                <a:cs typeface="Carlito"/>
              </a:rPr>
              <a:t> </a:t>
            </a:r>
            <a:r>
              <a:rPr sz="2100" dirty="0">
                <a:latin typeface="Carlito"/>
                <a:cs typeface="Carlito"/>
              </a:rPr>
              <a:t>to</a:t>
            </a:r>
            <a:r>
              <a:rPr sz="2100" spc="-26" dirty="0">
                <a:latin typeface="Carlito"/>
                <a:cs typeface="Carlito"/>
              </a:rPr>
              <a:t> </a:t>
            </a:r>
            <a:r>
              <a:rPr sz="2100" spc="60" dirty="0">
                <a:solidFill>
                  <a:srgbClr val="C00000"/>
                </a:solidFill>
                <a:latin typeface="FreeSerif"/>
                <a:cs typeface="FreeSerif"/>
              </a:rPr>
              <a:t>𝐳</a:t>
            </a:r>
            <a:r>
              <a:rPr sz="2250" spc="90" baseline="-15277" dirty="0">
                <a:solidFill>
                  <a:srgbClr val="C00000"/>
                </a:solidFill>
                <a:latin typeface="FreeSerif"/>
                <a:cs typeface="FreeSerif"/>
              </a:rPr>
              <a:t>1</a:t>
            </a:r>
            <a:r>
              <a:rPr sz="2100" spc="60" dirty="0">
                <a:solidFill>
                  <a:srgbClr val="C00000"/>
                </a:solidFill>
                <a:latin typeface="FreeSerif"/>
                <a:cs typeface="FreeSerif"/>
              </a:rPr>
              <a:t>,</a:t>
            </a:r>
            <a:r>
              <a:rPr sz="2100" spc="-176" dirty="0">
                <a:solidFill>
                  <a:srgbClr val="C00000"/>
                </a:solidFill>
                <a:latin typeface="FreeSerif"/>
                <a:cs typeface="FreeSerif"/>
              </a:rPr>
              <a:t> </a:t>
            </a:r>
            <a:r>
              <a:rPr sz="2100" spc="75" dirty="0">
                <a:solidFill>
                  <a:srgbClr val="C00000"/>
                </a:solidFill>
                <a:latin typeface="FreeSerif"/>
                <a:cs typeface="FreeSerif"/>
              </a:rPr>
              <a:t>𝐳</a:t>
            </a:r>
            <a:r>
              <a:rPr sz="2250" spc="113" baseline="-15277" dirty="0">
                <a:solidFill>
                  <a:srgbClr val="C00000"/>
                </a:solidFill>
                <a:latin typeface="FreeSerif"/>
                <a:cs typeface="FreeSerif"/>
              </a:rPr>
              <a:t>2</a:t>
            </a:r>
            <a:r>
              <a:rPr sz="2100" spc="75" dirty="0">
                <a:solidFill>
                  <a:srgbClr val="C00000"/>
                </a:solidFill>
                <a:latin typeface="FreeSerif"/>
                <a:cs typeface="FreeSerif"/>
              </a:rPr>
              <a:t>,</a:t>
            </a:r>
            <a:r>
              <a:rPr sz="2100" spc="-176" dirty="0">
                <a:solidFill>
                  <a:srgbClr val="C00000"/>
                </a:solidFill>
                <a:latin typeface="FreeSerif"/>
                <a:cs typeface="FreeSerif"/>
              </a:rPr>
              <a:t> </a:t>
            </a:r>
            <a:r>
              <a:rPr sz="2100" spc="-315" dirty="0">
                <a:solidFill>
                  <a:srgbClr val="C00000"/>
                </a:solidFill>
                <a:latin typeface="FreeSerif"/>
                <a:cs typeface="FreeSerif"/>
              </a:rPr>
              <a:t>⋯</a:t>
            </a:r>
            <a:r>
              <a:rPr sz="2100" spc="-176" dirty="0">
                <a:solidFill>
                  <a:srgbClr val="C00000"/>
                </a:solidFill>
                <a:latin typeface="FreeSerif"/>
                <a:cs typeface="FreeSerif"/>
              </a:rPr>
              <a:t> </a:t>
            </a:r>
            <a:r>
              <a:rPr sz="2100" spc="-101" dirty="0">
                <a:solidFill>
                  <a:srgbClr val="C00000"/>
                </a:solidFill>
                <a:latin typeface="FreeSerif"/>
                <a:cs typeface="FreeSerif"/>
              </a:rPr>
              <a:t>,</a:t>
            </a:r>
            <a:r>
              <a:rPr sz="2100" spc="-176" dirty="0">
                <a:solidFill>
                  <a:srgbClr val="C00000"/>
                </a:solidFill>
                <a:latin typeface="FreeSerif"/>
                <a:cs typeface="FreeSerif"/>
              </a:rPr>
              <a:t> </a:t>
            </a:r>
            <a:r>
              <a:rPr sz="2100" spc="146" dirty="0">
                <a:solidFill>
                  <a:srgbClr val="C00000"/>
                </a:solidFill>
                <a:latin typeface="FreeSerif"/>
                <a:cs typeface="FreeSerif"/>
              </a:rPr>
              <a:t>𝐳</a:t>
            </a:r>
            <a:r>
              <a:rPr sz="2250" spc="219" baseline="-15277" dirty="0">
                <a:solidFill>
                  <a:srgbClr val="C00000"/>
                </a:solidFill>
                <a:latin typeface="FreeSerif"/>
                <a:cs typeface="FreeSerif"/>
              </a:rPr>
              <a:t>𝑛</a:t>
            </a:r>
            <a:r>
              <a:rPr sz="2100" spc="146" dirty="0">
                <a:latin typeface="Carlito"/>
                <a:cs typeface="Carlito"/>
              </a:rPr>
              <a:t>.</a:t>
            </a:r>
            <a:r>
              <a:rPr sz="2100" spc="-23" dirty="0">
                <a:latin typeface="Carlito"/>
                <a:cs typeface="Carlito"/>
              </a:rPr>
              <a:t> </a:t>
            </a:r>
            <a:r>
              <a:rPr sz="2100" spc="-8" dirty="0">
                <a:solidFill>
                  <a:srgbClr val="7F7F7F"/>
                </a:solidFill>
                <a:latin typeface="Carlito"/>
                <a:cs typeface="Carlito"/>
              </a:rPr>
              <a:t>(Why?)</a:t>
            </a:r>
            <a:endParaRPr sz="2100" dirty="0">
              <a:latin typeface="Carlito"/>
              <a:cs typeface="Carlito"/>
            </a:endParaRPr>
          </a:p>
        </p:txBody>
      </p:sp>
      <p:sp>
        <p:nvSpPr>
          <p:cNvPr id="4" name="object 4"/>
          <p:cNvSpPr txBox="1"/>
          <p:nvPr/>
        </p:nvSpPr>
        <p:spPr>
          <a:xfrm>
            <a:off x="614801" y="1606937"/>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①</a:t>
            </a:r>
            <a:endParaRPr sz="2400">
              <a:latin typeface="Carlito"/>
              <a:cs typeface="Carlito"/>
            </a:endParaRPr>
          </a:p>
        </p:txBody>
      </p:sp>
      <p:grpSp>
        <p:nvGrpSpPr>
          <p:cNvPr id="5" name="object 5"/>
          <p:cNvGrpSpPr/>
          <p:nvPr/>
        </p:nvGrpSpPr>
        <p:grpSpPr>
          <a:xfrm>
            <a:off x="603198" y="1578888"/>
            <a:ext cx="7108366" cy="3487406"/>
            <a:chOff x="804264" y="2176551"/>
            <a:chExt cx="9477821" cy="4649875"/>
          </a:xfrm>
        </p:grpSpPr>
        <p:sp>
          <p:nvSpPr>
            <p:cNvPr id="6" name="object 6"/>
            <p:cNvSpPr/>
            <p:nvPr/>
          </p:nvSpPr>
          <p:spPr>
            <a:xfrm>
              <a:off x="1511465" y="2383966"/>
              <a:ext cx="8770620" cy="4442460"/>
            </a:xfrm>
            <a:custGeom>
              <a:avLst/>
              <a:gdLst/>
              <a:ahLst/>
              <a:cxnLst/>
              <a:rect l="l" t="t" r="r" b="b"/>
              <a:pathLst>
                <a:path w="8770620" h="4442459">
                  <a:moveTo>
                    <a:pt x="8770226" y="0"/>
                  </a:moveTo>
                  <a:lnTo>
                    <a:pt x="0" y="0"/>
                  </a:lnTo>
                  <a:lnTo>
                    <a:pt x="0" y="4442142"/>
                  </a:lnTo>
                  <a:lnTo>
                    <a:pt x="8770226" y="4442142"/>
                  </a:lnTo>
                  <a:lnTo>
                    <a:pt x="8770226" y="0"/>
                  </a:lnTo>
                  <a:close/>
                </a:path>
              </a:pathLst>
            </a:custGeom>
            <a:solidFill>
              <a:srgbClr val="FFFFFF">
                <a:alpha val="92939"/>
              </a:srgbClr>
            </a:solidFill>
          </p:spPr>
          <p:txBody>
            <a:bodyPr wrap="square" lIns="0" tIns="0" rIns="0" bIns="0" rtlCol="0"/>
            <a:lstStyle/>
            <a:p>
              <a:endParaRPr sz="1350"/>
            </a:p>
          </p:txBody>
        </p:sp>
        <p:pic>
          <p:nvPicPr>
            <p:cNvPr id="7" name="object 7"/>
            <p:cNvPicPr/>
            <p:nvPr/>
          </p:nvPicPr>
          <p:blipFill>
            <a:blip r:embed="rId2" cstate="print"/>
            <a:stretch>
              <a:fillRect/>
            </a:stretch>
          </p:blipFill>
          <p:spPr>
            <a:xfrm>
              <a:off x="804264" y="2176551"/>
              <a:ext cx="1282179" cy="1282179"/>
            </a:xfrm>
            <a:prstGeom prst="rect">
              <a:avLst/>
            </a:prstGeom>
          </p:spPr>
        </p:pic>
      </p:grpSp>
      <p:sp>
        <p:nvSpPr>
          <p:cNvPr id="8" name="object 8"/>
          <p:cNvSpPr txBox="1"/>
          <p:nvPr/>
        </p:nvSpPr>
        <p:spPr>
          <a:xfrm>
            <a:off x="1689325" y="1630111"/>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②</a:t>
            </a:r>
            <a:endParaRPr sz="2400">
              <a:latin typeface="Carlito"/>
              <a:cs typeface="Carlito"/>
            </a:endParaRPr>
          </a:p>
        </p:txBody>
      </p:sp>
      <p:sp>
        <p:nvSpPr>
          <p:cNvPr id="9" name="object 9"/>
          <p:cNvSpPr txBox="1"/>
          <p:nvPr/>
        </p:nvSpPr>
        <p:spPr>
          <a:xfrm>
            <a:off x="2754468" y="1604050"/>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③</a:t>
            </a:r>
            <a:endParaRPr sz="2400">
              <a:latin typeface="Carlito"/>
              <a:cs typeface="Carlito"/>
            </a:endParaRPr>
          </a:p>
        </p:txBody>
      </p:sp>
      <p:grpSp>
        <p:nvGrpSpPr>
          <p:cNvPr id="10" name="object 10"/>
          <p:cNvGrpSpPr/>
          <p:nvPr/>
        </p:nvGrpSpPr>
        <p:grpSpPr>
          <a:xfrm>
            <a:off x="1655817" y="1571453"/>
            <a:ext cx="2026444" cy="962025"/>
            <a:chOff x="2207755" y="2046503"/>
            <a:chExt cx="2701925" cy="1282700"/>
          </a:xfrm>
        </p:grpSpPr>
        <p:pic>
          <p:nvPicPr>
            <p:cNvPr id="11" name="object 11"/>
            <p:cNvPicPr/>
            <p:nvPr/>
          </p:nvPicPr>
          <p:blipFill>
            <a:blip r:embed="rId3" cstate="print"/>
            <a:stretch>
              <a:fillRect/>
            </a:stretch>
          </p:blipFill>
          <p:spPr>
            <a:xfrm>
              <a:off x="2207755" y="2046503"/>
              <a:ext cx="1282179" cy="1282179"/>
            </a:xfrm>
            <a:prstGeom prst="rect">
              <a:avLst/>
            </a:prstGeom>
          </p:spPr>
        </p:pic>
        <p:pic>
          <p:nvPicPr>
            <p:cNvPr id="12" name="object 12"/>
            <p:cNvPicPr/>
            <p:nvPr/>
          </p:nvPicPr>
          <p:blipFill>
            <a:blip r:embed="rId4" cstate="print"/>
            <a:stretch>
              <a:fillRect/>
            </a:stretch>
          </p:blipFill>
          <p:spPr>
            <a:xfrm>
              <a:off x="3627501" y="2046503"/>
              <a:ext cx="1282166" cy="1282179"/>
            </a:xfrm>
            <a:prstGeom prst="rect">
              <a:avLst/>
            </a:prstGeom>
          </p:spPr>
        </p:pic>
      </p:grpSp>
      <p:sp>
        <p:nvSpPr>
          <p:cNvPr id="13" name="object 13"/>
          <p:cNvSpPr txBox="1"/>
          <p:nvPr/>
        </p:nvSpPr>
        <p:spPr>
          <a:xfrm>
            <a:off x="610413" y="2661764"/>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④</a:t>
            </a:r>
            <a:endParaRPr sz="2400">
              <a:latin typeface="Carlito"/>
              <a:cs typeface="Carlito"/>
            </a:endParaRPr>
          </a:p>
        </p:txBody>
      </p:sp>
      <p:sp>
        <p:nvSpPr>
          <p:cNvPr id="14" name="object 14"/>
          <p:cNvSpPr txBox="1"/>
          <p:nvPr/>
        </p:nvSpPr>
        <p:spPr>
          <a:xfrm>
            <a:off x="1669570" y="2632407"/>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⑤</a:t>
            </a:r>
            <a:endParaRPr sz="2400">
              <a:latin typeface="Carlito"/>
              <a:cs typeface="Carlito"/>
            </a:endParaRPr>
          </a:p>
        </p:txBody>
      </p:sp>
      <p:grpSp>
        <p:nvGrpSpPr>
          <p:cNvPr id="15" name="object 15"/>
          <p:cNvGrpSpPr/>
          <p:nvPr/>
        </p:nvGrpSpPr>
        <p:grpSpPr>
          <a:xfrm>
            <a:off x="591006" y="2598115"/>
            <a:ext cx="2026444" cy="962025"/>
            <a:chOff x="788008" y="3464153"/>
            <a:chExt cx="2701925" cy="1282700"/>
          </a:xfrm>
        </p:grpSpPr>
        <p:pic>
          <p:nvPicPr>
            <p:cNvPr id="16" name="object 16"/>
            <p:cNvPicPr/>
            <p:nvPr/>
          </p:nvPicPr>
          <p:blipFill>
            <a:blip r:embed="rId5" cstate="print"/>
            <a:stretch>
              <a:fillRect/>
            </a:stretch>
          </p:blipFill>
          <p:spPr>
            <a:xfrm>
              <a:off x="788008" y="3464153"/>
              <a:ext cx="1282179" cy="1282166"/>
            </a:xfrm>
            <a:prstGeom prst="rect">
              <a:avLst/>
            </a:prstGeom>
          </p:spPr>
        </p:pic>
        <p:pic>
          <p:nvPicPr>
            <p:cNvPr id="17" name="object 17"/>
            <p:cNvPicPr/>
            <p:nvPr/>
          </p:nvPicPr>
          <p:blipFill>
            <a:blip r:embed="rId6" cstate="print"/>
            <a:stretch>
              <a:fillRect/>
            </a:stretch>
          </p:blipFill>
          <p:spPr>
            <a:xfrm>
              <a:off x="2207755" y="3464153"/>
              <a:ext cx="1282179" cy="1282166"/>
            </a:xfrm>
            <a:prstGeom prst="rect">
              <a:avLst/>
            </a:prstGeom>
          </p:spPr>
        </p:pic>
      </p:grpSp>
      <p:sp>
        <p:nvSpPr>
          <p:cNvPr id="18" name="object 18"/>
          <p:cNvSpPr txBox="1"/>
          <p:nvPr/>
        </p:nvSpPr>
        <p:spPr>
          <a:xfrm>
            <a:off x="2728560" y="2631979"/>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⑥</a:t>
            </a:r>
            <a:endParaRPr sz="2400">
              <a:latin typeface="Carlito"/>
              <a:cs typeface="Carlito"/>
            </a:endParaRPr>
          </a:p>
        </p:txBody>
      </p:sp>
      <p:sp>
        <p:nvSpPr>
          <p:cNvPr id="19" name="object 19"/>
          <p:cNvSpPr txBox="1"/>
          <p:nvPr/>
        </p:nvSpPr>
        <p:spPr>
          <a:xfrm>
            <a:off x="2725759" y="3730650"/>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⑨</a:t>
            </a:r>
            <a:endParaRPr sz="2400">
              <a:latin typeface="Carlito"/>
              <a:cs typeface="Carlito"/>
            </a:endParaRPr>
          </a:p>
        </p:txBody>
      </p:sp>
      <p:grpSp>
        <p:nvGrpSpPr>
          <p:cNvPr id="20" name="object 20"/>
          <p:cNvGrpSpPr/>
          <p:nvPr/>
        </p:nvGrpSpPr>
        <p:grpSpPr>
          <a:xfrm>
            <a:off x="591006" y="2598115"/>
            <a:ext cx="3091339" cy="2025015"/>
            <a:chOff x="788008" y="3464153"/>
            <a:chExt cx="4121785" cy="2700020"/>
          </a:xfrm>
        </p:grpSpPr>
        <p:pic>
          <p:nvPicPr>
            <p:cNvPr id="21" name="object 21"/>
            <p:cNvPicPr/>
            <p:nvPr/>
          </p:nvPicPr>
          <p:blipFill>
            <a:blip r:embed="rId7" cstate="print"/>
            <a:stretch>
              <a:fillRect/>
            </a:stretch>
          </p:blipFill>
          <p:spPr>
            <a:xfrm>
              <a:off x="3627501" y="3464153"/>
              <a:ext cx="1282166" cy="1282166"/>
            </a:xfrm>
            <a:prstGeom prst="rect">
              <a:avLst/>
            </a:prstGeom>
          </p:spPr>
        </p:pic>
        <p:pic>
          <p:nvPicPr>
            <p:cNvPr id="22" name="object 22"/>
            <p:cNvPicPr/>
            <p:nvPr/>
          </p:nvPicPr>
          <p:blipFill>
            <a:blip r:embed="rId8" cstate="print"/>
            <a:stretch>
              <a:fillRect/>
            </a:stretch>
          </p:blipFill>
          <p:spPr>
            <a:xfrm>
              <a:off x="788008" y="4881791"/>
              <a:ext cx="1282179" cy="1282179"/>
            </a:xfrm>
            <a:prstGeom prst="rect">
              <a:avLst/>
            </a:prstGeom>
          </p:spPr>
        </p:pic>
      </p:grpSp>
      <p:sp>
        <p:nvSpPr>
          <p:cNvPr id="23" name="object 23"/>
          <p:cNvSpPr txBox="1"/>
          <p:nvPr/>
        </p:nvSpPr>
        <p:spPr>
          <a:xfrm>
            <a:off x="1663036" y="3726858"/>
            <a:ext cx="404813" cy="359073"/>
          </a:xfrm>
          <a:prstGeom prst="rect">
            <a:avLst/>
          </a:prstGeom>
        </p:spPr>
        <p:txBody>
          <a:bodyPr vert="horz" wrap="square" lIns="0" tIns="0" rIns="0" bIns="0" rtlCol="0">
            <a:spAutoFit/>
          </a:bodyPr>
          <a:lstStyle/>
          <a:p>
            <a:pPr>
              <a:lnSpc>
                <a:spcPts val="2764"/>
              </a:lnSpc>
            </a:pPr>
            <a:r>
              <a:rPr sz="2400" spc="-38" dirty="0">
                <a:solidFill>
                  <a:srgbClr val="FF0000"/>
                </a:solidFill>
                <a:latin typeface="Carlito"/>
                <a:cs typeface="Carlito"/>
              </a:rPr>
              <a:t>⑧</a:t>
            </a:r>
            <a:endParaRPr sz="2400">
              <a:latin typeface="Carlito"/>
              <a:cs typeface="Carlito"/>
            </a:endParaRPr>
          </a:p>
        </p:txBody>
      </p:sp>
      <p:grpSp>
        <p:nvGrpSpPr>
          <p:cNvPr id="25" name="object 25"/>
          <p:cNvGrpSpPr/>
          <p:nvPr/>
        </p:nvGrpSpPr>
        <p:grpSpPr>
          <a:xfrm>
            <a:off x="1655817" y="1532496"/>
            <a:ext cx="6915626" cy="3090863"/>
            <a:chOff x="2207755" y="2043328"/>
            <a:chExt cx="9220835" cy="4121150"/>
          </a:xfrm>
        </p:grpSpPr>
        <p:pic>
          <p:nvPicPr>
            <p:cNvPr id="26" name="object 26"/>
            <p:cNvPicPr/>
            <p:nvPr/>
          </p:nvPicPr>
          <p:blipFill>
            <a:blip r:embed="rId9" cstate="print"/>
            <a:stretch>
              <a:fillRect/>
            </a:stretch>
          </p:blipFill>
          <p:spPr>
            <a:xfrm>
              <a:off x="2207755" y="4881791"/>
              <a:ext cx="1282179" cy="1282179"/>
            </a:xfrm>
            <a:prstGeom prst="rect">
              <a:avLst/>
            </a:prstGeom>
          </p:spPr>
        </p:pic>
        <p:pic>
          <p:nvPicPr>
            <p:cNvPr id="27" name="object 27"/>
            <p:cNvPicPr/>
            <p:nvPr/>
          </p:nvPicPr>
          <p:blipFill>
            <a:blip r:embed="rId10" cstate="print"/>
            <a:stretch>
              <a:fillRect/>
            </a:stretch>
          </p:blipFill>
          <p:spPr>
            <a:xfrm>
              <a:off x="3627501" y="4881791"/>
              <a:ext cx="1282166" cy="1282179"/>
            </a:xfrm>
            <a:prstGeom prst="rect">
              <a:avLst/>
            </a:prstGeom>
          </p:spPr>
        </p:pic>
        <p:pic>
          <p:nvPicPr>
            <p:cNvPr id="28" name="object 28"/>
            <p:cNvPicPr/>
            <p:nvPr/>
          </p:nvPicPr>
          <p:blipFill>
            <a:blip r:embed="rId11" cstate="print"/>
            <a:stretch>
              <a:fillRect/>
            </a:stretch>
          </p:blipFill>
          <p:spPr>
            <a:xfrm>
              <a:off x="7306767" y="2043328"/>
              <a:ext cx="1282179" cy="1282179"/>
            </a:xfrm>
            <a:prstGeom prst="rect">
              <a:avLst/>
            </a:prstGeom>
          </p:spPr>
        </p:pic>
        <p:pic>
          <p:nvPicPr>
            <p:cNvPr id="29" name="object 29"/>
            <p:cNvPicPr/>
            <p:nvPr/>
          </p:nvPicPr>
          <p:blipFill>
            <a:blip r:embed="rId12" cstate="print"/>
            <a:stretch>
              <a:fillRect/>
            </a:stretch>
          </p:blipFill>
          <p:spPr>
            <a:xfrm>
              <a:off x="10146245" y="3460978"/>
              <a:ext cx="1282179" cy="1282166"/>
            </a:xfrm>
            <a:prstGeom prst="rect">
              <a:avLst/>
            </a:prstGeom>
          </p:spPr>
        </p:pic>
        <p:pic>
          <p:nvPicPr>
            <p:cNvPr id="30" name="object 30"/>
            <p:cNvPicPr/>
            <p:nvPr/>
          </p:nvPicPr>
          <p:blipFill>
            <a:blip r:embed="rId13" cstate="print"/>
            <a:stretch>
              <a:fillRect/>
            </a:stretch>
          </p:blipFill>
          <p:spPr>
            <a:xfrm>
              <a:off x="7306767" y="4878616"/>
              <a:ext cx="1282179" cy="1282179"/>
            </a:xfrm>
            <a:prstGeom prst="rect">
              <a:avLst/>
            </a:prstGeom>
          </p:spPr>
        </p:pic>
        <p:pic>
          <p:nvPicPr>
            <p:cNvPr id="31" name="object 31"/>
            <p:cNvPicPr/>
            <p:nvPr/>
          </p:nvPicPr>
          <p:blipFill>
            <a:blip r:embed="rId14" cstate="print"/>
            <a:stretch>
              <a:fillRect/>
            </a:stretch>
          </p:blipFill>
          <p:spPr>
            <a:xfrm>
              <a:off x="7306767" y="3460978"/>
              <a:ext cx="1282179" cy="1282166"/>
            </a:xfrm>
            <a:prstGeom prst="rect">
              <a:avLst/>
            </a:prstGeom>
          </p:spPr>
        </p:pic>
        <p:pic>
          <p:nvPicPr>
            <p:cNvPr id="32" name="object 32"/>
            <p:cNvPicPr/>
            <p:nvPr/>
          </p:nvPicPr>
          <p:blipFill>
            <a:blip r:embed="rId15" cstate="print"/>
            <a:stretch>
              <a:fillRect/>
            </a:stretch>
          </p:blipFill>
          <p:spPr>
            <a:xfrm>
              <a:off x="10146245" y="2045360"/>
              <a:ext cx="1282179" cy="1282179"/>
            </a:xfrm>
            <a:prstGeom prst="rect">
              <a:avLst/>
            </a:prstGeom>
          </p:spPr>
        </p:pic>
      </p:grpSp>
      <p:sp>
        <p:nvSpPr>
          <p:cNvPr id="33" name="object 33"/>
          <p:cNvSpPr txBox="1"/>
          <p:nvPr/>
        </p:nvSpPr>
        <p:spPr>
          <a:xfrm>
            <a:off x="1794100" y="1720301"/>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②</a:t>
            </a:r>
            <a:endParaRPr sz="2400">
              <a:latin typeface="Carlito"/>
              <a:cs typeface="Carlito"/>
            </a:endParaRPr>
          </a:p>
        </p:txBody>
      </p:sp>
      <p:sp>
        <p:nvSpPr>
          <p:cNvPr id="34" name="object 34"/>
          <p:cNvSpPr txBox="1"/>
          <p:nvPr/>
        </p:nvSpPr>
        <p:spPr>
          <a:xfrm>
            <a:off x="719576" y="1697126"/>
            <a:ext cx="2563653" cy="378950"/>
          </a:xfrm>
          <a:prstGeom prst="rect">
            <a:avLst/>
          </a:prstGeom>
        </p:spPr>
        <p:txBody>
          <a:bodyPr vert="horz" wrap="square" lIns="0" tIns="9525" rIns="0" bIns="0" rtlCol="0">
            <a:spAutoFit/>
          </a:bodyPr>
          <a:lstStyle/>
          <a:p>
            <a:pPr marL="9525">
              <a:spcBef>
                <a:spcPts val="75"/>
              </a:spcBef>
              <a:tabLst>
                <a:tab pos="2148840" algn="l"/>
              </a:tabLst>
            </a:pPr>
            <a:r>
              <a:rPr sz="2400" spc="-38" dirty="0">
                <a:solidFill>
                  <a:srgbClr val="FF0000"/>
                </a:solidFill>
                <a:latin typeface="Carlito"/>
                <a:cs typeface="Carlito"/>
              </a:rPr>
              <a:t>①</a:t>
            </a:r>
            <a:r>
              <a:rPr sz="2400" dirty="0">
                <a:solidFill>
                  <a:srgbClr val="FF0000"/>
                </a:solidFill>
                <a:latin typeface="Carlito"/>
                <a:cs typeface="Carlito"/>
              </a:rPr>
              <a:t>	</a:t>
            </a:r>
            <a:r>
              <a:rPr sz="2400" spc="-38" dirty="0">
                <a:solidFill>
                  <a:srgbClr val="FF0000"/>
                </a:solidFill>
                <a:latin typeface="Carlito"/>
                <a:cs typeface="Carlito"/>
              </a:rPr>
              <a:t>③</a:t>
            </a:r>
            <a:endParaRPr sz="2400" dirty="0">
              <a:latin typeface="Carlito"/>
              <a:cs typeface="Carlito"/>
            </a:endParaRPr>
          </a:p>
        </p:txBody>
      </p:sp>
      <p:sp>
        <p:nvSpPr>
          <p:cNvPr id="35" name="object 35"/>
          <p:cNvSpPr txBox="1"/>
          <p:nvPr/>
        </p:nvSpPr>
        <p:spPr>
          <a:xfrm>
            <a:off x="715188" y="2751953"/>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④</a:t>
            </a:r>
            <a:endParaRPr sz="2400">
              <a:latin typeface="Carlito"/>
              <a:cs typeface="Carlito"/>
            </a:endParaRPr>
          </a:p>
        </p:txBody>
      </p:sp>
      <p:sp>
        <p:nvSpPr>
          <p:cNvPr id="36" name="object 36"/>
          <p:cNvSpPr txBox="1"/>
          <p:nvPr/>
        </p:nvSpPr>
        <p:spPr>
          <a:xfrm>
            <a:off x="1774346" y="2722597"/>
            <a:ext cx="1483042" cy="378950"/>
          </a:xfrm>
          <a:prstGeom prst="rect">
            <a:avLst/>
          </a:prstGeom>
        </p:spPr>
        <p:txBody>
          <a:bodyPr vert="horz" wrap="square" lIns="0" tIns="9525" rIns="0" bIns="0" rtlCol="0">
            <a:spAutoFit/>
          </a:bodyPr>
          <a:lstStyle/>
          <a:p>
            <a:pPr marL="9525">
              <a:spcBef>
                <a:spcPts val="75"/>
              </a:spcBef>
              <a:tabLst>
                <a:tab pos="1068229" algn="l"/>
              </a:tabLst>
            </a:pPr>
            <a:r>
              <a:rPr sz="2400" spc="-38" dirty="0">
                <a:solidFill>
                  <a:srgbClr val="FF0000"/>
                </a:solidFill>
                <a:latin typeface="Carlito"/>
                <a:cs typeface="Carlito"/>
              </a:rPr>
              <a:t>⑤</a:t>
            </a:r>
            <a:r>
              <a:rPr sz="2400" dirty="0">
                <a:solidFill>
                  <a:srgbClr val="FF0000"/>
                </a:solidFill>
                <a:latin typeface="Carlito"/>
                <a:cs typeface="Carlito"/>
              </a:rPr>
              <a:t>	</a:t>
            </a:r>
            <a:r>
              <a:rPr sz="2400" spc="-38" dirty="0">
                <a:solidFill>
                  <a:srgbClr val="FF0000"/>
                </a:solidFill>
                <a:latin typeface="Carlito"/>
                <a:cs typeface="Carlito"/>
              </a:rPr>
              <a:t>⑥</a:t>
            </a:r>
            <a:endParaRPr sz="2400">
              <a:latin typeface="Carlito"/>
              <a:cs typeface="Carlito"/>
            </a:endParaRPr>
          </a:p>
        </p:txBody>
      </p:sp>
      <p:sp>
        <p:nvSpPr>
          <p:cNvPr id="37" name="object 37"/>
          <p:cNvSpPr txBox="1"/>
          <p:nvPr/>
        </p:nvSpPr>
        <p:spPr>
          <a:xfrm>
            <a:off x="2830534" y="3820839"/>
            <a:ext cx="423863" cy="378950"/>
          </a:xfrm>
          <a:prstGeom prst="rect">
            <a:avLst/>
          </a:prstGeom>
        </p:spPr>
        <p:txBody>
          <a:bodyPr vert="horz" wrap="square" lIns="0" tIns="9525" rIns="0" bIns="0" rtlCol="0">
            <a:spAutoFit/>
          </a:bodyPr>
          <a:lstStyle/>
          <a:p>
            <a:pPr marL="9525">
              <a:spcBef>
                <a:spcPts val="75"/>
              </a:spcBef>
            </a:pPr>
            <a:r>
              <a:rPr sz="2400" spc="-38" dirty="0">
                <a:solidFill>
                  <a:srgbClr val="FF0000"/>
                </a:solidFill>
                <a:latin typeface="Carlito"/>
                <a:cs typeface="Carlito"/>
              </a:rPr>
              <a:t>⑨</a:t>
            </a:r>
            <a:endParaRPr sz="2400" dirty="0">
              <a:latin typeface="Carlito"/>
              <a:cs typeface="Carlito"/>
            </a:endParaRPr>
          </a:p>
        </p:txBody>
      </p:sp>
      <p:sp>
        <p:nvSpPr>
          <p:cNvPr id="38" name="object 38"/>
          <p:cNvSpPr txBox="1"/>
          <p:nvPr/>
        </p:nvSpPr>
        <p:spPr>
          <a:xfrm>
            <a:off x="715188" y="3840498"/>
            <a:ext cx="1476851" cy="378950"/>
          </a:xfrm>
          <a:prstGeom prst="rect">
            <a:avLst/>
          </a:prstGeom>
        </p:spPr>
        <p:txBody>
          <a:bodyPr vert="horz" wrap="square" lIns="0" tIns="9525" rIns="0" bIns="0" rtlCol="0">
            <a:spAutoFit/>
          </a:bodyPr>
          <a:lstStyle/>
          <a:p>
            <a:pPr marL="9525">
              <a:spcBef>
                <a:spcPts val="75"/>
              </a:spcBef>
              <a:tabLst>
                <a:tab pos="1062038" algn="l"/>
              </a:tabLst>
            </a:pPr>
            <a:r>
              <a:rPr sz="2400" spc="-38" dirty="0">
                <a:solidFill>
                  <a:srgbClr val="FF0000"/>
                </a:solidFill>
                <a:latin typeface="Carlito"/>
                <a:cs typeface="Carlito"/>
              </a:rPr>
              <a:t>⑦</a:t>
            </a:r>
            <a:r>
              <a:rPr sz="2400" dirty="0">
                <a:solidFill>
                  <a:srgbClr val="FF0000"/>
                </a:solidFill>
                <a:latin typeface="Carlito"/>
                <a:cs typeface="Carlito"/>
              </a:rPr>
              <a:t>	</a:t>
            </a:r>
            <a:r>
              <a:rPr sz="2400" spc="-38" dirty="0">
                <a:solidFill>
                  <a:srgbClr val="FF0000"/>
                </a:solidFill>
                <a:latin typeface="Carlito"/>
                <a:cs typeface="Carlito"/>
              </a:rPr>
              <a:t>⑧</a:t>
            </a:r>
            <a:endParaRPr sz="2400" dirty="0">
              <a:latin typeface="Carlito"/>
              <a:cs typeface="Carlito"/>
            </a:endParaRPr>
          </a:p>
        </p:txBody>
      </p:sp>
      <p:pic>
        <p:nvPicPr>
          <p:cNvPr id="39" name="object 39"/>
          <p:cNvPicPr/>
          <p:nvPr/>
        </p:nvPicPr>
        <p:blipFill>
          <a:blip r:embed="rId16" cstate="print"/>
          <a:stretch>
            <a:fillRect/>
          </a:stretch>
        </p:blipFill>
        <p:spPr>
          <a:xfrm>
            <a:off x="6544885" y="2593134"/>
            <a:ext cx="961634" cy="961634"/>
          </a:xfrm>
          <a:prstGeom prst="rect">
            <a:avLst/>
          </a:prstGeom>
        </p:spPr>
      </p:pic>
      <p:pic>
        <p:nvPicPr>
          <p:cNvPr id="40" name="object 40"/>
          <p:cNvPicPr/>
          <p:nvPr/>
        </p:nvPicPr>
        <p:blipFill>
          <a:blip r:embed="rId17" cstate="print"/>
          <a:stretch>
            <a:fillRect/>
          </a:stretch>
        </p:blipFill>
        <p:spPr>
          <a:xfrm>
            <a:off x="6544885" y="3658963"/>
            <a:ext cx="961634" cy="961634"/>
          </a:xfrm>
          <a:prstGeom prst="rect">
            <a:avLst/>
          </a:prstGeom>
        </p:spPr>
      </p:pic>
      <p:grpSp>
        <p:nvGrpSpPr>
          <p:cNvPr id="41" name="object 41"/>
          <p:cNvGrpSpPr/>
          <p:nvPr/>
        </p:nvGrpSpPr>
        <p:grpSpPr>
          <a:xfrm>
            <a:off x="6544885" y="1532497"/>
            <a:ext cx="2027873" cy="3088481"/>
            <a:chOff x="8726513" y="2043328"/>
            <a:chExt cx="2703830" cy="4117975"/>
          </a:xfrm>
        </p:grpSpPr>
        <p:pic>
          <p:nvPicPr>
            <p:cNvPr id="42" name="object 42"/>
            <p:cNvPicPr/>
            <p:nvPr/>
          </p:nvPicPr>
          <p:blipFill>
            <a:blip r:embed="rId18" cstate="print"/>
            <a:stretch>
              <a:fillRect/>
            </a:stretch>
          </p:blipFill>
          <p:spPr>
            <a:xfrm>
              <a:off x="10147668" y="4878781"/>
              <a:ext cx="1282179" cy="1282175"/>
            </a:xfrm>
            <a:prstGeom prst="rect">
              <a:avLst/>
            </a:prstGeom>
          </p:spPr>
        </p:pic>
        <p:pic>
          <p:nvPicPr>
            <p:cNvPr id="43" name="object 43"/>
            <p:cNvPicPr/>
            <p:nvPr/>
          </p:nvPicPr>
          <p:blipFill>
            <a:blip r:embed="rId19" cstate="print"/>
            <a:stretch>
              <a:fillRect/>
            </a:stretch>
          </p:blipFill>
          <p:spPr>
            <a:xfrm>
              <a:off x="8726513" y="2043328"/>
              <a:ext cx="1282179" cy="1282179"/>
            </a:xfrm>
            <a:prstGeom prst="rect">
              <a:avLst/>
            </a:prstGeom>
          </p:spPr>
        </p:pic>
      </p:grpSp>
      <p:sp>
        <p:nvSpPr>
          <p:cNvPr id="45" name="TextBox 44">
            <a:extLst>
              <a:ext uri="{FF2B5EF4-FFF2-40B4-BE49-F238E27FC236}">
                <a16:creationId xmlns:a16="http://schemas.microsoft.com/office/drawing/2014/main" id="{5F365A1B-FDCE-7282-35D4-2371B1726E15}"/>
              </a:ext>
            </a:extLst>
          </p:cNvPr>
          <p:cNvSpPr txBox="1"/>
          <p:nvPr/>
        </p:nvSpPr>
        <p:spPr>
          <a:xfrm>
            <a:off x="25584" y="568680"/>
            <a:ext cx="9144000" cy="933589"/>
          </a:xfrm>
          <a:prstGeom prst="rect">
            <a:avLst/>
          </a:prstGeom>
          <a:noFill/>
        </p:spPr>
        <p:txBody>
          <a:bodyPr wrap="square">
            <a:spAutoFit/>
          </a:bodyPr>
          <a:lstStyle/>
          <a:p>
            <a:pPr marL="294798" marR="3810" indent="-285750">
              <a:lnSpc>
                <a:spcPts val="2175"/>
              </a:lnSpc>
              <a:spcBef>
                <a:spcPts val="75"/>
              </a:spcBef>
              <a:buFont typeface="Arial" panose="020B0604020202020204" pitchFamily="34" charset="0"/>
              <a:buChar char="•"/>
            </a:pPr>
            <a:r>
              <a:rPr lang="en-GB" sz="1500" spc="-38" dirty="0">
                <a:latin typeface="Liberation Sans Narrow"/>
                <a:cs typeface="Liberation Sans Narrow"/>
              </a:rPr>
              <a:t>3% drop in accuracy is observed, if we do not apply positional encoding</a:t>
            </a:r>
          </a:p>
          <a:p>
            <a:pPr marL="294798" marR="3810" indent="-285750">
              <a:lnSpc>
                <a:spcPts val="2175"/>
              </a:lnSpc>
              <a:spcBef>
                <a:spcPts val="75"/>
              </a:spcBef>
              <a:buFont typeface="Arial" panose="020B0604020202020204" pitchFamily="34" charset="0"/>
              <a:buChar char="•"/>
            </a:pPr>
            <a:r>
              <a:rPr lang="en-GB" sz="1500" spc="-38" dirty="0">
                <a:latin typeface="Liberation Sans Narrow"/>
                <a:cs typeface="Liberation Sans Narrow"/>
              </a:rPr>
              <a:t>Positional encoding </a:t>
            </a:r>
            <a:r>
              <a:rPr lang="en-GB" sz="1500" spc="-38" dirty="0" err="1">
                <a:latin typeface="Liberation Sans Narrow"/>
                <a:cs typeface="Liberation Sans Narrow"/>
              </a:rPr>
              <a:t>encoding</a:t>
            </a:r>
            <a:r>
              <a:rPr lang="en-GB" sz="1500" spc="-38" dirty="0">
                <a:latin typeface="Liberation Sans Narrow"/>
                <a:cs typeface="Liberation Sans Narrow"/>
              </a:rPr>
              <a:t> can be 1D or 2D, but no significant improvement is found in using 2D encoding, hence the paper uses 1D position encoding</a:t>
            </a:r>
            <a:endParaRPr lang="en-GB" sz="1500" dirty="0">
              <a:latin typeface="Liberation Sans Narrow"/>
              <a:cs typeface="Liberation Sans Narrow"/>
            </a:endParaRPr>
          </a:p>
        </p:txBody>
      </p:sp>
      <p:sp>
        <p:nvSpPr>
          <p:cNvPr id="47" name="TextBox 46">
            <a:extLst>
              <a:ext uri="{FF2B5EF4-FFF2-40B4-BE49-F238E27FC236}">
                <a16:creationId xmlns:a16="http://schemas.microsoft.com/office/drawing/2014/main" id="{63B88820-53CF-F204-9B34-C9E52E406BC5}"/>
              </a:ext>
            </a:extLst>
          </p:cNvPr>
          <p:cNvSpPr txBox="1"/>
          <p:nvPr/>
        </p:nvSpPr>
        <p:spPr>
          <a:xfrm>
            <a:off x="115281" y="4740330"/>
            <a:ext cx="4614672" cy="369332"/>
          </a:xfrm>
          <a:prstGeom prst="rect">
            <a:avLst/>
          </a:prstGeom>
          <a:noFill/>
        </p:spPr>
        <p:txBody>
          <a:bodyPr wrap="square">
            <a:spAutoFit/>
          </a:bodyPr>
          <a:lstStyle/>
          <a:p>
            <a:pPr marL="9525">
              <a:spcBef>
                <a:spcPts val="94"/>
              </a:spcBef>
            </a:pPr>
            <a:r>
              <a:rPr lang="en-GB" sz="1800" spc="-41" dirty="0">
                <a:solidFill>
                  <a:srgbClr val="44546A"/>
                </a:solidFill>
                <a:latin typeface="Liberation Sans Narrow"/>
                <a:cs typeface="Liberation Sans Narrow"/>
              </a:rPr>
              <a:t>Image Ref. http://wangshusen.github.io/</a:t>
            </a:r>
            <a:endParaRPr lang="en-GB" sz="1800" dirty="0">
              <a:latin typeface="Liberation Sans Narrow"/>
              <a:cs typeface="Liberation Sans Narrow"/>
            </a:endParaRPr>
          </a:p>
        </p:txBody>
      </p:sp>
      <p:sp>
        <p:nvSpPr>
          <p:cNvPr id="48" name="TextBox 47">
            <a:extLst>
              <a:ext uri="{FF2B5EF4-FFF2-40B4-BE49-F238E27FC236}">
                <a16:creationId xmlns:a16="http://schemas.microsoft.com/office/drawing/2014/main" id="{2AF5BFFB-044A-9F64-EAF2-E367CF0279D1}"/>
              </a:ext>
            </a:extLst>
          </p:cNvPr>
          <p:cNvSpPr txBox="1"/>
          <p:nvPr/>
        </p:nvSpPr>
        <p:spPr>
          <a:xfrm>
            <a:off x="0" y="-35414"/>
            <a:ext cx="4572000" cy="369332"/>
          </a:xfrm>
          <a:prstGeom prst="rect">
            <a:avLst/>
          </a:prstGeom>
          <a:noFill/>
        </p:spPr>
        <p:txBody>
          <a:bodyPr wrap="square">
            <a:spAutoFit/>
          </a:bodyPr>
          <a:lstStyle/>
          <a:p>
            <a:r>
              <a:rPr lang="en" sz="1800" dirty="0"/>
              <a:t>Vision Transformer Architecture Explained:</a:t>
            </a:r>
            <a:endParaRPr lang="en-GB"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B60F75FD-4536-9F29-D626-2C7D98B48783}"/>
              </a:ext>
            </a:extLst>
          </p:cNvPr>
          <p:cNvSpPr/>
          <p:nvPr/>
        </p:nvSpPr>
        <p:spPr>
          <a:xfrm>
            <a:off x="1752862" y="4087629"/>
            <a:ext cx="5958421" cy="10248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4" name="Rectangle 93">
            <a:extLst>
              <a:ext uri="{FF2B5EF4-FFF2-40B4-BE49-F238E27FC236}">
                <a16:creationId xmlns:a16="http://schemas.microsoft.com/office/drawing/2014/main" id="{6767131D-5B40-15D0-ADFA-4AE91286A995}"/>
              </a:ext>
            </a:extLst>
          </p:cNvPr>
          <p:cNvSpPr/>
          <p:nvPr/>
        </p:nvSpPr>
        <p:spPr>
          <a:xfrm>
            <a:off x="1697488" y="2392484"/>
            <a:ext cx="6013795" cy="8709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3573" y="4153805"/>
            <a:ext cx="175259" cy="963454"/>
            <a:chOff x="9458096" y="5538406"/>
            <a:chExt cx="233679" cy="12846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sp>
        <p:nvSpPr>
          <p:cNvPr id="22" name="object 2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grpSp>
        <p:nvGrpSpPr>
          <p:cNvPr id="23" name="object 23"/>
          <p:cNvGrpSpPr/>
          <p:nvPr/>
        </p:nvGrpSpPr>
        <p:grpSpPr>
          <a:xfrm>
            <a:off x="821169" y="2472519"/>
            <a:ext cx="6447949" cy="648652"/>
            <a:chOff x="1094892" y="3296691"/>
            <a:chExt cx="8597265" cy="864869"/>
          </a:xfrm>
        </p:grpSpPr>
        <p:sp>
          <p:nvSpPr>
            <p:cNvPr id="24" name="object 24"/>
            <p:cNvSpPr/>
            <p:nvPr/>
          </p:nvSpPr>
          <p:spPr>
            <a:xfrm>
              <a:off x="1107592"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1101229"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1101242"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27" name="object 27"/>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1" name="object 31"/>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2" name="object 32"/>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3" name="object 3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4" name="object 34"/>
            <p:cNvSpPr/>
            <p:nvPr/>
          </p:nvSpPr>
          <p:spPr>
            <a:xfrm>
              <a:off x="6045047"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5" name="object 3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4"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39" name="object 39"/>
          <p:cNvSpPr txBox="1"/>
          <p:nvPr/>
        </p:nvSpPr>
        <p:spPr>
          <a:xfrm>
            <a:off x="1002792"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0</a:t>
            </a:r>
            <a:endParaRPr sz="2250" baseline="-15277">
              <a:latin typeface="FreeSerif"/>
              <a:cs typeface="FreeSerif"/>
            </a:endParaRPr>
          </a:p>
        </p:txBody>
      </p:sp>
      <p:sp>
        <p:nvSpPr>
          <p:cNvPr id="40" name="object 40"/>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1" name="object 41"/>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2" name="object 42"/>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43" name="object 43"/>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sp>
        <p:nvSpPr>
          <p:cNvPr id="44" name="object 4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857213" y="3453530"/>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49" name="object 49"/>
          <p:cNvGrpSpPr/>
          <p:nvPr/>
        </p:nvGrpSpPr>
        <p:grpSpPr>
          <a:xfrm>
            <a:off x="463167" y="3118447"/>
            <a:ext cx="1750695" cy="1251585"/>
            <a:chOff x="617556" y="4157929"/>
            <a:chExt cx="2334260" cy="1668780"/>
          </a:xfrm>
        </p:grpSpPr>
        <p:sp>
          <p:nvSpPr>
            <p:cNvPr id="50" name="object 50"/>
            <p:cNvSpPr/>
            <p:nvPr/>
          </p:nvSpPr>
          <p:spPr>
            <a:xfrm>
              <a:off x="1117752" y="4157929"/>
              <a:ext cx="1834514" cy="1668780"/>
            </a:xfrm>
            <a:custGeom>
              <a:avLst/>
              <a:gdLst/>
              <a:ahLst/>
              <a:cxnLst/>
              <a:rect l="l" t="t" r="r" b="b"/>
              <a:pathLst>
                <a:path w="1834514" h="1668779">
                  <a:moveTo>
                    <a:pt x="190500" y="1172057"/>
                  </a:moveTo>
                  <a:lnTo>
                    <a:pt x="160197" y="1110729"/>
                  </a:lnTo>
                  <a:lnTo>
                    <a:pt x="160108" y="1110551"/>
                  </a:lnTo>
                  <a:lnTo>
                    <a:pt x="96151" y="981100"/>
                  </a:lnTo>
                  <a:lnTo>
                    <a:pt x="0" y="1171155"/>
                  </a:lnTo>
                  <a:lnTo>
                    <a:pt x="76492" y="1110551"/>
                  </a:lnTo>
                  <a:lnTo>
                    <a:pt x="73850" y="1668487"/>
                  </a:lnTo>
                  <a:lnTo>
                    <a:pt x="111950" y="1668665"/>
                  </a:lnTo>
                  <a:lnTo>
                    <a:pt x="114579" y="1110729"/>
                  </a:lnTo>
                  <a:lnTo>
                    <a:pt x="190500" y="1172057"/>
                  </a:lnTo>
                  <a:close/>
                </a:path>
                <a:path w="1834514" h="1668779">
                  <a:moveTo>
                    <a:pt x="1833930" y="190512"/>
                  </a:moveTo>
                  <a:lnTo>
                    <a:pt x="1803450" y="129552"/>
                  </a:lnTo>
                  <a:lnTo>
                    <a:pt x="1738680" y="0"/>
                  </a:lnTo>
                  <a:lnTo>
                    <a:pt x="1643430" y="190500"/>
                  </a:lnTo>
                  <a:lnTo>
                    <a:pt x="1719630" y="129540"/>
                  </a:lnTo>
                  <a:lnTo>
                    <a:pt x="1719618" y="405777"/>
                  </a:lnTo>
                  <a:lnTo>
                    <a:pt x="1757718" y="405777"/>
                  </a:lnTo>
                  <a:lnTo>
                    <a:pt x="1757730" y="129552"/>
                  </a:lnTo>
                  <a:lnTo>
                    <a:pt x="1833930" y="190512"/>
                  </a:lnTo>
                  <a:close/>
                </a:path>
              </a:pathLst>
            </a:custGeom>
            <a:solidFill>
              <a:srgbClr val="595959"/>
            </a:solidFill>
          </p:spPr>
          <p:txBody>
            <a:bodyPr wrap="square" lIns="0" tIns="0" rIns="0" bIns="0" rtlCol="0"/>
            <a:lstStyle/>
            <a:p>
              <a:endParaRPr sz="1350"/>
            </a:p>
          </p:txBody>
        </p:sp>
        <p:sp>
          <p:nvSpPr>
            <p:cNvPr id="51" name="object 51"/>
            <p:cNvSpPr/>
            <p:nvPr/>
          </p:nvSpPr>
          <p:spPr>
            <a:xfrm>
              <a:off x="617556" y="4563706"/>
              <a:ext cx="1193165" cy="575945"/>
            </a:xfrm>
            <a:custGeom>
              <a:avLst/>
              <a:gdLst/>
              <a:ahLst/>
              <a:cxnLst/>
              <a:rect l="l" t="t" r="r" b="b"/>
              <a:pathLst>
                <a:path w="1193164" h="575945">
                  <a:moveTo>
                    <a:pt x="1096803" y="0"/>
                  </a:moveTo>
                  <a:lnTo>
                    <a:pt x="95891" y="0"/>
                  </a:lnTo>
                  <a:lnTo>
                    <a:pt x="58566" y="7534"/>
                  </a:lnTo>
                  <a:lnTo>
                    <a:pt x="28086" y="28082"/>
                  </a:lnTo>
                  <a:lnTo>
                    <a:pt x="7535" y="58560"/>
                  </a:lnTo>
                  <a:lnTo>
                    <a:pt x="0" y="95885"/>
                  </a:lnTo>
                  <a:lnTo>
                    <a:pt x="0" y="479437"/>
                  </a:lnTo>
                  <a:lnTo>
                    <a:pt x="7535" y="516761"/>
                  </a:lnTo>
                  <a:lnTo>
                    <a:pt x="28086" y="547239"/>
                  </a:lnTo>
                  <a:lnTo>
                    <a:pt x="58566" y="567788"/>
                  </a:lnTo>
                  <a:lnTo>
                    <a:pt x="95891" y="575322"/>
                  </a:lnTo>
                  <a:lnTo>
                    <a:pt x="1096803" y="575322"/>
                  </a:lnTo>
                  <a:lnTo>
                    <a:pt x="1134129" y="567788"/>
                  </a:lnTo>
                  <a:lnTo>
                    <a:pt x="1164612" y="547239"/>
                  </a:lnTo>
                  <a:lnTo>
                    <a:pt x="1185164" y="516761"/>
                  </a:lnTo>
                  <a:lnTo>
                    <a:pt x="1192701" y="479437"/>
                  </a:lnTo>
                  <a:lnTo>
                    <a:pt x="1192701" y="95885"/>
                  </a:lnTo>
                  <a:lnTo>
                    <a:pt x="1185164" y="58560"/>
                  </a:lnTo>
                  <a:lnTo>
                    <a:pt x="1164612" y="28082"/>
                  </a:lnTo>
                  <a:lnTo>
                    <a:pt x="1134129" y="7534"/>
                  </a:lnTo>
                  <a:lnTo>
                    <a:pt x="1096803" y="0"/>
                  </a:lnTo>
                  <a:close/>
                </a:path>
              </a:pathLst>
            </a:custGeom>
            <a:solidFill>
              <a:srgbClr val="DEEBF7"/>
            </a:solidFill>
          </p:spPr>
          <p:txBody>
            <a:bodyPr wrap="square" lIns="0" tIns="0" rIns="0" bIns="0" rtlCol="0"/>
            <a:lstStyle/>
            <a:p>
              <a:endParaRPr sz="1350"/>
            </a:p>
          </p:txBody>
        </p:sp>
      </p:grpSp>
      <p:sp>
        <p:nvSpPr>
          <p:cNvPr id="52" name="object 52"/>
          <p:cNvSpPr txBox="1"/>
          <p:nvPr/>
        </p:nvSpPr>
        <p:spPr>
          <a:xfrm>
            <a:off x="593723" y="3453530"/>
            <a:ext cx="632936"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Embed</a:t>
            </a:r>
            <a:endParaRPr sz="2025">
              <a:latin typeface="Liberation Sans Narrow"/>
              <a:cs typeface="Liberation Sans Narrow"/>
            </a:endParaRPr>
          </a:p>
        </p:txBody>
      </p:sp>
      <p:grpSp>
        <p:nvGrpSpPr>
          <p:cNvPr id="53" name="object 53"/>
          <p:cNvGrpSpPr/>
          <p:nvPr/>
        </p:nvGrpSpPr>
        <p:grpSpPr>
          <a:xfrm>
            <a:off x="402750" y="1726453"/>
            <a:ext cx="7308533" cy="1696403"/>
            <a:chOff x="537000" y="2301938"/>
            <a:chExt cx="9744710" cy="2261870"/>
          </a:xfrm>
        </p:grpSpPr>
        <p:sp>
          <p:nvSpPr>
            <p:cNvPr id="54" name="object 54"/>
            <p:cNvSpPr/>
            <p:nvPr/>
          </p:nvSpPr>
          <p:spPr>
            <a:xfrm>
              <a:off x="1115047" y="2894774"/>
              <a:ext cx="8552180" cy="1669414"/>
            </a:xfrm>
            <a:custGeom>
              <a:avLst/>
              <a:gdLst/>
              <a:ahLst/>
              <a:cxnLst/>
              <a:rect l="l" t="t" r="r" b="b"/>
              <a:pathLst>
                <a:path w="8552180" h="1669414">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1669414">
                  <a:moveTo>
                    <a:pt x="190868" y="1453667"/>
                  </a:moveTo>
                  <a:lnTo>
                    <a:pt x="160388" y="1392707"/>
                  </a:lnTo>
                  <a:lnTo>
                    <a:pt x="95605" y="1263154"/>
                  </a:lnTo>
                  <a:lnTo>
                    <a:pt x="355" y="1453654"/>
                  </a:lnTo>
                  <a:lnTo>
                    <a:pt x="76555" y="1392694"/>
                  </a:lnTo>
                  <a:lnTo>
                    <a:pt x="76555" y="1668932"/>
                  </a:lnTo>
                  <a:lnTo>
                    <a:pt x="114655" y="1668932"/>
                  </a:lnTo>
                  <a:lnTo>
                    <a:pt x="114655" y="1392707"/>
                  </a:lnTo>
                  <a:lnTo>
                    <a:pt x="190868" y="1453667"/>
                  </a:lnTo>
                  <a:close/>
                </a:path>
                <a:path w="8552180" h="1669414">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1669414">
                  <a:moveTo>
                    <a:pt x="3487813" y="190500"/>
                  </a:moveTo>
                  <a:lnTo>
                    <a:pt x="3457333" y="129540"/>
                  </a:lnTo>
                  <a:lnTo>
                    <a:pt x="3392563" y="0"/>
                  </a:lnTo>
                  <a:lnTo>
                    <a:pt x="3297313" y="190500"/>
                  </a:lnTo>
                  <a:lnTo>
                    <a:pt x="3373513" y="129540"/>
                  </a:lnTo>
                  <a:lnTo>
                    <a:pt x="3373513" y="405765"/>
                  </a:lnTo>
                  <a:lnTo>
                    <a:pt x="3411613" y="405765"/>
                  </a:lnTo>
                  <a:lnTo>
                    <a:pt x="3411613" y="129540"/>
                  </a:lnTo>
                  <a:lnTo>
                    <a:pt x="3487813" y="190500"/>
                  </a:lnTo>
                  <a:close/>
                </a:path>
                <a:path w="8552180" h="1669414">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1669414">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55" name="object 55"/>
            <p:cNvSpPr/>
            <p:nvPr/>
          </p:nvSpPr>
          <p:spPr>
            <a:xfrm>
              <a:off x="537000" y="2301938"/>
              <a:ext cx="9744710" cy="575945"/>
            </a:xfrm>
            <a:custGeom>
              <a:avLst/>
              <a:gdLst/>
              <a:ahLst/>
              <a:cxnLst/>
              <a:rect l="l" t="t" r="r" b="b"/>
              <a:pathLst>
                <a:path w="9744710" h="575944">
                  <a:moveTo>
                    <a:pt x="9648793" y="0"/>
                  </a:moveTo>
                  <a:lnTo>
                    <a:pt x="95890" y="0"/>
                  </a:lnTo>
                  <a:lnTo>
                    <a:pt x="58565" y="7536"/>
                  </a:lnTo>
                  <a:lnTo>
                    <a:pt x="28085" y="28089"/>
                  </a:lnTo>
                  <a:lnTo>
                    <a:pt x="7535" y="58571"/>
                  </a:lnTo>
                  <a:lnTo>
                    <a:pt x="0" y="95897"/>
                  </a:lnTo>
                  <a:lnTo>
                    <a:pt x="0" y="479450"/>
                  </a:lnTo>
                  <a:lnTo>
                    <a:pt x="7535" y="516774"/>
                  </a:lnTo>
                  <a:lnTo>
                    <a:pt x="28085" y="547252"/>
                  </a:lnTo>
                  <a:lnTo>
                    <a:pt x="58565" y="567800"/>
                  </a:lnTo>
                  <a:lnTo>
                    <a:pt x="95890" y="575335"/>
                  </a:lnTo>
                  <a:lnTo>
                    <a:pt x="9648793" y="575335"/>
                  </a:lnTo>
                  <a:lnTo>
                    <a:pt x="9686119" y="567800"/>
                  </a:lnTo>
                  <a:lnTo>
                    <a:pt x="9716601" y="547252"/>
                  </a:lnTo>
                  <a:lnTo>
                    <a:pt x="9737154" y="516774"/>
                  </a:lnTo>
                  <a:lnTo>
                    <a:pt x="9744690" y="479450"/>
                  </a:lnTo>
                  <a:lnTo>
                    <a:pt x="9744690" y="95897"/>
                  </a:lnTo>
                  <a:lnTo>
                    <a:pt x="9737154" y="58571"/>
                  </a:lnTo>
                  <a:lnTo>
                    <a:pt x="9716601" y="28089"/>
                  </a:lnTo>
                  <a:lnTo>
                    <a:pt x="9686119" y="7536"/>
                  </a:lnTo>
                  <a:lnTo>
                    <a:pt x="9648793" y="0"/>
                  </a:lnTo>
                  <a:close/>
                </a:path>
              </a:pathLst>
            </a:custGeom>
            <a:solidFill>
              <a:srgbClr val="D6DCE5"/>
            </a:solidFill>
          </p:spPr>
          <p:txBody>
            <a:bodyPr wrap="square" lIns="0" tIns="0" rIns="0" bIns="0" rtlCol="0"/>
            <a:lstStyle/>
            <a:p>
              <a:endParaRPr sz="1350"/>
            </a:p>
          </p:txBody>
        </p:sp>
      </p:grpSp>
      <p:sp>
        <p:nvSpPr>
          <p:cNvPr id="56" name="object 56"/>
          <p:cNvSpPr txBox="1"/>
          <p:nvPr/>
        </p:nvSpPr>
        <p:spPr>
          <a:xfrm>
            <a:off x="496367" y="4458477"/>
            <a:ext cx="822960" cy="323646"/>
          </a:xfrm>
          <a:prstGeom prst="rect">
            <a:avLst/>
          </a:prstGeom>
        </p:spPr>
        <p:txBody>
          <a:bodyPr vert="horz" wrap="square" lIns="0" tIns="11906" rIns="0" bIns="0" rtlCol="0">
            <a:spAutoFit/>
          </a:bodyPr>
          <a:lstStyle/>
          <a:p>
            <a:pPr marL="9525">
              <a:spcBef>
                <a:spcPts val="94"/>
              </a:spcBef>
            </a:pPr>
            <a:r>
              <a:rPr sz="2025" b="1" spc="-8" dirty="0">
                <a:solidFill>
                  <a:srgbClr val="44546A"/>
                </a:solidFill>
                <a:latin typeface="Courier New"/>
                <a:cs typeface="Courier New"/>
              </a:rPr>
              <a:t>[CLS]</a:t>
            </a:r>
            <a:endParaRPr sz="2025">
              <a:latin typeface="Courier New"/>
              <a:cs typeface="Courier New"/>
            </a:endParaRPr>
          </a:p>
        </p:txBody>
      </p:sp>
      <p:sp>
        <p:nvSpPr>
          <p:cNvPr id="57" name="object 57"/>
          <p:cNvSpPr txBox="1"/>
          <p:nvPr/>
        </p:nvSpPr>
        <p:spPr>
          <a:xfrm>
            <a:off x="2706052" y="1757214"/>
            <a:ext cx="2701766" cy="635270"/>
          </a:xfrm>
          <a:prstGeom prst="rect">
            <a:avLst/>
          </a:prstGeom>
        </p:spPr>
        <p:txBody>
          <a:bodyPr vert="horz" wrap="square" lIns="0" tIns="11906" rIns="0" bIns="0" rtlCol="0">
            <a:spAutoFit/>
          </a:bodyPr>
          <a:lstStyle/>
          <a:p>
            <a:pPr marL="9525">
              <a:spcBef>
                <a:spcPts val="94"/>
              </a:spcBef>
            </a:pPr>
            <a:r>
              <a:rPr sz="2025" spc="-41" dirty="0">
                <a:solidFill>
                  <a:srgbClr val="44546A"/>
                </a:solidFill>
                <a:latin typeface="Liberation Sans Narrow"/>
                <a:cs typeface="Liberation Sans Narrow"/>
              </a:rPr>
              <a:t>Transformer</a:t>
            </a:r>
            <a:r>
              <a:rPr sz="2025" spc="-49" dirty="0">
                <a:solidFill>
                  <a:srgbClr val="44546A"/>
                </a:solidFill>
                <a:latin typeface="Liberation Sans Narrow"/>
                <a:cs typeface="Liberation Sans Narrow"/>
              </a:rPr>
              <a:t> </a:t>
            </a:r>
            <a:r>
              <a:rPr sz="2025" spc="-60" dirty="0">
                <a:solidFill>
                  <a:srgbClr val="44546A"/>
                </a:solidFill>
                <a:latin typeface="Liberation Sans Narrow"/>
                <a:cs typeface="Liberation Sans Narrow"/>
              </a:rPr>
              <a:t>Encoder</a:t>
            </a:r>
            <a:r>
              <a:rPr sz="2025" spc="-49" dirty="0">
                <a:solidFill>
                  <a:srgbClr val="44546A"/>
                </a:solidFill>
                <a:latin typeface="Liberation Sans Narrow"/>
                <a:cs typeface="Liberation Sans Narrow"/>
              </a:rPr>
              <a:t> </a:t>
            </a:r>
            <a:r>
              <a:rPr sz="2025" spc="-30" dirty="0">
                <a:solidFill>
                  <a:srgbClr val="44546A"/>
                </a:solidFill>
                <a:latin typeface="Liberation Sans Narrow"/>
                <a:cs typeface="Liberation Sans Narrow"/>
              </a:rPr>
              <a:t>Network</a:t>
            </a:r>
            <a:endParaRPr sz="2025">
              <a:latin typeface="Liberation Sans Narrow"/>
              <a:cs typeface="Liberation Sans Narrow"/>
            </a:endParaRPr>
          </a:p>
        </p:txBody>
      </p:sp>
      <p:grpSp>
        <p:nvGrpSpPr>
          <p:cNvPr id="58" name="object 58"/>
          <p:cNvGrpSpPr/>
          <p:nvPr/>
        </p:nvGrpSpPr>
        <p:grpSpPr>
          <a:xfrm>
            <a:off x="836292" y="1407357"/>
            <a:ext cx="6414135" cy="2750344"/>
            <a:chOff x="1115056" y="1876475"/>
            <a:chExt cx="8552180" cy="3667125"/>
          </a:xfrm>
        </p:grpSpPr>
        <p:sp>
          <p:nvSpPr>
            <p:cNvPr id="59" name="object 59"/>
            <p:cNvSpPr/>
            <p:nvPr/>
          </p:nvSpPr>
          <p:spPr>
            <a:xfrm>
              <a:off x="1115047" y="1876475"/>
              <a:ext cx="8552180" cy="3667125"/>
            </a:xfrm>
            <a:custGeom>
              <a:avLst/>
              <a:gdLst/>
              <a:ahLst/>
              <a:cxnLst/>
              <a:rect l="l" t="t" r="r" b="b"/>
              <a:pathLst>
                <a:path w="8552180" h="3667125">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3667125">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3667125">
                  <a:moveTo>
                    <a:pt x="3487813" y="190500"/>
                  </a:moveTo>
                  <a:lnTo>
                    <a:pt x="3457333" y="129540"/>
                  </a:lnTo>
                  <a:lnTo>
                    <a:pt x="3392563" y="0"/>
                  </a:lnTo>
                  <a:lnTo>
                    <a:pt x="3297313" y="190500"/>
                  </a:lnTo>
                  <a:lnTo>
                    <a:pt x="3373513" y="129540"/>
                  </a:lnTo>
                  <a:lnTo>
                    <a:pt x="3373513" y="405777"/>
                  </a:lnTo>
                  <a:lnTo>
                    <a:pt x="3411613" y="405777"/>
                  </a:lnTo>
                  <a:lnTo>
                    <a:pt x="3411613" y="129540"/>
                  </a:lnTo>
                  <a:lnTo>
                    <a:pt x="3487813" y="190500"/>
                  </a:lnTo>
                  <a:close/>
                </a:path>
                <a:path w="8552180" h="3667125">
                  <a:moveTo>
                    <a:pt x="3488029" y="3451491"/>
                  </a:moveTo>
                  <a:lnTo>
                    <a:pt x="3457549" y="3390531"/>
                  </a:lnTo>
                  <a:lnTo>
                    <a:pt x="3392779" y="3260991"/>
                  </a:lnTo>
                  <a:lnTo>
                    <a:pt x="3297529" y="3451491"/>
                  </a:lnTo>
                  <a:lnTo>
                    <a:pt x="3373729" y="3390531"/>
                  </a:lnTo>
                  <a:lnTo>
                    <a:pt x="3373729" y="3666756"/>
                  </a:lnTo>
                  <a:lnTo>
                    <a:pt x="3411829" y="3666756"/>
                  </a:lnTo>
                  <a:lnTo>
                    <a:pt x="3411829" y="3390531"/>
                  </a:lnTo>
                  <a:lnTo>
                    <a:pt x="3488029" y="3451491"/>
                  </a:lnTo>
                  <a:close/>
                </a:path>
                <a:path w="8552180" h="3667125">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3667125">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60" name="object 60"/>
            <p:cNvSpPr/>
            <p:nvPr/>
          </p:nvSpPr>
          <p:spPr>
            <a:xfrm>
              <a:off x="3911473"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61" name="object 61"/>
          <p:cNvSpPr txBox="1"/>
          <p:nvPr/>
        </p:nvSpPr>
        <p:spPr>
          <a:xfrm>
            <a:off x="3093339"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62" name="object 62"/>
          <p:cNvGrpSpPr/>
          <p:nvPr/>
        </p:nvGrpSpPr>
        <p:grpSpPr>
          <a:xfrm>
            <a:off x="3307003" y="3117276"/>
            <a:ext cx="1755458" cy="1040606"/>
            <a:chOff x="4409338" y="4156367"/>
            <a:chExt cx="2340610" cy="1387475"/>
          </a:xfrm>
        </p:grpSpPr>
        <p:sp>
          <p:nvSpPr>
            <p:cNvPr id="63" name="object 63"/>
            <p:cNvSpPr/>
            <p:nvPr/>
          </p:nvSpPr>
          <p:spPr>
            <a:xfrm>
              <a:off x="4409338" y="4156367"/>
              <a:ext cx="1839595" cy="1387475"/>
            </a:xfrm>
            <a:custGeom>
              <a:avLst/>
              <a:gdLst/>
              <a:ahLst/>
              <a:cxnLst/>
              <a:rect l="l" t="t" r="r" b="b"/>
              <a:pathLst>
                <a:path w="1839595"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1839595" h="1387475">
                  <a:moveTo>
                    <a:pt x="1839506" y="1171600"/>
                  </a:moveTo>
                  <a:lnTo>
                    <a:pt x="1809026" y="1110640"/>
                  </a:lnTo>
                  <a:lnTo>
                    <a:pt x="1744256" y="981100"/>
                  </a:lnTo>
                  <a:lnTo>
                    <a:pt x="1649006" y="1171600"/>
                  </a:lnTo>
                  <a:lnTo>
                    <a:pt x="1725206" y="1110640"/>
                  </a:lnTo>
                  <a:lnTo>
                    <a:pt x="1725206" y="1386865"/>
                  </a:lnTo>
                  <a:lnTo>
                    <a:pt x="1763306" y="1386865"/>
                  </a:lnTo>
                  <a:lnTo>
                    <a:pt x="1763306" y="1110640"/>
                  </a:lnTo>
                  <a:lnTo>
                    <a:pt x="1839506" y="1171600"/>
                  </a:lnTo>
                  <a:close/>
                </a:path>
              </a:pathLst>
            </a:custGeom>
            <a:solidFill>
              <a:srgbClr val="595959"/>
            </a:solidFill>
          </p:spPr>
          <p:txBody>
            <a:bodyPr wrap="square" lIns="0" tIns="0" rIns="0" bIns="0" rtlCol="0"/>
            <a:lstStyle/>
            <a:p>
              <a:endParaRPr sz="1350"/>
            </a:p>
          </p:txBody>
        </p:sp>
        <p:sp>
          <p:nvSpPr>
            <p:cNvPr id="64" name="object 64"/>
            <p:cNvSpPr/>
            <p:nvPr/>
          </p:nvSpPr>
          <p:spPr>
            <a:xfrm>
              <a:off x="5557240" y="4562132"/>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5" name="object 65"/>
          <p:cNvSpPr txBox="1"/>
          <p:nvPr/>
        </p:nvSpPr>
        <p:spPr>
          <a:xfrm>
            <a:off x="4327655"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66" name="object 66"/>
          <p:cNvGrpSpPr/>
          <p:nvPr/>
        </p:nvGrpSpPr>
        <p:grpSpPr>
          <a:xfrm>
            <a:off x="4541320" y="3117276"/>
            <a:ext cx="3088481" cy="1040606"/>
            <a:chOff x="6055093" y="4156367"/>
            <a:chExt cx="4117975" cy="1387475"/>
          </a:xfrm>
        </p:grpSpPr>
        <p:sp>
          <p:nvSpPr>
            <p:cNvPr id="67" name="object 67"/>
            <p:cNvSpPr/>
            <p:nvPr/>
          </p:nvSpPr>
          <p:spPr>
            <a:xfrm>
              <a:off x="6055093" y="4156367"/>
              <a:ext cx="3616960" cy="1387475"/>
            </a:xfrm>
            <a:custGeom>
              <a:avLst/>
              <a:gdLst/>
              <a:ahLst/>
              <a:cxnLst/>
              <a:rect l="l" t="t" r="r" b="b"/>
              <a:pathLst>
                <a:path w="3616959"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3616959" h="1387475">
                  <a:moveTo>
                    <a:pt x="3616845" y="1171600"/>
                  </a:moveTo>
                  <a:lnTo>
                    <a:pt x="3586365" y="1110640"/>
                  </a:lnTo>
                  <a:lnTo>
                    <a:pt x="3521595" y="981100"/>
                  </a:lnTo>
                  <a:lnTo>
                    <a:pt x="3426345" y="1171600"/>
                  </a:lnTo>
                  <a:lnTo>
                    <a:pt x="3502545" y="1110640"/>
                  </a:lnTo>
                  <a:lnTo>
                    <a:pt x="3502545" y="1386865"/>
                  </a:lnTo>
                  <a:lnTo>
                    <a:pt x="3540645" y="1386865"/>
                  </a:lnTo>
                  <a:lnTo>
                    <a:pt x="3540645" y="1110640"/>
                  </a:lnTo>
                  <a:lnTo>
                    <a:pt x="3616845" y="1171600"/>
                  </a:lnTo>
                  <a:close/>
                </a:path>
              </a:pathLst>
            </a:custGeom>
            <a:solidFill>
              <a:srgbClr val="595959"/>
            </a:solidFill>
          </p:spPr>
          <p:txBody>
            <a:bodyPr wrap="square" lIns="0" tIns="0" rIns="0" bIns="0" rtlCol="0"/>
            <a:lstStyle/>
            <a:p>
              <a:endParaRPr sz="1350"/>
            </a:p>
          </p:txBody>
        </p:sp>
        <p:sp>
          <p:nvSpPr>
            <p:cNvPr id="68" name="object 68"/>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9" name="object 69"/>
          <p:cNvSpPr txBox="1"/>
          <p:nvPr/>
        </p:nvSpPr>
        <p:spPr>
          <a:xfrm>
            <a:off x="6894976"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70" name="object 70"/>
          <p:cNvGrpSpPr/>
          <p:nvPr/>
        </p:nvGrpSpPr>
        <p:grpSpPr>
          <a:xfrm>
            <a:off x="825932" y="760857"/>
            <a:ext cx="6438424" cy="2660809"/>
            <a:chOff x="1101242" y="1014475"/>
            <a:chExt cx="8584565" cy="3547745"/>
          </a:xfrm>
        </p:grpSpPr>
        <p:sp>
          <p:nvSpPr>
            <p:cNvPr id="71" name="object 71"/>
            <p:cNvSpPr/>
            <p:nvPr/>
          </p:nvSpPr>
          <p:spPr>
            <a:xfrm>
              <a:off x="9478187" y="4156367"/>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72" name="object 72"/>
            <p:cNvSpPr/>
            <p:nvPr/>
          </p:nvSpPr>
          <p:spPr>
            <a:xfrm>
              <a:off x="1107592"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3" name="object 73"/>
            <p:cNvSpPr/>
            <p:nvPr/>
          </p:nvSpPr>
          <p:spPr>
            <a:xfrm>
              <a:off x="1101229"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1101242"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5" name="object 75"/>
            <p:cNvSpPr/>
            <p:nvPr/>
          </p:nvSpPr>
          <p:spPr>
            <a:xfrm>
              <a:off x="2755531"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6" name="object 76"/>
            <p:cNvSpPr/>
            <p:nvPr/>
          </p:nvSpPr>
          <p:spPr>
            <a:xfrm>
              <a:off x="2749169"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7" name="object 77"/>
            <p:cNvSpPr/>
            <p:nvPr/>
          </p:nvSpPr>
          <p:spPr>
            <a:xfrm>
              <a:off x="2749181"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8" name="object 78"/>
            <p:cNvSpPr/>
            <p:nvPr/>
          </p:nvSpPr>
          <p:spPr>
            <a:xfrm>
              <a:off x="4403471"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9" name="object 79"/>
            <p:cNvSpPr/>
            <p:nvPr/>
          </p:nvSpPr>
          <p:spPr>
            <a:xfrm>
              <a:off x="4397108"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0" name="object 80"/>
            <p:cNvSpPr/>
            <p:nvPr/>
          </p:nvSpPr>
          <p:spPr>
            <a:xfrm>
              <a:off x="4397121"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81" name="object 81"/>
            <p:cNvSpPr/>
            <p:nvPr/>
          </p:nvSpPr>
          <p:spPr>
            <a:xfrm>
              <a:off x="6051410" y="1020825"/>
              <a:ext cx="208279" cy="839469"/>
            </a:xfrm>
            <a:custGeom>
              <a:avLst/>
              <a:gdLst/>
              <a:ahLst/>
              <a:cxnLst/>
              <a:rect l="l" t="t" r="r" b="b"/>
              <a:pathLst>
                <a:path w="208279" h="839469">
                  <a:moveTo>
                    <a:pt x="208267" y="419569"/>
                  </a:moveTo>
                  <a:lnTo>
                    <a:pt x="0" y="419569"/>
                  </a:lnTo>
                  <a:lnTo>
                    <a:pt x="0" y="629335"/>
                  </a:lnTo>
                  <a:lnTo>
                    <a:pt x="0" y="839114"/>
                  </a:lnTo>
                  <a:lnTo>
                    <a:pt x="208267" y="839114"/>
                  </a:lnTo>
                  <a:lnTo>
                    <a:pt x="208267" y="629335"/>
                  </a:lnTo>
                  <a:lnTo>
                    <a:pt x="208267" y="419569"/>
                  </a:lnTo>
                  <a:close/>
                </a:path>
                <a:path w="208279" h="839469">
                  <a:moveTo>
                    <a:pt x="208267" y="0"/>
                  </a:moveTo>
                  <a:lnTo>
                    <a:pt x="0" y="0"/>
                  </a:lnTo>
                  <a:lnTo>
                    <a:pt x="0" y="209778"/>
                  </a:lnTo>
                  <a:lnTo>
                    <a:pt x="0" y="419557"/>
                  </a:lnTo>
                  <a:lnTo>
                    <a:pt x="208267" y="419557"/>
                  </a:lnTo>
                  <a:lnTo>
                    <a:pt x="208267" y="209778"/>
                  </a:lnTo>
                  <a:lnTo>
                    <a:pt x="208267" y="0"/>
                  </a:lnTo>
                  <a:close/>
                </a:path>
              </a:pathLst>
            </a:custGeom>
            <a:solidFill>
              <a:srgbClr val="BF9000"/>
            </a:solidFill>
          </p:spPr>
          <p:txBody>
            <a:bodyPr wrap="square" lIns="0" tIns="0" rIns="0" bIns="0" rtlCol="0"/>
            <a:lstStyle/>
            <a:p>
              <a:endParaRPr sz="1350"/>
            </a:p>
          </p:txBody>
        </p:sp>
        <p:sp>
          <p:nvSpPr>
            <p:cNvPr id="82" name="object 82"/>
            <p:cNvSpPr/>
            <p:nvPr/>
          </p:nvSpPr>
          <p:spPr>
            <a:xfrm>
              <a:off x="6045047"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3" name="object 83"/>
            <p:cNvSpPr/>
            <p:nvPr/>
          </p:nvSpPr>
          <p:spPr>
            <a:xfrm>
              <a:off x="6045060"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84" name="object 84"/>
            <p:cNvSpPr/>
            <p:nvPr/>
          </p:nvSpPr>
          <p:spPr>
            <a:xfrm>
              <a:off x="9470796"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85" name="object 85"/>
            <p:cNvSpPr/>
            <p:nvPr/>
          </p:nvSpPr>
          <p:spPr>
            <a:xfrm>
              <a:off x="9464434"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6" name="object 86"/>
            <p:cNvSpPr/>
            <p:nvPr/>
          </p:nvSpPr>
          <p:spPr>
            <a:xfrm>
              <a:off x="9464446"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87" name="object 87"/>
          <p:cNvSpPr txBox="1"/>
          <p:nvPr/>
        </p:nvSpPr>
        <p:spPr>
          <a:xfrm>
            <a:off x="1004554"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0</a:t>
            </a:r>
            <a:endParaRPr sz="2250" baseline="-15277">
              <a:latin typeface="FreeSerif"/>
              <a:cs typeface="FreeSerif"/>
            </a:endParaRPr>
          </a:p>
        </p:txBody>
      </p:sp>
      <p:sp>
        <p:nvSpPr>
          <p:cNvPr id="88" name="object 88"/>
          <p:cNvSpPr txBox="1"/>
          <p:nvPr/>
        </p:nvSpPr>
        <p:spPr>
          <a:xfrm>
            <a:off x="2252796" y="851183"/>
            <a:ext cx="290036" cy="332783"/>
          </a:xfrm>
          <a:prstGeom prst="rect">
            <a:avLst/>
          </a:prstGeom>
        </p:spPr>
        <p:txBody>
          <a:bodyPr vert="horz" wrap="square" lIns="0" tIns="9525" rIns="0" bIns="0" rtlCol="0">
            <a:spAutoFit/>
          </a:bodyPr>
          <a:lstStyle/>
          <a:p>
            <a:pPr marL="28575">
              <a:spcBef>
                <a:spcPts val="75"/>
              </a:spcBef>
            </a:pPr>
            <a:r>
              <a:rPr sz="2100" spc="53" dirty="0">
                <a:solidFill>
                  <a:srgbClr val="BF9000"/>
                </a:solidFill>
                <a:latin typeface="FreeSerif"/>
                <a:cs typeface="FreeSerif"/>
              </a:rPr>
              <a:t>𝐜</a:t>
            </a:r>
            <a:r>
              <a:rPr sz="2250" spc="78" baseline="-15277" dirty="0">
                <a:solidFill>
                  <a:srgbClr val="BF9000"/>
                </a:solidFill>
                <a:latin typeface="FreeSerif"/>
                <a:cs typeface="FreeSerif"/>
              </a:rPr>
              <a:t>1</a:t>
            </a:r>
            <a:endParaRPr sz="2250" baseline="-15277">
              <a:latin typeface="FreeSerif"/>
              <a:cs typeface="FreeSerif"/>
            </a:endParaRPr>
          </a:p>
        </p:txBody>
      </p:sp>
      <p:sp>
        <p:nvSpPr>
          <p:cNvPr id="89" name="object 89"/>
          <p:cNvSpPr txBox="1"/>
          <p:nvPr/>
        </p:nvSpPr>
        <p:spPr>
          <a:xfrm>
            <a:off x="3481129"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2</a:t>
            </a:r>
            <a:endParaRPr sz="2250" baseline="-15277">
              <a:latin typeface="FreeSerif"/>
              <a:cs typeface="FreeSerif"/>
            </a:endParaRPr>
          </a:p>
        </p:txBody>
      </p:sp>
      <p:sp>
        <p:nvSpPr>
          <p:cNvPr id="90" name="object 90"/>
          <p:cNvSpPr txBox="1"/>
          <p:nvPr/>
        </p:nvSpPr>
        <p:spPr>
          <a:xfrm>
            <a:off x="4713017"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3</a:t>
            </a:r>
            <a:endParaRPr sz="2250" baseline="-15277">
              <a:latin typeface="FreeSerif"/>
              <a:cs typeface="FreeSerif"/>
            </a:endParaRPr>
          </a:p>
        </p:txBody>
      </p:sp>
      <p:sp>
        <p:nvSpPr>
          <p:cNvPr id="91" name="object 91"/>
          <p:cNvSpPr txBox="1">
            <a:spLocks noGrp="1"/>
          </p:cNvSpPr>
          <p:nvPr>
            <p:ph type="title"/>
          </p:nvPr>
        </p:nvSpPr>
        <p:spPr>
          <a:xfrm>
            <a:off x="7291168" y="854337"/>
            <a:ext cx="309563" cy="332783"/>
          </a:xfrm>
          <a:prstGeom prst="rect">
            <a:avLst/>
          </a:prstGeom>
        </p:spPr>
        <p:txBody>
          <a:bodyPr vert="horz" wrap="square" lIns="0" tIns="9525" rIns="0" bIns="0" rtlCol="0" anchor="ctr">
            <a:spAutoFit/>
          </a:bodyPr>
          <a:lstStyle/>
          <a:p>
            <a:pPr marL="28575">
              <a:lnSpc>
                <a:spcPct val="100000"/>
              </a:lnSpc>
              <a:spcBef>
                <a:spcPts val="75"/>
              </a:spcBef>
            </a:pPr>
            <a:r>
              <a:rPr sz="2100" spc="127" dirty="0">
                <a:solidFill>
                  <a:srgbClr val="BF9000"/>
                </a:solidFill>
                <a:latin typeface="FreeSerif"/>
                <a:cs typeface="FreeSerif"/>
              </a:rPr>
              <a:t>𝐜</a:t>
            </a:r>
            <a:r>
              <a:rPr sz="2250" spc="191" baseline="-15277" dirty="0">
                <a:solidFill>
                  <a:srgbClr val="BF9000"/>
                </a:solidFill>
                <a:latin typeface="FreeSerif"/>
                <a:cs typeface="FreeSerif"/>
              </a:rPr>
              <a:t>𝑛</a:t>
            </a:r>
            <a:endParaRPr sz="2250" baseline="-15277">
              <a:latin typeface="FreeSerif"/>
              <a:cs typeface="FreeSerif"/>
            </a:endParaRPr>
          </a:p>
        </p:txBody>
      </p:sp>
      <p:sp>
        <p:nvSpPr>
          <p:cNvPr id="92" name="object 92"/>
          <p:cNvSpPr txBox="1"/>
          <p:nvPr/>
        </p:nvSpPr>
        <p:spPr>
          <a:xfrm>
            <a:off x="5791791" y="823113"/>
            <a:ext cx="345757" cy="471283"/>
          </a:xfrm>
          <a:prstGeom prst="rect">
            <a:avLst/>
          </a:prstGeom>
        </p:spPr>
        <p:txBody>
          <a:bodyPr vert="horz" wrap="square" lIns="0" tIns="9525" rIns="0" bIns="0" rtlCol="0">
            <a:spAutoFit/>
          </a:bodyPr>
          <a:lstStyle/>
          <a:p>
            <a:pPr marL="9525">
              <a:spcBef>
                <a:spcPts val="75"/>
              </a:spcBef>
            </a:pPr>
            <a:r>
              <a:rPr sz="3000" spc="-488" dirty="0">
                <a:solidFill>
                  <a:srgbClr val="BF9000"/>
                </a:solidFill>
                <a:latin typeface="FreeSerif"/>
                <a:cs typeface="FreeSerif"/>
              </a:rPr>
              <a:t>⋯</a:t>
            </a:r>
            <a:endParaRPr sz="3000">
              <a:latin typeface="FreeSerif"/>
              <a:cs typeface="FreeSerif"/>
            </a:endParaRPr>
          </a:p>
        </p:txBody>
      </p:sp>
      <p:sp>
        <p:nvSpPr>
          <p:cNvPr id="93" name="object 93"/>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97" name="TextBox 96">
            <a:extLst>
              <a:ext uri="{FF2B5EF4-FFF2-40B4-BE49-F238E27FC236}">
                <a16:creationId xmlns:a16="http://schemas.microsoft.com/office/drawing/2014/main" id="{AF73259F-5132-23C2-A500-B8617355E62A}"/>
              </a:ext>
            </a:extLst>
          </p:cNvPr>
          <p:cNvSpPr txBox="1"/>
          <p:nvPr/>
        </p:nvSpPr>
        <p:spPr>
          <a:xfrm>
            <a:off x="111814" y="61345"/>
            <a:ext cx="4572000" cy="369332"/>
          </a:xfrm>
          <a:prstGeom prst="rect">
            <a:avLst/>
          </a:prstGeom>
          <a:noFill/>
        </p:spPr>
        <p:txBody>
          <a:bodyPr wrap="square">
            <a:spAutoFit/>
          </a:bodyPr>
          <a:lstStyle/>
          <a:p>
            <a:r>
              <a:rPr lang="en" sz="1800" dirty="0"/>
              <a:t>Vision Transformer Architecture Explained:</a:t>
            </a:r>
            <a:endParaRPr lang="en-GB"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07374" y="1413996"/>
            <a:ext cx="142875" cy="304324"/>
          </a:xfrm>
          <a:custGeom>
            <a:avLst/>
            <a:gdLst/>
            <a:ahLst/>
            <a:cxnLst/>
            <a:rect l="l" t="t" r="r" b="b"/>
            <a:pathLst>
              <a:path w="190500" h="405764">
                <a:moveTo>
                  <a:pt x="114300" y="129539"/>
                </a:moveTo>
                <a:lnTo>
                  <a:pt x="76200" y="129539"/>
                </a:lnTo>
                <a:lnTo>
                  <a:pt x="76187" y="405764"/>
                </a:lnTo>
                <a:lnTo>
                  <a:pt x="114287" y="405764"/>
                </a:lnTo>
                <a:lnTo>
                  <a:pt x="114300" y="129539"/>
                </a:lnTo>
                <a:close/>
              </a:path>
              <a:path w="190500" h="405764">
                <a:moveTo>
                  <a:pt x="95250" y="0"/>
                </a:moveTo>
                <a:lnTo>
                  <a:pt x="0" y="190500"/>
                </a:lnTo>
                <a:lnTo>
                  <a:pt x="76200" y="129539"/>
                </a:lnTo>
                <a:lnTo>
                  <a:pt x="160020" y="129539"/>
                </a:lnTo>
                <a:lnTo>
                  <a:pt x="95250" y="0"/>
                </a:lnTo>
                <a:close/>
              </a:path>
              <a:path w="190500" h="405764">
                <a:moveTo>
                  <a:pt x="160020" y="129539"/>
                </a:moveTo>
                <a:lnTo>
                  <a:pt x="114300" y="129539"/>
                </a:lnTo>
                <a:lnTo>
                  <a:pt x="190500" y="190500"/>
                </a:lnTo>
                <a:lnTo>
                  <a:pt x="160020" y="129539"/>
                </a:lnTo>
                <a:close/>
              </a:path>
            </a:pathLst>
          </a:custGeom>
          <a:solidFill>
            <a:srgbClr val="595959"/>
          </a:solidFill>
        </p:spPr>
        <p:txBody>
          <a:bodyPr wrap="square" lIns="0" tIns="0" rIns="0" bIns="0" rtlCol="0"/>
          <a:lstStyle/>
          <a:p>
            <a:endParaRPr sz="1350"/>
          </a:p>
        </p:txBody>
      </p:sp>
      <p:sp>
        <p:nvSpPr>
          <p:cNvPr id="3" name="object 3"/>
          <p:cNvSpPr txBox="1"/>
          <p:nvPr/>
        </p:nvSpPr>
        <p:spPr>
          <a:xfrm>
            <a:off x="2281370" y="851612"/>
            <a:ext cx="5291138" cy="729943"/>
          </a:xfrm>
          <a:prstGeom prst="rect">
            <a:avLst/>
          </a:prstGeom>
        </p:spPr>
        <p:txBody>
          <a:bodyPr vert="horz" wrap="square" lIns="0" tIns="0" rIns="0" bIns="0" rtlCol="0">
            <a:spAutoFit/>
          </a:bodyPr>
          <a:lstStyle/>
          <a:p>
            <a:pPr>
              <a:lnSpc>
                <a:spcPts val="2771"/>
              </a:lnSpc>
              <a:tabLst>
                <a:tab pos="1228248" algn="l"/>
                <a:tab pos="2459831" algn="l"/>
                <a:tab pos="3519488" algn="l"/>
                <a:tab pos="5038249" algn="l"/>
              </a:tabLst>
            </a:pPr>
            <a:r>
              <a:rPr sz="2100" spc="53" dirty="0">
                <a:solidFill>
                  <a:srgbClr val="BF9000"/>
                </a:solidFill>
                <a:latin typeface="FreeSerif"/>
                <a:cs typeface="FreeSerif"/>
              </a:rPr>
              <a:t>𝐜</a:t>
            </a:r>
            <a:r>
              <a:rPr sz="2250" spc="78" baseline="-15277" dirty="0">
                <a:solidFill>
                  <a:srgbClr val="BF9000"/>
                </a:solidFill>
                <a:latin typeface="FreeSerif"/>
                <a:cs typeface="FreeSerif"/>
              </a:rPr>
              <a:t>1</a:t>
            </a:r>
            <a:r>
              <a:rPr sz="2250" baseline="-15277" dirty="0">
                <a:solidFill>
                  <a:srgbClr val="BF9000"/>
                </a:solidFill>
                <a:latin typeface="FreeSerif"/>
                <a:cs typeface="FreeSerif"/>
              </a:rPr>
              <a:t>	</a:t>
            </a:r>
            <a:r>
              <a:rPr sz="2100" spc="75" dirty="0">
                <a:solidFill>
                  <a:srgbClr val="BF9000"/>
                </a:solidFill>
                <a:latin typeface="FreeSerif"/>
                <a:cs typeface="FreeSerif"/>
              </a:rPr>
              <a:t>𝐜</a:t>
            </a:r>
            <a:r>
              <a:rPr sz="2250" spc="113" baseline="-15277" dirty="0">
                <a:solidFill>
                  <a:srgbClr val="BF9000"/>
                </a:solidFill>
                <a:latin typeface="FreeSerif"/>
                <a:cs typeface="FreeSerif"/>
              </a:rPr>
              <a:t>2</a:t>
            </a:r>
            <a:r>
              <a:rPr sz="2250" baseline="-15277" dirty="0">
                <a:solidFill>
                  <a:srgbClr val="BF9000"/>
                </a:solidFill>
                <a:latin typeface="FreeSerif"/>
                <a:cs typeface="FreeSerif"/>
              </a:rPr>
              <a:t>	</a:t>
            </a:r>
            <a:r>
              <a:rPr sz="2100" spc="75" dirty="0">
                <a:solidFill>
                  <a:srgbClr val="BF9000"/>
                </a:solidFill>
                <a:latin typeface="FreeSerif"/>
                <a:cs typeface="FreeSerif"/>
              </a:rPr>
              <a:t>𝐜</a:t>
            </a:r>
            <a:r>
              <a:rPr sz="2250" spc="113" baseline="-15277" dirty="0">
                <a:solidFill>
                  <a:srgbClr val="BF9000"/>
                </a:solidFill>
                <a:latin typeface="FreeSerif"/>
                <a:cs typeface="FreeSerif"/>
              </a:rPr>
              <a:t>3</a:t>
            </a:r>
            <a:r>
              <a:rPr sz="2250" baseline="-15277" dirty="0">
                <a:solidFill>
                  <a:srgbClr val="BF9000"/>
                </a:solidFill>
                <a:latin typeface="FreeSerif"/>
                <a:cs typeface="FreeSerif"/>
              </a:rPr>
              <a:t>	</a:t>
            </a:r>
            <a:r>
              <a:rPr sz="4500" spc="-731" baseline="-12500" dirty="0">
                <a:solidFill>
                  <a:srgbClr val="BF9000"/>
                </a:solidFill>
                <a:latin typeface="FreeSerif"/>
                <a:cs typeface="FreeSerif"/>
              </a:rPr>
              <a:t>⋯</a:t>
            </a:r>
            <a:r>
              <a:rPr sz="4500" baseline="-12500" dirty="0">
                <a:solidFill>
                  <a:srgbClr val="BF9000"/>
                </a:solidFill>
                <a:latin typeface="FreeSerif"/>
                <a:cs typeface="FreeSerif"/>
              </a:rPr>
              <a:t>	</a:t>
            </a:r>
            <a:r>
              <a:rPr sz="2100" spc="120" dirty="0">
                <a:solidFill>
                  <a:srgbClr val="BF9000"/>
                </a:solidFill>
                <a:latin typeface="FreeSerif"/>
                <a:cs typeface="FreeSerif"/>
              </a:rPr>
              <a:t>𝐜</a:t>
            </a:r>
            <a:r>
              <a:rPr sz="2250" spc="180" baseline="-15277" dirty="0">
                <a:solidFill>
                  <a:srgbClr val="BF9000"/>
                </a:solidFill>
                <a:latin typeface="FreeSerif"/>
                <a:cs typeface="FreeSerif"/>
              </a:rPr>
              <a:t>𝑛</a:t>
            </a:r>
            <a:endParaRPr sz="2250" baseline="-15277">
              <a:latin typeface="FreeSerif"/>
              <a:cs typeface="FreeSerif"/>
            </a:endParaRPr>
          </a:p>
        </p:txBody>
      </p:sp>
      <p:grpSp>
        <p:nvGrpSpPr>
          <p:cNvPr id="4" name="object 4"/>
          <p:cNvGrpSpPr/>
          <p:nvPr/>
        </p:nvGrpSpPr>
        <p:grpSpPr>
          <a:xfrm>
            <a:off x="2061886" y="760857"/>
            <a:ext cx="165734" cy="639127"/>
            <a:chOff x="2749181" y="1014475"/>
            <a:chExt cx="220979" cy="852169"/>
          </a:xfrm>
        </p:grpSpPr>
        <p:sp>
          <p:nvSpPr>
            <p:cNvPr id="5" name="object 5"/>
            <p:cNvSpPr/>
            <p:nvPr/>
          </p:nvSpPr>
          <p:spPr>
            <a:xfrm>
              <a:off x="2755531"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6" name="object 6"/>
            <p:cNvSpPr/>
            <p:nvPr/>
          </p:nvSpPr>
          <p:spPr>
            <a:xfrm>
              <a:off x="2749169"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 name="object 7"/>
            <p:cNvSpPr/>
            <p:nvPr/>
          </p:nvSpPr>
          <p:spPr>
            <a:xfrm>
              <a:off x="2749181"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8" name="object 8"/>
          <p:cNvGrpSpPr/>
          <p:nvPr/>
        </p:nvGrpSpPr>
        <p:grpSpPr>
          <a:xfrm>
            <a:off x="3297841" y="760857"/>
            <a:ext cx="165734" cy="639127"/>
            <a:chOff x="4397121" y="1014475"/>
            <a:chExt cx="220979" cy="852169"/>
          </a:xfrm>
        </p:grpSpPr>
        <p:sp>
          <p:nvSpPr>
            <p:cNvPr id="9" name="object 9"/>
            <p:cNvSpPr/>
            <p:nvPr/>
          </p:nvSpPr>
          <p:spPr>
            <a:xfrm>
              <a:off x="4403471"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10" name="object 10"/>
            <p:cNvSpPr/>
            <p:nvPr/>
          </p:nvSpPr>
          <p:spPr>
            <a:xfrm>
              <a:off x="4397108"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1" name="object 11"/>
            <p:cNvSpPr/>
            <p:nvPr/>
          </p:nvSpPr>
          <p:spPr>
            <a:xfrm>
              <a:off x="4397121"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12" name="object 12"/>
          <p:cNvGrpSpPr/>
          <p:nvPr/>
        </p:nvGrpSpPr>
        <p:grpSpPr>
          <a:xfrm>
            <a:off x="4533796" y="760857"/>
            <a:ext cx="165734" cy="639127"/>
            <a:chOff x="6045060" y="1014475"/>
            <a:chExt cx="220979" cy="852169"/>
          </a:xfrm>
        </p:grpSpPr>
        <p:sp>
          <p:nvSpPr>
            <p:cNvPr id="13" name="object 13"/>
            <p:cNvSpPr/>
            <p:nvPr/>
          </p:nvSpPr>
          <p:spPr>
            <a:xfrm>
              <a:off x="6051410" y="1020825"/>
              <a:ext cx="208279" cy="839469"/>
            </a:xfrm>
            <a:custGeom>
              <a:avLst/>
              <a:gdLst/>
              <a:ahLst/>
              <a:cxnLst/>
              <a:rect l="l" t="t" r="r" b="b"/>
              <a:pathLst>
                <a:path w="208279" h="839469">
                  <a:moveTo>
                    <a:pt x="208267" y="419569"/>
                  </a:moveTo>
                  <a:lnTo>
                    <a:pt x="0" y="419569"/>
                  </a:lnTo>
                  <a:lnTo>
                    <a:pt x="0" y="629335"/>
                  </a:lnTo>
                  <a:lnTo>
                    <a:pt x="0" y="839114"/>
                  </a:lnTo>
                  <a:lnTo>
                    <a:pt x="208267" y="839114"/>
                  </a:lnTo>
                  <a:lnTo>
                    <a:pt x="208267" y="629335"/>
                  </a:lnTo>
                  <a:lnTo>
                    <a:pt x="208267" y="419569"/>
                  </a:lnTo>
                  <a:close/>
                </a:path>
                <a:path w="208279" h="839469">
                  <a:moveTo>
                    <a:pt x="208267" y="0"/>
                  </a:moveTo>
                  <a:lnTo>
                    <a:pt x="0" y="0"/>
                  </a:lnTo>
                  <a:lnTo>
                    <a:pt x="0" y="209778"/>
                  </a:lnTo>
                  <a:lnTo>
                    <a:pt x="0" y="419557"/>
                  </a:lnTo>
                  <a:lnTo>
                    <a:pt x="208267" y="419557"/>
                  </a:lnTo>
                  <a:lnTo>
                    <a:pt x="208267" y="209778"/>
                  </a:lnTo>
                  <a:lnTo>
                    <a:pt x="208267" y="0"/>
                  </a:lnTo>
                  <a:close/>
                </a:path>
              </a:pathLst>
            </a:custGeom>
            <a:solidFill>
              <a:srgbClr val="BF9000"/>
            </a:solidFill>
          </p:spPr>
          <p:txBody>
            <a:bodyPr wrap="square" lIns="0" tIns="0" rIns="0" bIns="0" rtlCol="0"/>
            <a:lstStyle/>
            <a:p>
              <a:endParaRPr sz="1350"/>
            </a:p>
          </p:txBody>
        </p:sp>
        <p:sp>
          <p:nvSpPr>
            <p:cNvPr id="14" name="object 14"/>
            <p:cNvSpPr/>
            <p:nvPr/>
          </p:nvSpPr>
          <p:spPr>
            <a:xfrm>
              <a:off x="6045048" y="1224267"/>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5" name="object 15"/>
            <p:cNvSpPr/>
            <p:nvPr/>
          </p:nvSpPr>
          <p:spPr>
            <a:xfrm>
              <a:off x="6045060"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grpSp>
      <p:grpSp>
        <p:nvGrpSpPr>
          <p:cNvPr id="16" name="object 16"/>
          <p:cNvGrpSpPr/>
          <p:nvPr/>
        </p:nvGrpSpPr>
        <p:grpSpPr>
          <a:xfrm>
            <a:off x="1775737" y="281663"/>
            <a:ext cx="6035516" cy="1578293"/>
            <a:chOff x="2367648" y="375551"/>
            <a:chExt cx="8047355" cy="2104390"/>
          </a:xfrm>
        </p:grpSpPr>
        <p:sp>
          <p:nvSpPr>
            <p:cNvPr id="17" name="object 17"/>
            <p:cNvSpPr/>
            <p:nvPr/>
          </p:nvSpPr>
          <p:spPr>
            <a:xfrm>
              <a:off x="9470796" y="1020825"/>
              <a:ext cx="208279" cy="839469"/>
            </a:xfrm>
            <a:custGeom>
              <a:avLst/>
              <a:gdLst/>
              <a:ahLst/>
              <a:cxnLst/>
              <a:rect l="l" t="t" r="r" b="b"/>
              <a:pathLst>
                <a:path w="208279" h="839469">
                  <a:moveTo>
                    <a:pt x="208280" y="419569"/>
                  </a:moveTo>
                  <a:lnTo>
                    <a:pt x="0" y="419569"/>
                  </a:lnTo>
                  <a:lnTo>
                    <a:pt x="0" y="629335"/>
                  </a:lnTo>
                  <a:lnTo>
                    <a:pt x="0" y="839114"/>
                  </a:lnTo>
                  <a:lnTo>
                    <a:pt x="208280" y="839114"/>
                  </a:lnTo>
                  <a:lnTo>
                    <a:pt x="208280" y="629335"/>
                  </a:lnTo>
                  <a:lnTo>
                    <a:pt x="208280" y="419569"/>
                  </a:lnTo>
                  <a:close/>
                </a:path>
                <a:path w="208279"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18" name="object 18"/>
            <p:cNvSpPr/>
            <p:nvPr/>
          </p:nvSpPr>
          <p:spPr>
            <a:xfrm>
              <a:off x="9464434"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9" name="object 19"/>
            <p:cNvSpPr/>
            <p:nvPr/>
          </p:nvSpPr>
          <p:spPr>
            <a:xfrm>
              <a:off x="9464446" y="1014475"/>
              <a:ext cx="220979" cy="852169"/>
            </a:xfrm>
            <a:custGeom>
              <a:avLst/>
              <a:gdLst/>
              <a:ahLst/>
              <a:cxnLst/>
              <a:rect l="l" t="t" r="r" b="b"/>
              <a:pathLst>
                <a:path w="220979" h="852169">
                  <a:moveTo>
                    <a:pt x="6350" y="0"/>
                  </a:moveTo>
                  <a:lnTo>
                    <a:pt x="6350" y="851816"/>
                  </a:lnTo>
                </a:path>
                <a:path w="220979" h="852169">
                  <a:moveTo>
                    <a:pt x="214630" y="0"/>
                  </a:moveTo>
                  <a:lnTo>
                    <a:pt x="214630" y="851816"/>
                  </a:lnTo>
                </a:path>
                <a:path w="220979" h="852169">
                  <a:moveTo>
                    <a:pt x="0" y="6350"/>
                  </a:moveTo>
                  <a:lnTo>
                    <a:pt x="220980" y="6350"/>
                  </a:lnTo>
                </a:path>
                <a:path w="220979"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20" name="object 20"/>
            <p:cNvSpPr/>
            <p:nvPr/>
          </p:nvSpPr>
          <p:spPr>
            <a:xfrm>
              <a:off x="2367648" y="375551"/>
              <a:ext cx="8047355" cy="2104390"/>
            </a:xfrm>
            <a:custGeom>
              <a:avLst/>
              <a:gdLst/>
              <a:ahLst/>
              <a:cxnLst/>
              <a:rect l="l" t="t" r="r" b="b"/>
              <a:pathLst>
                <a:path w="8047355" h="2104390">
                  <a:moveTo>
                    <a:pt x="8046732" y="0"/>
                  </a:moveTo>
                  <a:lnTo>
                    <a:pt x="0" y="0"/>
                  </a:lnTo>
                  <a:lnTo>
                    <a:pt x="0" y="2104021"/>
                  </a:lnTo>
                  <a:lnTo>
                    <a:pt x="8046732" y="2104021"/>
                  </a:lnTo>
                  <a:lnTo>
                    <a:pt x="8046732" y="0"/>
                  </a:lnTo>
                  <a:close/>
                </a:path>
              </a:pathLst>
            </a:custGeom>
            <a:solidFill>
              <a:schemeClr val="bg1">
                <a:alpha val="79998"/>
              </a:schemeClr>
            </a:solidFill>
          </p:spPr>
          <p:txBody>
            <a:bodyPr wrap="square" lIns="0" tIns="0" rIns="0" bIns="0" rtlCol="0"/>
            <a:lstStyle/>
            <a:p>
              <a:endParaRPr sz="1350"/>
            </a:p>
          </p:txBody>
        </p:sp>
      </p:grpSp>
      <p:grpSp>
        <p:nvGrpSpPr>
          <p:cNvPr id="21" name="object 21"/>
          <p:cNvGrpSpPr/>
          <p:nvPr/>
        </p:nvGrpSpPr>
        <p:grpSpPr>
          <a:xfrm>
            <a:off x="2061886" y="4158567"/>
            <a:ext cx="165734" cy="953929"/>
            <a:chOff x="2749181" y="5544756"/>
            <a:chExt cx="220979" cy="1271905"/>
          </a:xfrm>
        </p:grpSpPr>
        <p:sp>
          <p:nvSpPr>
            <p:cNvPr id="22" name="object 22"/>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23" name="object 23"/>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4" name="object 24"/>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25" name="object 25"/>
          <p:cNvGrpSpPr/>
          <p:nvPr/>
        </p:nvGrpSpPr>
        <p:grpSpPr>
          <a:xfrm>
            <a:off x="3297841" y="4158567"/>
            <a:ext cx="165734" cy="953929"/>
            <a:chOff x="4397121" y="5544756"/>
            <a:chExt cx="220979" cy="1271905"/>
          </a:xfrm>
        </p:grpSpPr>
        <p:sp>
          <p:nvSpPr>
            <p:cNvPr id="26" name="object 26"/>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27" name="object 27"/>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8" name="object 28"/>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29" name="object 29"/>
          <p:cNvGrpSpPr/>
          <p:nvPr/>
        </p:nvGrpSpPr>
        <p:grpSpPr>
          <a:xfrm>
            <a:off x="4533796" y="4158567"/>
            <a:ext cx="165734" cy="953929"/>
            <a:chOff x="6045060" y="5544756"/>
            <a:chExt cx="220979" cy="1271905"/>
          </a:xfrm>
        </p:grpSpPr>
        <p:sp>
          <p:nvSpPr>
            <p:cNvPr id="30" name="object 30"/>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31" name="object 31"/>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2" name="object 32"/>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33" name="object 33"/>
          <p:cNvGrpSpPr/>
          <p:nvPr/>
        </p:nvGrpSpPr>
        <p:grpSpPr>
          <a:xfrm>
            <a:off x="7093573" y="4153805"/>
            <a:ext cx="175259" cy="963454"/>
            <a:chOff x="9458096" y="5538406"/>
            <a:chExt cx="233679" cy="1284605"/>
          </a:xfrm>
        </p:grpSpPr>
        <p:sp>
          <p:nvSpPr>
            <p:cNvPr id="34" name="object 34"/>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35" name="object 35"/>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6" name="object 36"/>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37" name="object 37"/>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38" name="object 38"/>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39" name="object 39"/>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40" name="object 40"/>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sp>
        <p:nvSpPr>
          <p:cNvPr id="41" name="object 41"/>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grpSp>
        <p:nvGrpSpPr>
          <p:cNvPr id="42" name="object 42"/>
          <p:cNvGrpSpPr/>
          <p:nvPr/>
        </p:nvGrpSpPr>
        <p:grpSpPr>
          <a:xfrm>
            <a:off x="821169" y="2472519"/>
            <a:ext cx="6447949" cy="648652"/>
            <a:chOff x="1094892" y="3296691"/>
            <a:chExt cx="8597265" cy="864869"/>
          </a:xfrm>
        </p:grpSpPr>
        <p:sp>
          <p:nvSpPr>
            <p:cNvPr id="43" name="object 43"/>
            <p:cNvSpPr/>
            <p:nvPr/>
          </p:nvSpPr>
          <p:spPr>
            <a:xfrm>
              <a:off x="1107592"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44" name="object 44"/>
            <p:cNvSpPr/>
            <p:nvPr/>
          </p:nvSpPr>
          <p:spPr>
            <a:xfrm>
              <a:off x="1101229"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5" name="object 45"/>
            <p:cNvSpPr/>
            <p:nvPr/>
          </p:nvSpPr>
          <p:spPr>
            <a:xfrm>
              <a:off x="1101242"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46" name="object 46"/>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47" name="object 47"/>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48" name="object 48"/>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49" name="object 49"/>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50" name="object 50"/>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1" name="object 51"/>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52" name="object 52"/>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53" name="object 53"/>
            <p:cNvSpPr/>
            <p:nvPr/>
          </p:nvSpPr>
          <p:spPr>
            <a:xfrm>
              <a:off x="6045047"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4" name="object 54"/>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55" name="object 55"/>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56" name="object 56"/>
            <p:cNvSpPr/>
            <p:nvPr/>
          </p:nvSpPr>
          <p:spPr>
            <a:xfrm>
              <a:off x="9464434"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7" name="object 57"/>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58" name="object 58"/>
          <p:cNvSpPr txBox="1"/>
          <p:nvPr/>
        </p:nvSpPr>
        <p:spPr>
          <a:xfrm>
            <a:off x="1002792"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0</a:t>
            </a:r>
            <a:endParaRPr sz="2250" baseline="-15277">
              <a:latin typeface="FreeSerif"/>
              <a:cs typeface="FreeSerif"/>
            </a:endParaRPr>
          </a:p>
        </p:txBody>
      </p:sp>
      <p:sp>
        <p:nvSpPr>
          <p:cNvPr id="59" name="object 59"/>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60" name="object 60"/>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61" name="object 61"/>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62" name="object 62"/>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sp>
        <p:nvSpPr>
          <p:cNvPr id="63" name="object 63"/>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grpSp>
        <p:nvGrpSpPr>
          <p:cNvPr id="64" name="object 64"/>
          <p:cNvGrpSpPr/>
          <p:nvPr/>
        </p:nvGrpSpPr>
        <p:grpSpPr>
          <a:xfrm>
            <a:off x="1697488" y="3422779"/>
            <a:ext cx="894874" cy="736283"/>
            <a:chOff x="2263317" y="4563706"/>
            <a:chExt cx="1193165" cy="981710"/>
          </a:xfrm>
        </p:grpSpPr>
        <p:sp>
          <p:nvSpPr>
            <p:cNvPr id="65" name="object 65"/>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66" name="object 66"/>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67" name="object 67"/>
          <p:cNvSpPr txBox="1"/>
          <p:nvPr/>
        </p:nvSpPr>
        <p:spPr>
          <a:xfrm>
            <a:off x="1857213" y="3453530"/>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68" name="object 68"/>
          <p:cNvGrpSpPr/>
          <p:nvPr/>
        </p:nvGrpSpPr>
        <p:grpSpPr>
          <a:xfrm>
            <a:off x="463167" y="3118447"/>
            <a:ext cx="1750695" cy="1251585"/>
            <a:chOff x="617556" y="4157929"/>
            <a:chExt cx="2334260" cy="1668780"/>
          </a:xfrm>
        </p:grpSpPr>
        <p:sp>
          <p:nvSpPr>
            <p:cNvPr id="69" name="object 69"/>
            <p:cNvSpPr/>
            <p:nvPr/>
          </p:nvSpPr>
          <p:spPr>
            <a:xfrm>
              <a:off x="1117752" y="4157929"/>
              <a:ext cx="1834514" cy="1668780"/>
            </a:xfrm>
            <a:custGeom>
              <a:avLst/>
              <a:gdLst/>
              <a:ahLst/>
              <a:cxnLst/>
              <a:rect l="l" t="t" r="r" b="b"/>
              <a:pathLst>
                <a:path w="1834514" h="1668779">
                  <a:moveTo>
                    <a:pt x="190500" y="1172057"/>
                  </a:moveTo>
                  <a:lnTo>
                    <a:pt x="160197" y="1110729"/>
                  </a:lnTo>
                  <a:lnTo>
                    <a:pt x="160108" y="1110551"/>
                  </a:lnTo>
                  <a:lnTo>
                    <a:pt x="96151" y="981100"/>
                  </a:lnTo>
                  <a:lnTo>
                    <a:pt x="0" y="1171155"/>
                  </a:lnTo>
                  <a:lnTo>
                    <a:pt x="76492" y="1110551"/>
                  </a:lnTo>
                  <a:lnTo>
                    <a:pt x="73850" y="1668487"/>
                  </a:lnTo>
                  <a:lnTo>
                    <a:pt x="111950" y="1668665"/>
                  </a:lnTo>
                  <a:lnTo>
                    <a:pt x="114579" y="1110729"/>
                  </a:lnTo>
                  <a:lnTo>
                    <a:pt x="190500" y="1172057"/>
                  </a:lnTo>
                  <a:close/>
                </a:path>
                <a:path w="1834514" h="1668779">
                  <a:moveTo>
                    <a:pt x="1833930" y="190512"/>
                  </a:moveTo>
                  <a:lnTo>
                    <a:pt x="1803450" y="129552"/>
                  </a:lnTo>
                  <a:lnTo>
                    <a:pt x="1738680" y="0"/>
                  </a:lnTo>
                  <a:lnTo>
                    <a:pt x="1643430" y="190500"/>
                  </a:lnTo>
                  <a:lnTo>
                    <a:pt x="1719630" y="129540"/>
                  </a:lnTo>
                  <a:lnTo>
                    <a:pt x="1719618" y="405777"/>
                  </a:lnTo>
                  <a:lnTo>
                    <a:pt x="1757718" y="405777"/>
                  </a:lnTo>
                  <a:lnTo>
                    <a:pt x="1757730" y="129552"/>
                  </a:lnTo>
                  <a:lnTo>
                    <a:pt x="1833930" y="190512"/>
                  </a:lnTo>
                  <a:close/>
                </a:path>
              </a:pathLst>
            </a:custGeom>
            <a:solidFill>
              <a:srgbClr val="595959"/>
            </a:solidFill>
          </p:spPr>
          <p:txBody>
            <a:bodyPr wrap="square" lIns="0" tIns="0" rIns="0" bIns="0" rtlCol="0"/>
            <a:lstStyle/>
            <a:p>
              <a:endParaRPr sz="1350"/>
            </a:p>
          </p:txBody>
        </p:sp>
        <p:sp>
          <p:nvSpPr>
            <p:cNvPr id="70" name="object 70"/>
            <p:cNvSpPr/>
            <p:nvPr/>
          </p:nvSpPr>
          <p:spPr>
            <a:xfrm>
              <a:off x="617556" y="4563706"/>
              <a:ext cx="1193165" cy="575945"/>
            </a:xfrm>
            <a:custGeom>
              <a:avLst/>
              <a:gdLst/>
              <a:ahLst/>
              <a:cxnLst/>
              <a:rect l="l" t="t" r="r" b="b"/>
              <a:pathLst>
                <a:path w="1193164" h="575945">
                  <a:moveTo>
                    <a:pt x="1096803" y="0"/>
                  </a:moveTo>
                  <a:lnTo>
                    <a:pt x="95891" y="0"/>
                  </a:lnTo>
                  <a:lnTo>
                    <a:pt x="58566" y="7534"/>
                  </a:lnTo>
                  <a:lnTo>
                    <a:pt x="28086" y="28082"/>
                  </a:lnTo>
                  <a:lnTo>
                    <a:pt x="7535" y="58560"/>
                  </a:lnTo>
                  <a:lnTo>
                    <a:pt x="0" y="95885"/>
                  </a:lnTo>
                  <a:lnTo>
                    <a:pt x="0" y="479437"/>
                  </a:lnTo>
                  <a:lnTo>
                    <a:pt x="7535" y="516761"/>
                  </a:lnTo>
                  <a:lnTo>
                    <a:pt x="28086" y="547239"/>
                  </a:lnTo>
                  <a:lnTo>
                    <a:pt x="58566" y="567788"/>
                  </a:lnTo>
                  <a:lnTo>
                    <a:pt x="95891" y="575322"/>
                  </a:lnTo>
                  <a:lnTo>
                    <a:pt x="1096803" y="575322"/>
                  </a:lnTo>
                  <a:lnTo>
                    <a:pt x="1134129" y="567788"/>
                  </a:lnTo>
                  <a:lnTo>
                    <a:pt x="1164612" y="547239"/>
                  </a:lnTo>
                  <a:lnTo>
                    <a:pt x="1185164" y="516761"/>
                  </a:lnTo>
                  <a:lnTo>
                    <a:pt x="1192701" y="479437"/>
                  </a:lnTo>
                  <a:lnTo>
                    <a:pt x="1192701" y="95885"/>
                  </a:lnTo>
                  <a:lnTo>
                    <a:pt x="1185164" y="58560"/>
                  </a:lnTo>
                  <a:lnTo>
                    <a:pt x="1164612" y="28082"/>
                  </a:lnTo>
                  <a:lnTo>
                    <a:pt x="1134129" y="7534"/>
                  </a:lnTo>
                  <a:lnTo>
                    <a:pt x="1096803" y="0"/>
                  </a:lnTo>
                  <a:close/>
                </a:path>
              </a:pathLst>
            </a:custGeom>
            <a:solidFill>
              <a:srgbClr val="DEEBF7"/>
            </a:solidFill>
          </p:spPr>
          <p:txBody>
            <a:bodyPr wrap="square" lIns="0" tIns="0" rIns="0" bIns="0" rtlCol="0"/>
            <a:lstStyle/>
            <a:p>
              <a:endParaRPr sz="1350"/>
            </a:p>
          </p:txBody>
        </p:sp>
      </p:grpSp>
      <p:sp>
        <p:nvSpPr>
          <p:cNvPr id="71" name="object 71"/>
          <p:cNvSpPr txBox="1"/>
          <p:nvPr/>
        </p:nvSpPr>
        <p:spPr>
          <a:xfrm>
            <a:off x="593723" y="3453530"/>
            <a:ext cx="632936"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Embed</a:t>
            </a:r>
            <a:endParaRPr sz="2025">
              <a:latin typeface="Liberation Sans Narrow"/>
              <a:cs typeface="Liberation Sans Narrow"/>
            </a:endParaRPr>
          </a:p>
        </p:txBody>
      </p:sp>
      <p:grpSp>
        <p:nvGrpSpPr>
          <p:cNvPr id="72" name="object 72"/>
          <p:cNvGrpSpPr/>
          <p:nvPr/>
        </p:nvGrpSpPr>
        <p:grpSpPr>
          <a:xfrm>
            <a:off x="402750" y="1726453"/>
            <a:ext cx="7308533" cy="1696403"/>
            <a:chOff x="537000" y="2301938"/>
            <a:chExt cx="9744710" cy="2261870"/>
          </a:xfrm>
        </p:grpSpPr>
        <p:sp>
          <p:nvSpPr>
            <p:cNvPr id="73" name="object 73"/>
            <p:cNvSpPr/>
            <p:nvPr/>
          </p:nvSpPr>
          <p:spPr>
            <a:xfrm>
              <a:off x="1115047" y="2894774"/>
              <a:ext cx="8552180" cy="1669414"/>
            </a:xfrm>
            <a:custGeom>
              <a:avLst/>
              <a:gdLst/>
              <a:ahLst/>
              <a:cxnLst/>
              <a:rect l="l" t="t" r="r" b="b"/>
              <a:pathLst>
                <a:path w="8552180" h="1669414">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1669414">
                  <a:moveTo>
                    <a:pt x="190868" y="1453667"/>
                  </a:moveTo>
                  <a:lnTo>
                    <a:pt x="160388" y="1392707"/>
                  </a:lnTo>
                  <a:lnTo>
                    <a:pt x="95605" y="1263154"/>
                  </a:lnTo>
                  <a:lnTo>
                    <a:pt x="355" y="1453654"/>
                  </a:lnTo>
                  <a:lnTo>
                    <a:pt x="76555" y="1392694"/>
                  </a:lnTo>
                  <a:lnTo>
                    <a:pt x="76555" y="1668932"/>
                  </a:lnTo>
                  <a:lnTo>
                    <a:pt x="114655" y="1668932"/>
                  </a:lnTo>
                  <a:lnTo>
                    <a:pt x="114655" y="1392707"/>
                  </a:lnTo>
                  <a:lnTo>
                    <a:pt x="190868" y="1453667"/>
                  </a:lnTo>
                  <a:close/>
                </a:path>
                <a:path w="8552180" h="1669414">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1669414">
                  <a:moveTo>
                    <a:pt x="3487813" y="190500"/>
                  </a:moveTo>
                  <a:lnTo>
                    <a:pt x="3457333" y="129540"/>
                  </a:lnTo>
                  <a:lnTo>
                    <a:pt x="3392563" y="0"/>
                  </a:lnTo>
                  <a:lnTo>
                    <a:pt x="3297313" y="190500"/>
                  </a:lnTo>
                  <a:lnTo>
                    <a:pt x="3373513" y="129540"/>
                  </a:lnTo>
                  <a:lnTo>
                    <a:pt x="3373513" y="405765"/>
                  </a:lnTo>
                  <a:lnTo>
                    <a:pt x="3411613" y="405765"/>
                  </a:lnTo>
                  <a:lnTo>
                    <a:pt x="3411613" y="129540"/>
                  </a:lnTo>
                  <a:lnTo>
                    <a:pt x="3487813" y="190500"/>
                  </a:lnTo>
                  <a:close/>
                </a:path>
                <a:path w="8552180" h="1669414">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1669414">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74" name="object 74"/>
            <p:cNvSpPr/>
            <p:nvPr/>
          </p:nvSpPr>
          <p:spPr>
            <a:xfrm>
              <a:off x="537000" y="2301938"/>
              <a:ext cx="9744710" cy="575945"/>
            </a:xfrm>
            <a:custGeom>
              <a:avLst/>
              <a:gdLst/>
              <a:ahLst/>
              <a:cxnLst/>
              <a:rect l="l" t="t" r="r" b="b"/>
              <a:pathLst>
                <a:path w="9744710" h="575944">
                  <a:moveTo>
                    <a:pt x="9648793" y="0"/>
                  </a:moveTo>
                  <a:lnTo>
                    <a:pt x="95890" y="0"/>
                  </a:lnTo>
                  <a:lnTo>
                    <a:pt x="58565" y="7536"/>
                  </a:lnTo>
                  <a:lnTo>
                    <a:pt x="28085" y="28089"/>
                  </a:lnTo>
                  <a:lnTo>
                    <a:pt x="7535" y="58571"/>
                  </a:lnTo>
                  <a:lnTo>
                    <a:pt x="0" y="95897"/>
                  </a:lnTo>
                  <a:lnTo>
                    <a:pt x="0" y="479450"/>
                  </a:lnTo>
                  <a:lnTo>
                    <a:pt x="7535" y="516774"/>
                  </a:lnTo>
                  <a:lnTo>
                    <a:pt x="28085" y="547252"/>
                  </a:lnTo>
                  <a:lnTo>
                    <a:pt x="58565" y="567800"/>
                  </a:lnTo>
                  <a:lnTo>
                    <a:pt x="95890" y="575335"/>
                  </a:lnTo>
                  <a:lnTo>
                    <a:pt x="9648793" y="575335"/>
                  </a:lnTo>
                  <a:lnTo>
                    <a:pt x="9686119" y="567800"/>
                  </a:lnTo>
                  <a:lnTo>
                    <a:pt x="9716601" y="547252"/>
                  </a:lnTo>
                  <a:lnTo>
                    <a:pt x="9737154" y="516774"/>
                  </a:lnTo>
                  <a:lnTo>
                    <a:pt x="9744690" y="479450"/>
                  </a:lnTo>
                  <a:lnTo>
                    <a:pt x="9744690" y="95897"/>
                  </a:lnTo>
                  <a:lnTo>
                    <a:pt x="9737154" y="58571"/>
                  </a:lnTo>
                  <a:lnTo>
                    <a:pt x="9716601" y="28089"/>
                  </a:lnTo>
                  <a:lnTo>
                    <a:pt x="9686119" y="7536"/>
                  </a:lnTo>
                  <a:lnTo>
                    <a:pt x="9648793" y="0"/>
                  </a:lnTo>
                  <a:close/>
                </a:path>
              </a:pathLst>
            </a:custGeom>
            <a:solidFill>
              <a:srgbClr val="D6DCE5"/>
            </a:solidFill>
          </p:spPr>
          <p:txBody>
            <a:bodyPr wrap="square" lIns="0" tIns="0" rIns="0" bIns="0" rtlCol="0"/>
            <a:lstStyle/>
            <a:p>
              <a:endParaRPr sz="1350"/>
            </a:p>
          </p:txBody>
        </p:sp>
      </p:grpSp>
      <p:sp>
        <p:nvSpPr>
          <p:cNvPr id="75" name="object 75"/>
          <p:cNvSpPr txBox="1"/>
          <p:nvPr/>
        </p:nvSpPr>
        <p:spPr>
          <a:xfrm>
            <a:off x="496367" y="4458477"/>
            <a:ext cx="822960" cy="323646"/>
          </a:xfrm>
          <a:prstGeom prst="rect">
            <a:avLst/>
          </a:prstGeom>
        </p:spPr>
        <p:txBody>
          <a:bodyPr vert="horz" wrap="square" lIns="0" tIns="11906" rIns="0" bIns="0" rtlCol="0">
            <a:spAutoFit/>
          </a:bodyPr>
          <a:lstStyle/>
          <a:p>
            <a:pPr marL="9525">
              <a:spcBef>
                <a:spcPts val="94"/>
              </a:spcBef>
            </a:pPr>
            <a:r>
              <a:rPr sz="2025" b="1" spc="-8" dirty="0">
                <a:solidFill>
                  <a:srgbClr val="44546A"/>
                </a:solidFill>
                <a:latin typeface="Courier New"/>
                <a:cs typeface="Courier New"/>
              </a:rPr>
              <a:t>[CLS]</a:t>
            </a:r>
            <a:endParaRPr sz="2025">
              <a:latin typeface="Courier New"/>
              <a:cs typeface="Courier New"/>
            </a:endParaRPr>
          </a:p>
        </p:txBody>
      </p:sp>
      <p:sp>
        <p:nvSpPr>
          <p:cNvPr id="76" name="object 76"/>
          <p:cNvSpPr txBox="1"/>
          <p:nvPr/>
        </p:nvSpPr>
        <p:spPr>
          <a:xfrm>
            <a:off x="2706052" y="1757214"/>
            <a:ext cx="3889820" cy="323646"/>
          </a:xfrm>
          <a:prstGeom prst="rect">
            <a:avLst/>
          </a:prstGeom>
        </p:spPr>
        <p:txBody>
          <a:bodyPr vert="horz" wrap="square" lIns="0" tIns="11906" rIns="0" bIns="0" rtlCol="0">
            <a:spAutoFit/>
          </a:bodyPr>
          <a:lstStyle/>
          <a:p>
            <a:pPr marL="9525">
              <a:spcBef>
                <a:spcPts val="94"/>
              </a:spcBef>
            </a:pPr>
            <a:r>
              <a:rPr sz="2025" spc="-41" dirty="0">
                <a:solidFill>
                  <a:srgbClr val="44546A"/>
                </a:solidFill>
                <a:latin typeface="Liberation Sans Narrow"/>
                <a:cs typeface="Liberation Sans Narrow"/>
              </a:rPr>
              <a:t>Transformer</a:t>
            </a:r>
            <a:r>
              <a:rPr sz="2025" spc="-49" dirty="0">
                <a:solidFill>
                  <a:srgbClr val="44546A"/>
                </a:solidFill>
                <a:latin typeface="Liberation Sans Narrow"/>
                <a:cs typeface="Liberation Sans Narrow"/>
              </a:rPr>
              <a:t> </a:t>
            </a:r>
            <a:r>
              <a:rPr sz="2025" spc="-60" dirty="0">
                <a:solidFill>
                  <a:srgbClr val="44546A"/>
                </a:solidFill>
                <a:latin typeface="Liberation Sans Narrow"/>
                <a:cs typeface="Liberation Sans Narrow"/>
              </a:rPr>
              <a:t>Encoder</a:t>
            </a:r>
            <a:r>
              <a:rPr sz="2025" spc="-49" dirty="0">
                <a:solidFill>
                  <a:srgbClr val="44546A"/>
                </a:solidFill>
                <a:latin typeface="Liberation Sans Narrow"/>
                <a:cs typeface="Liberation Sans Narrow"/>
              </a:rPr>
              <a:t> </a:t>
            </a:r>
            <a:r>
              <a:rPr sz="2025" spc="-30" dirty="0">
                <a:solidFill>
                  <a:srgbClr val="44546A"/>
                </a:solidFill>
                <a:latin typeface="Liberation Sans Narrow"/>
                <a:cs typeface="Liberation Sans Narrow"/>
              </a:rPr>
              <a:t>Network</a:t>
            </a:r>
            <a:endParaRPr sz="2025" dirty="0">
              <a:latin typeface="Liberation Sans Narrow"/>
              <a:cs typeface="Liberation Sans Narrow"/>
            </a:endParaRPr>
          </a:p>
        </p:txBody>
      </p:sp>
      <p:grpSp>
        <p:nvGrpSpPr>
          <p:cNvPr id="77" name="object 77"/>
          <p:cNvGrpSpPr/>
          <p:nvPr/>
        </p:nvGrpSpPr>
        <p:grpSpPr>
          <a:xfrm>
            <a:off x="2933604" y="3421598"/>
            <a:ext cx="894874" cy="736283"/>
            <a:chOff x="3911472" y="4562131"/>
            <a:chExt cx="1193165" cy="981710"/>
          </a:xfrm>
        </p:grpSpPr>
        <p:sp>
          <p:nvSpPr>
            <p:cNvPr id="78" name="object 78"/>
            <p:cNvSpPr/>
            <p:nvPr/>
          </p:nvSpPr>
          <p:spPr>
            <a:xfrm>
              <a:off x="4412576" y="5137467"/>
              <a:ext cx="190500" cy="405765"/>
            </a:xfrm>
            <a:custGeom>
              <a:avLst/>
              <a:gdLst/>
              <a:ahLst/>
              <a:cxnLst/>
              <a:rect l="l" t="t" r="r" b="b"/>
              <a:pathLst>
                <a:path w="190500" h="405764">
                  <a:moveTo>
                    <a:pt x="114300" y="129540"/>
                  </a:moveTo>
                  <a:lnTo>
                    <a:pt x="76200" y="129540"/>
                  </a:lnTo>
                  <a:lnTo>
                    <a:pt x="76200" y="405765"/>
                  </a:lnTo>
                  <a:lnTo>
                    <a:pt x="114300" y="405765"/>
                  </a:lnTo>
                  <a:lnTo>
                    <a:pt x="114300" y="129540"/>
                  </a:lnTo>
                  <a:close/>
                </a:path>
                <a:path w="190500" h="405764">
                  <a:moveTo>
                    <a:pt x="95250" y="0"/>
                  </a:moveTo>
                  <a:lnTo>
                    <a:pt x="0" y="190500"/>
                  </a:lnTo>
                  <a:lnTo>
                    <a:pt x="76200" y="129540"/>
                  </a:lnTo>
                  <a:lnTo>
                    <a:pt x="160020" y="129540"/>
                  </a:lnTo>
                  <a:lnTo>
                    <a:pt x="95250" y="0"/>
                  </a:lnTo>
                  <a:close/>
                </a:path>
                <a:path w="190500" h="405764">
                  <a:moveTo>
                    <a:pt x="160020" y="129540"/>
                  </a:moveTo>
                  <a:lnTo>
                    <a:pt x="114300" y="129540"/>
                  </a:lnTo>
                  <a:lnTo>
                    <a:pt x="190500" y="190500"/>
                  </a:lnTo>
                  <a:lnTo>
                    <a:pt x="160020" y="129540"/>
                  </a:lnTo>
                  <a:close/>
                </a:path>
              </a:pathLst>
            </a:custGeom>
            <a:solidFill>
              <a:srgbClr val="595959"/>
            </a:solidFill>
          </p:spPr>
          <p:txBody>
            <a:bodyPr wrap="square" lIns="0" tIns="0" rIns="0" bIns="0" rtlCol="0"/>
            <a:lstStyle/>
            <a:p>
              <a:endParaRPr sz="1350"/>
            </a:p>
          </p:txBody>
        </p:sp>
        <p:sp>
          <p:nvSpPr>
            <p:cNvPr id="79" name="object 79"/>
            <p:cNvSpPr/>
            <p:nvPr/>
          </p:nvSpPr>
          <p:spPr>
            <a:xfrm>
              <a:off x="3911472" y="4562131"/>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80" name="object 80"/>
          <p:cNvSpPr txBox="1"/>
          <p:nvPr/>
        </p:nvSpPr>
        <p:spPr>
          <a:xfrm>
            <a:off x="3093339"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81" name="object 81"/>
          <p:cNvGrpSpPr/>
          <p:nvPr/>
        </p:nvGrpSpPr>
        <p:grpSpPr>
          <a:xfrm>
            <a:off x="3307003" y="3117276"/>
            <a:ext cx="1755458" cy="1040606"/>
            <a:chOff x="4409338" y="4156367"/>
            <a:chExt cx="2340610" cy="1387475"/>
          </a:xfrm>
        </p:grpSpPr>
        <p:sp>
          <p:nvSpPr>
            <p:cNvPr id="82" name="object 82"/>
            <p:cNvSpPr/>
            <p:nvPr/>
          </p:nvSpPr>
          <p:spPr>
            <a:xfrm>
              <a:off x="4409338" y="4156367"/>
              <a:ext cx="1839595" cy="1387475"/>
            </a:xfrm>
            <a:custGeom>
              <a:avLst/>
              <a:gdLst/>
              <a:ahLst/>
              <a:cxnLst/>
              <a:rect l="l" t="t" r="r" b="b"/>
              <a:pathLst>
                <a:path w="1839595"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1839595" h="1387475">
                  <a:moveTo>
                    <a:pt x="1839506" y="1171600"/>
                  </a:moveTo>
                  <a:lnTo>
                    <a:pt x="1809026" y="1110640"/>
                  </a:lnTo>
                  <a:lnTo>
                    <a:pt x="1744256" y="981100"/>
                  </a:lnTo>
                  <a:lnTo>
                    <a:pt x="1649006" y="1171600"/>
                  </a:lnTo>
                  <a:lnTo>
                    <a:pt x="1725206" y="1110640"/>
                  </a:lnTo>
                  <a:lnTo>
                    <a:pt x="1725206" y="1386865"/>
                  </a:lnTo>
                  <a:lnTo>
                    <a:pt x="1763306" y="1386865"/>
                  </a:lnTo>
                  <a:lnTo>
                    <a:pt x="1763306" y="1110640"/>
                  </a:lnTo>
                  <a:lnTo>
                    <a:pt x="1839506" y="1171600"/>
                  </a:lnTo>
                  <a:close/>
                </a:path>
              </a:pathLst>
            </a:custGeom>
            <a:solidFill>
              <a:srgbClr val="595959"/>
            </a:solidFill>
          </p:spPr>
          <p:txBody>
            <a:bodyPr wrap="square" lIns="0" tIns="0" rIns="0" bIns="0" rtlCol="0"/>
            <a:lstStyle/>
            <a:p>
              <a:endParaRPr sz="1350"/>
            </a:p>
          </p:txBody>
        </p:sp>
        <p:sp>
          <p:nvSpPr>
            <p:cNvPr id="83" name="object 83"/>
            <p:cNvSpPr/>
            <p:nvPr/>
          </p:nvSpPr>
          <p:spPr>
            <a:xfrm>
              <a:off x="5557240" y="4562132"/>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4" name="object 84"/>
          <p:cNvSpPr txBox="1"/>
          <p:nvPr/>
        </p:nvSpPr>
        <p:spPr>
          <a:xfrm>
            <a:off x="4327655"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grpSp>
        <p:nvGrpSpPr>
          <p:cNvPr id="85" name="object 85"/>
          <p:cNvGrpSpPr/>
          <p:nvPr/>
        </p:nvGrpSpPr>
        <p:grpSpPr>
          <a:xfrm>
            <a:off x="4541320" y="3117276"/>
            <a:ext cx="3088481" cy="1040606"/>
            <a:chOff x="6055093" y="4156367"/>
            <a:chExt cx="4117975" cy="1387475"/>
          </a:xfrm>
        </p:grpSpPr>
        <p:sp>
          <p:nvSpPr>
            <p:cNvPr id="86" name="object 86"/>
            <p:cNvSpPr/>
            <p:nvPr/>
          </p:nvSpPr>
          <p:spPr>
            <a:xfrm>
              <a:off x="6055093" y="4156367"/>
              <a:ext cx="3616960" cy="1387475"/>
            </a:xfrm>
            <a:custGeom>
              <a:avLst/>
              <a:gdLst/>
              <a:ahLst/>
              <a:cxnLst/>
              <a:rect l="l" t="t" r="r" b="b"/>
              <a:pathLst>
                <a:path w="3616959"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3616959" h="1387475">
                  <a:moveTo>
                    <a:pt x="3616845" y="1171600"/>
                  </a:moveTo>
                  <a:lnTo>
                    <a:pt x="3586365" y="1110640"/>
                  </a:lnTo>
                  <a:lnTo>
                    <a:pt x="3521595" y="981100"/>
                  </a:lnTo>
                  <a:lnTo>
                    <a:pt x="3426345" y="1171600"/>
                  </a:lnTo>
                  <a:lnTo>
                    <a:pt x="3502545" y="1110640"/>
                  </a:lnTo>
                  <a:lnTo>
                    <a:pt x="3502545" y="1386865"/>
                  </a:lnTo>
                  <a:lnTo>
                    <a:pt x="3540645" y="1386865"/>
                  </a:lnTo>
                  <a:lnTo>
                    <a:pt x="3540645" y="1110640"/>
                  </a:lnTo>
                  <a:lnTo>
                    <a:pt x="3616845" y="1171600"/>
                  </a:lnTo>
                  <a:close/>
                </a:path>
              </a:pathLst>
            </a:custGeom>
            <a:solidFill>
              <a:srgbClr val="595959"/>
            </a:solidFill>
          </p:spPr>
          <p:txBody>
            <a:bodyPr wrap="square" lIns="0" tIns="0" rIns="0" bIns="0" rtlCol="0"/>
            <a:lstStyle/>
            <a:p>
              <a:endParaRPr sz="1350"/>
            </a:p>
          </p:txBody>
        </p:sp>
        <p:sp>
          <p:nvSpPr>
            <p:cNvPr id="87" name="object 87"/>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88" name="object 88"/>
          <p:cNvSpPr txBox="1"/>
          <p:nvPr/>
        </p:nvSpPr>
        <p:spPr>
          <a:xfrm>
            <a:off x="6894976" y="3452359"/>
            <a:ext cx="575310" cy="635270"/>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a:latin typeface="Liberation Sans Narrow"/>
              <a:cs typeface="Liberation Sans Narrow"/>
            </a:endParaRPr>
          </a:p>
        </p:txBody>
      </p:sp>
      <p:sp>
        <p:nvSpPr>
          <p:cNvPr id="89" name="object 89"/>
          <p:cNvSpPr/>
          <p:nvPr/>
        </p:nvSpPr>
        <p:spPr>
          <a:xfrm>
            <a:off x="7108641" y="3117276"/>
            <a:ext cx="142875" cy="304324"/>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grpSp>
        <p:nvGrpSpPr>
          <p:cNvPr id="90" name="object 90"/>
          <p:cNvGrpSpPr/>
          <p:nvPr/>
        </p:nvGrpSpPr>
        <p:grpSpPr>
          <a:xfrm>
            <a:off x="825932" y="760857"/>
            <a:ext cx="165734" cy="639127"/>
            <a:chOff x="1101242" y="1014475"/>
            <a:chExt cx="220979" cy="852169"/>
          </a:xfrm>
        </p:grpSpPr>
        <p:sp>
          <p:nvSpPr>
            <p:cNvPr id="91" name="object 91"/>
            <p:cNvSpPr/>
            <p:nvPr/>
          </p:nvSpPr>
          <p:spPr>
            <a:xfrm>
              <a:off x="1107592"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92" name="object 92"/>
            <p:cNvSpPr/>
            <p:nvPr/>
          </p:nvSpPr>
          <p:spPr>
            <a:xfrm>
              <a:off x="1101229"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3" name="object 93"/>
            <p:cNvSpPr/>
            <p:nvPr/>
          </p:nvSpPr>
          <p:spPr>
            <a:xfrm>
              <a:off x="1101242"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94" name="object 94"/>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95" name="object 95"/>
          <p:cNvSpPr txBox="1"/>
          <p:nvPr/>
        </p:nvSpPr>
        <p:spPr>
          <a:xfrm>
            <a:off x="1004554" y="851183"/>
            <a:ext cx="296228" cy="332783"/>
          </a:xfrm>
          <a:prstGeom prst="rect">
            <a:avLst/>
          </a:prstGeom>
        </p:spPr>
        <p:txBody>
          <a:bodyPr vert="horz" wrap="square" lIns="0" tIns="9525" rIns="0" bIns="0" rtlCol="0">
            <a:spAutoFit/>
          </a:bodyPr>
          <a:lstStyle/>
          <a:p>
            <a:pPr marL="28575">
              <a:spcBef>
                <a:spcPts val="75"/>
              </a:spcBef>
            </a:pPr>
            <a:r>
              <a:rPr sz="2100" spc="75" dirty="0">
                <a:solidFill>
                  <a:srgbClr val="BF9000"/>
                </a:solidFill>
                <a:latin typeface="FreeSerif"/>
                <a:cs typeface="FreeSerif"/>
              </a:rPr>
              <a:t>𝐜</a:t>
            </a:r>
            <a:r>
              <a:rPr sz="2250" spc="113" baseline="-15277" dirty="0">
                <a:solidFill>
                  <a:srgbClr val="BF9000"/>
                </a:solidFill>
                <a:latin typeface="FreeSerif"/>
                <a:cs typeface="FreeSerif"/>
              </a:rPr>
              <a:t>0</a:t>
            </a:r>
            <a:endParaRPr sz="2250" baseline="-15277">
              <a:latin typeface="FreeSerif"/>
              <a:cs typeface="FreeSerif"/>
            </a:endParaRPr>
          </a:p>
        </p:txBody>
      </p:sp>
      <p:sp>
        <p:nvSpPr>
          <p:cNvPr id="97" name="TextBox 96">
            <a:extLst>
              <a:ext uri="{FF2B5EF4-FFF2-40B4-BE49-F238E27FC236}">
                <a16:creationId xmlns:a16="http://schemas.microsoft.com/office/drawing/2014/main" id="{CDF7A47B-1EA3-FBA2-6B38-593C4F1B356C}"/>
              </a:ext>
            </a:extLst>
          </p:cNvPr>
          <p:cNvSpPr txBox="1"/>
          <p:nvPr/>
        </p:nvSpPr>
        <p:spPr>
          <a:xfrm>
            <a:off x="78962" y="40249"/>
            <a:ext cx="4572000" cy="369332"/>
          </a:xfrm>
          <a:prstGeom prst="rect">
            <a:avLst/>
          </a:prstGeom>
          <a:noFill/>
        </p:spPr>
        <p:txBody>
          <a:bodyPr wrap="square">
            <a:spAutoFit/>
          </a:bodyPr>
          <a:lstStyle/>
          <a:p>
            <a:r>
              <a:rPr lang="en" sz="1800" dirty="0"/>
              <a:t>Vision Transformer Architecture Explained:</a:t>
            </a:r>
            <a:endParaRPr lang="en-GB"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061886" y="4158567"/>
            <a:ext cx="165734" cy="953929"/>
            <a:chOff x="2749181" y="5544756"/>
            <a:chExt cx="220979" cy="1271905"/>
          </a:xfrm>
        </p:grpSpPr>
        <p:sp>
          <p:nvSpPr>
            <p:cNvPr id="3" name="object 3"/>
            <p:cNvSpPr/>
            <p:nvPr/>
          </p:nvSpPr>
          <p:spPr>
            <a:xfrm>
              <a:off x="2755531" y="5551106"/>
              <a:ext cx="208279" cy="1259205"/>
            </a:xfrm>
            <a:custGeom>
              <a:avLst/>
              <a:gdLst/>
              <a:ahLst/>
              <a:cxnLst/>
              <a:rect l="l" t="t" r="r" b="b"/>
              <a:pathLst>
                <a:path w="208280"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80"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4" name="object 4"/>
            <p:cNvSpPr/>
            <p:nvPr/>
          </p:nvSpPr>
          <p:spPr>
            <a:xfrm>
              <a:off x="2749169"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5" name="object 5"/>
            <p:cNvSpPr/>
            <p:nvPr/>
          </p:nvSpPr>
          <p:spPr>
            <a:xfrm>
              <a:off x="2749181" y="5544756"/>
              <a:ext cx="220979" cy="1271905"/>
            </a:xfrm>
            <a:custGeom>
              <a:avLst/>
              <a:gdLst/>
              <a:ahLst/>
              <a:cxnLst/>
              <a:rect l="l" t="t" r="r" b="b"/>
              <a:pathLst>
                <a:path w="220980" h="1271904">
                  <a:moveTo>
                    <a:pt x="6350" y="0"/>
                  </a:moveTo>
                  <a:lnTo>
                    <a:pt x="6350" y="1271370"/>
                  </a:lnTo>
                </a:path>
                <a:path w="220980" h="1271904">
                  <a:moveTo>
                    <a:pt x="214630" y="0"/>
                  </a:moveTo>
                  <a:lnTo>
                    <a:pt x="214630" y="1271370"/>
                  </a:lnTo>
                </a:path>
                <a:path w="220980" h="1271904">
                  <a:moveTo>
                    <a:pt x="0" y="6350"/>
                  </a:moveTo>
                  <a:lnTo>
                    <a:pt x="220980" y="6350"/>
                  </a:lnTo>
                </a:path>
                <a:path w="220980"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6" name="object 6"/>
          <p:cNvGrpSpPr/>
          <p:nvPr/>
        </p:nvGrpSpPr>
        <p:grpSpPr>
          <a:xfrm>
            <a:off x="3297841" y="4158567"/>
            <a:ext cx="165734" cy="953929"/>
            <a:chOff x="4397121" y="5544756"/>
            <a:chExt cx="220979" cy="1271905"/>
          </a:xfrm>
        </p:grpSpPr>
        <p:sp>
          <p:nvSpPr>
            <p:cNvPr id="7" name="object 7"/>
            <p:cNvSpPr/>
            <p:nvPr/>
          </p:nvSpPr>
          <p:spPr>
            <a:xfrm>
              <a:off x="4403471"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8" name="object 8"/>
            <p:cNvSpPr/>
            <p:nvPr/>
          </p:nvSpPr>
          <p:spPr>
            <a:xfrm>
              <a:off x="439710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9" name="object 9"/>
            <p:cNvSpPr/>
            <p:nvPr/>
          </p:nvSpPr>
          <p:spPr>
            <a:xfrm>
              <a:off x="4397121"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0" name="object 10"/>
          <p:cNvGrpSpPr/>
          <p:nvPr/>
        </p:nvGrpSpPr>
        <p:grpSpPr>
          <a:xfrm>
            <a:off x="4533796" y="4158567"/>
            <a:ext cx="165734" cy="953929"/>
            <a:chOff x="6045060" y="5544756"/>
            <a:chExt cx="220979" cy="1271905"/>
          </a:xfrm>
        </p:grpSpPr>
        <p:sp>
          <p:nvSpPr>
            <p:cNvPr id="11" name="object 11"/>
            <p:cNvSpPr/>
            <p:nvPr/>
          </p:nvSpPr>
          <p:spPr>
            <a:xfrm>
              <a:off x="6051410" y="5551106"/>
              <a:ext cx="208279" cy="1259205"/>
            </a:xfrm>
            <a:custGeom>
              <a:avLst/>
              <a:gdLst/>
              <a:ahLst/>
              <a:cxnLst/>
              <a:rect l="l" t="t" r="r" b="b"/>
              <a:pathLst>
                <a:path w="208279" h="1259204">
                  <a:moveTo>
                    <a:pt x="208267" y="419569"/>
                  </a:moveTo>
                  <a:lnTo>
                    <a:pt x="0" y="419569"/>
                  </a:lnTo>
                  <a:lnTo>
                    <a:pt x="0" y="629348"/>
                  </a:lnTo>
                  <a:lnTo>
                    <a:pt x="0" y="839127"/>
                  </a:lnTo>
                  <a:lnTo>
                    <a:pt x="0" y="1048905"/>
                  </a:lnTo>
                  <a:lnTo>
                    <a:pt x="0" y="1258684"/>
                  </a:lnTo>
                  <a:lnTo>
                    <a:pt x="208267" y="1258684"/>
                  </a:lnTo>
                  <a:lnTo>
                    <a:pt x="208267" y="1048905"/>
                  </a:lnTo>
                  <a:lnTo>
                    <a:pt x="208267" y="839127"/>
                  </a:lnTo>
                  <a:lnTo>
                    <a:pt x="208267" y="629348"/>
                  </a:lnTo>
                  <a:lnTo>
                    <a:pt x="208267" y="419569"/>
                  </a:lnTo>
                  <a:close/>
                </a:path>
                <a:path w="208279" h="1259204">
                  <a:moveTo>
                    <a:pt x="208267" y="0"/>
                  </a:moveTo>
                  <a:lnTo>
                    <a:pt x="0" y="0"/>
                  </a:lnTo>
                  <a:lnTo>
                    <a:pt x="0" y="209778"/>
                  </a:lnTo>
                  <a:lnTo>
                    <a:pt x="0" y="419557"/>
                  </a:lnTo>
                  <a:lnTo>
                    <a:pt x="208267" y="419557"/>
                  </a:lnTo>
                  <a:lnTo>
                    <a:pt x="208267" y="209778"/>
                  </a:lnTo>
                  <a:lnTo>
                    <a:pt x="208267" y="0"/>
                  </a:lnTo>
                  <a:close/>
                </a:path>
              </a:pathLst>
            </a:custGeom>
            <a:solidFill>
              <a:srgbClr val="548235"/>
            </a:solidFill>
          </p:spPr>
          <p:txBody>
            <a:bodyPr wrap="square" lIns="0" tIns="0" rIns="0" bIns="0" rtlCol="0"/>
            <a:lstStyle/>
            <a:p>
              <a:endParaRPr sz="1350"/>
            </a:p>
          </p:txBody>
        </p:sp>
        <p:sp>
          <p:nvSpPr>
            <p:cNvPr id="12" name="object 12"/>
            <p:cNvSpPr/>
            <p:nvPr/>
          </p:nvSpPr>
          <p:spPr>
            <a:xfrm>
              <a:off x="6045048" y="5754547"/>
              <a:ext cx="221615" cy="852169"/>
            </a:xfrm>
            <a:custGeom>
              <a:avLst/>
              <a:gdLst/>
              <a:ahLst/>
              <a:cxnLst/>
              <a:rect l="l" t="t" r="r" b="b"/>
              <a:pathLst>
                <a:path w="221614" h="852170">
                  <a:moveTo>
                    <a:pt x="220992" y="839101"/>
                  </a:moveTo>
                  <a:lnTo>
                    <a:pt x="0" y="839101"/>
                  </a:lnTo>
                  <a:lnTo>
                    <a:pt x="0" y="851801"/>
                  </a:lnTo>
                  <a:lnTo>
                    <a:pt x="220992" y="851801"/>
                  </a:lnTo>
                  <a:lnTo>
                    <a:pt x="220992" y="839101"/>
                  </a:lnTo>
                  <a:close/>
                </a:path>
                <a:path w="221614" h="852170">
                  <a:moveTo>
                    <a:pt x="220992" y="629335"/>
                  </a:moveTo>
                  <a:lnTo>
                    <a:pt x="0" y="629335"/>
                  </a:lnTo>
                  <a:lnTo>
                    <a:pt x="0" y="642035"/>
                  </a:lnTo>
                  <a:lnTo>
                    <a:pt x="220992" y="642035"/>
                  </a:lnTo>
                  <a:lnTo>
                    <a:pt x="220992" y="629335"/>
                  </a:lnTo>
                  <a:close/>
                </a:path>
                <a:path w="221614" h="852170">
                  <a:moveTo>
                    <a:pt x="220992" y="419557"/>
                  </a:moveTo>
                  <a:lnTo>
                    <a:pt x="0" y="419557"/>
                  </a:lnTo>
                  <a:lnTo>
                    <a:pt x="0" y="432257"/>
                  </a:lnTo>
                  <a:lnTo>
                    <a:pt x="220992" y="432257"/>
                  </a:lnTo>
                  <a:lnTo>
                    <a:pt x="220992" y="419557"/>
                  </a:lnTo>
                  <a:close/>
                </a:path>
                <a:path w="221614" h="852170">
                  <a:moveTo>
                    <a:pt x="220992" y="209778"/>
                  </a:moveTo>
                  <a:lnTo>
                    <a:pt x="0" y="209778"/>
                  </a:lnTo>
                  <a:lnTo>
                    <a:pt x="0" y="222478"/>
                  </a:lnTo>
                  <a:lnTo>
                    <a:pt x="220992" y="222478"/>
                  </a:lnTo>
                  <a:lnTo>
                    <a:pt x="220992" y="209778"/>
                  </a:lnTo>
                  <a:close/>
                </a:path>
                <a:path w="221614"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3" name="object 13"/>
            <p:cNvSpPr/>
            <p:nvPr/>
          </p:nvSpPr>
          <p:spPr>
            <a:xfrm>
              <a:off x="6045060"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grpSp>
        <p:nvGrpSpPr>
          <p:cNvPr id="14" name="object 14"/>
          <p:cNvGrpSpPr/>
          <p:nvPr/>
        </p:nvGrpSpPr>
        <p:grpSpPr>
          <a:xfrm>
            <a:off x="7093573" y="4153805"/>
            <a:ext cx="175259" cy="963454"/>
            <a:chOff x="9458096" y="5538406"/>
            <a:chExt cx="233679" cy="1284605"/>
          </a:xfrm>
        </p:grpSpPr>
        <p:sp>
          <p:nvSpPr>
            <p:cNvPr id="15" name="object 15"/>
            <p:cNvSpPr/>
            <p:nvPr/>
          </p:nvSpPr>
          <p:spPr>
            <a:xfrm>
              <a:off x="9470796" y="5551106"/>
              <a:ext cx="208279" cy="1259205"/>
            </a:xfrm>
            <a:custGeom>
              <a:avLst/>
              <a:gdLst/>
              <a:ahLst/>
              <a:cxnLst/>
              <a:rect l="l" t="t" r="r" b="b"/>
              <a:pathLst>
                <a:path w="208279" h="1259204">
                  <a:moveTo>
                    <a:pt x="208280" y="419569"/>
                  </a:moveTo>
                  <a:lnTo>
                    <a:pt x="0" y="419569"/>
                  </a:lnTo>
                  <a:lnTo>
                    <a:pt x="0" y="629348"/>
                  </a:lnTo>
                  <a:lnTo>
                    <a:pt x="0" y="839127"/>
                  </a:lnTo>
                  <a:lnTo>
                    <a:pt x="0" y="1048905"/>
                  </a:lnTo>
                  <a:lnTo>
                    <a:pt x="0" y="1258684"/>
                  </a:lnTo>
                  <a:lnTo>
                    <a:pt x="208280" y="1258684"/>
                  </a:lnTo>
                  <a:lnTo>
                    <a:pt x="208280" y="1048905"/>
                  </a:lnTo>
                  <a:lnTo>
                    <a:pt x="208280" y="839127"/>
                  </a:lnTo>
                  <a:lnTo>
                    <a:pt x="208280" y="629348"/>
                  </a:lnTo>
                  <a:lnTo>
                    <a:pt x="208280" y="419569"/>
                  </a:lnTo>
                  <a:close/>
                </a:path>
                <a:path w="208279" h="1259204">
                  <a:moveTo>
                    <a:pt x="208280" y="0"/>
                  </a:moveTo>
                  <a:lnTo>
                    <a:pt x="0" y="0"/>
                  </a:lnTo>
                  <a:lnTo>
                    <a:pt x="0" y="209778"/>
                  </a:lnTo>
                  <a:lnTo>
                    <a:pt x="0" y="419557"/>
                  </a:lnTo>
                  <a:lnTo>
                    <a:pt x="208280" y="419557"/>
                  </a:lnTo>
                  <a:lnTo>
                    <a:pt x="208280" y="209778"/>
                  </a:lnTo>
                  <a:lnTo>
                    <a:pt x="208280" y="0"/>
                  </a:lnTo>
                  <a:close/>
                </a:path>
              </a:pathLst>
            </a:custGeom>
            <a:solidFill>
              <a:srgbClr val="548235"/>
            </a:solidFill>
          </p:spPr>
          <p:txBody>
            <a:bodyPr wrap="square" lIns="0" tIns="0" rIns="0" bIns="0" rtlCol="0"/>
            <a:lstStyle/>
            <a:p>
              <a:endParaRPr sz="1350"/>
            </a:p>
          </p:txBody>
        </p:sp>
        <p:sp>
          <p:nvSpPr>
            <p:cNvPr id="16" name="object 16"/>
            <p:cNvSpPr/>
            <p:nvPr/>
          </p:nvSpPr>
          <p:spPr>
            <a:xfrm>
              <a:off x="9464434" y="5754547"/>
              <a:ext cx="221615" cy="852169"/>
            </a:xfrm>
            <a:custGeom>
              <a:avLst/>
              <a:gdLst/>
              <a:ahLst/>
              <a:cxnLst/>
              <a:rect l="l" t="t" r="r" b="b"/>
              <a:pathLst>
                <a:path w="221615" h="852170">
                  <a:moveTo>
                    <a:pt x="220992" y="839101"/>
                  </a:moveTo>
                  <a:lnTo>
                    <a:pt x="0" y="839101"/>
                  </a:lnTo>
                  <a:lnTo>
                    <a:pt x="0" y="851801"/>
                  </a:lnTo>
                  <a:lnTo>
                    <a:pt x="220992" y="851801"/>
                  </a:lnTo>
                  <a:lnTo>
                    <a:pt x="220992" y="839101"/>
                  </a:lnTo>
                  <a:close/>
                </a:path>
                <a:path w="221615" h="852170">
                  <a:moveTo>
                    <a:pt x="220992" y="629335"/>
                  </a:moveTo>
                  <a:lnTo>
                    <a:pt x="0" y="629335"/>
                  </a:lnTo>
                  <a:lnTo>
                    <a:pt x="0" y="642035"/>
                  </a:lnTo>
                  <a:lnTo>
                    <a:pt x="220992" y="642035"/>
                  </a:lnTo>
                  <a:lnTo>
                    <a:pt x="220992" y="629335"/>
                  </a:lnTo>
                  <a:close/>
                </a:path>
                <a:path w="221615" h="852170">
                  <a:moveTo>
                    <a:pt x="220992" y="419557"/>
                  </a:moveTo>
                  <a:lnTo>
                    <a:pt x="0" y="419557"/>
                  </a:lnTo>
                  <a:lnTo>
                    <a:pt x="0" y="432257"/>
                  </a:lnTo>
                  <a:lnTo>
                    <a:pt x="220992" y="432257"/>
                  </a:lnTo>
                  <a:lnTo>
                    <a:pt x="220992" y="419557"/>
                  </a:lnTo>
                  <a:close/>
                </a:path>
                <a:path w="221615" h="852170">
                  <a:moveTo>
                    <a:pt x="220992" y="209778"/>
                  </a:moveTo>
                  <a:lnTo>
                    <a:pt x="0" y="209778"/>
                  </a:lnTo>
                  <a:lnTo>
                    <a:pt x="0" y="222478"/>
                  </a:lnTo>
                  <a:lnTo>
                    <a:pt x="220992" y="222478"/>
                  </a:lnTo>
                  <a:lnTo>
                    <a:pt x="220992" y="209778"/>
                  </a:lnTo>
                  <a:close/>
                </a:path>
                <a:path w="221615" h="852170">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17" name="object 17"/>
            <p:cNvSpPr/>
            <p:nvPr/>
          </p:nvSpPr>
          <p:spPr>
            <a:xfrm>
              <a:off x="9464446" y="5544756"/>
              <a:ext cx="220979" cy="1271905"/>
            </a:xfrm>
            <a:custGeom>
              <a:avLst/>
              <a:gdLst/>
              <a:ahLst/>
              <a:cxnLst/>
              <a:rect l="l" t="t" r="r" b="b"/>
              <a:pathLst>
                <a:path w="220979" h="1271904">
                  <a:moveTo>
                    <a:pt x="6350" y="0"/>
                  </a:moveTo>
                  <a:lnTo>
                    <a:pt x="6350" y="1271370"/>
                  </a:lnTo>
                </a:path>
                <a:path w="220979" h="1271904">
                  <a:moveTo>
                    <a:pt x="214630" y="0"/>
                  </a:moveTo>
                  <a:lnTo>
                    <a:pt x="214630" y="1271370"/>
                  </a:lnTo>
                </a:path>
                <a:path w="220979" h="1271904">
                  <a:moveTo>
                    <a:pt x="0" y="6350"/>
                  </a:moveTo>
                  <a:lnTo>
                    <a:pt x="220980" y="6350"/>
                  </a:lnTo>
                </a:path>
                <a:path w="220979" h="1271904">
                  <a:moveTo>
                    <a:pt x="0" y="1265020"/>
                  </a:moveTo>
                  <a:lnTo>
                    <a:pt x="220980" y="1265020"/>
                  </a:lnTo>
                </a:path>
              </a:pathLst>
            </a:custGeom>
            <a:ln w="12700">
              <a:solidFill>
                <a:srgbClr val="000000"/>
              </a:solidFill>
            </a:ln>
          </p:spPr>
          <p:txBody>
            <a:bodyPr wrap="square" lIns="0" tIns="0" rIns="0" bIns="0" rtlCol="0"/>
            <a:lstStyle/>
            <a:p>
              <a:endParaRPr sz="1350"/>
            </a:p>
          </p:txBody>
        </p:sp>
      </p:grpSp>
      <p:sp>
        <p:nvSpPr>
          <p:cNvPr id="18" name="object 18"/>
          <p:cNvSpPr txBox="1"/>
          <p:nvPr/>
        </p:nvSpPr>
        <p:spPr>
          <a:xfrm>
            <a:off x="2253320" y="4444839"/>
            <a:ext cx="310515" cy="332783"/>
          </a:xfrm>
          <a:prstGeom prst="rect">
            <a:avLst/>
          </a:prstGeom>
        </p:spPr>
        <p:txBody>
          <a:bodyPr vert="horz" wrap="square" lIns="0" tIns="9525" rIns="0" bIns="0" rtlCol="0">
            <a:spAutoFit/>
          </a:bodyPr>
          <a:lstStyle/>
          <a:p>
            <a:pPr marL="28575">
              <a:spcBef>
                <a:spcPts val="75"/>
              </a:spcBef>
            </a:pPr>
            <a:r>
              <a:rPr sz="2100" spc="71" dirty="0">
                <a:solidFill>
                  <a:srgbClr val="385723"/>
                </a:solidFill>
                <a:latin typeface="FreeSerif"/>
                <a:cs typeface="FreeSerif"/>
              </a:rPr>
              <a:t>𝐱</a:t>
            </a:r>
            <a:r>
              <a:rPr sz="2250" spc="107" baseline="-15277" dirty="0">
                <a:solidFill>
                  <a:srgbClr val="385723"/>
                </a:solidFill>
                <a:latin typeface="FreeSerif"/>
                <a:cs typeface="FreeSerif"/>
              </a:rPr>
              <a:t>1</a:t>
            </a:r>
            <a:endParaRPr sz="2250" baseline="-15277">
              <a:latin typeface="FreeSerif"/>
              <a:cs typeface="FreeSerif"/>
            </a:endParaRPr>
          </a:p>
        </p:txBody>
      </p:sp>
      <p:sp>
        <p:nvSpPr>
          <p:cNvPr id="19" name="object 19"/>
          <p:cNvSpPr txBox="1"/>
          <p:nvPr/>
        </p:nvSpPr>
        <p:spPr>
          <a:xfrm>
            <a:off x="3480464"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2</a:t>
            </a:r>
            <a:endParaRPr sz="2250" baseline="-15277">
              <a:latin typeface="FreeSerif"/>
              <a:cs typeface="FreeSerif"/>
            </a:endParaRPr>
          </a:p>
        </p:txBody>
      </p:sp>
      <p:sp>
        <p:nvSpPr>
          <p:cNvPr id="20" name="object 20"/>
          <p:cNvSpPr txBox="1"/>
          <p:nvPr/>
        </p:nvSpPr>
        <p:spPr>
          <a:xfrm>
            <a:off x="4712351" y="4444839"/>
            <a:ext cx="316706" cy="332783"/>
          </a:xfrm>
          <a:prstGeom prst="rect">
            <a:avLst/>
          </a:prstGeom>
        </p:spPr>
        <p:txBody>
          <a:bodyPr vert="horz" wrap="square" lIns="0" tIns="9525" rIns="0" bIns="0" rtlCol="0">
            <a:spAutoFit/>
          </a:bodyPr>
          <a:lstStyle/>
          <a:p>
            <a:pPr marL="28575">
              <a:spcBef>
                <a:spcPts val="75"/>
              </a:spcBef>
            </a:pPr>
            <a:r>
              <a:rPr sz="2100" spc="98" dirty="0">
                <a:solidFill>
                  <a:srgbClr val="385723"/>
                </a:solidFill>
                <a:latin typeface="FreeSerif"/>
                <a:cs typeface="FreeSerif"/>
              </a:rPr>
              <a:t>𝐱</a:t>
            </a:r>
            <a:r>
              <a:rPr sz="2250" spc="146" baseline="-15277" dirty="0">
                <a:solidFill>
                  <a:srgbClr val="385723"/>
                </a:solidFill>
                <a:latin typeface="FreeSerif"/>
                <a:cs typeface="FreeSerif"/>
              </a:rPr>
              <a:t>3</a:t>
            </a:r>
            <a:endParaRPr sz="2250" baseline="-15277">
              <a:latin typeface="FreeSerif"/>
              <a:cs typeface="FreeSerif"/>
            </a:endParaRPr>
          </a:p>
        </p:txBody>
      </p:sp>
      <p:sp>
        <p:nvSpPr>
          <p:cNvPr id="21" name="object 21"/>
          <p:cNvSpPr txBox="1"/>
          <p:nvPr/>
        </p:nvSpPr>
        <p:spPr>
          <a:xfrm>
            <a:off x="7291693" y="4444839"/>
            <a:ext cx="330041" cy="332783"/>
          </a:xfrm>
          <a:prstGeom prst="rect">
            <a:avLst/>
          </a:prstGeom>
        </p:spPr>
        <p:txBody>
          <a:bodyPr vert="horz" wrap="square" lIns="0" tIns="9525" rIns="0" bIns="0" rtlCol="0">
            <a:spAutoFit/>
          </a:bodyPr>
          <a:lstStyle/>
          <a:p>
            <a:pPr marL="28575">
              <a:spcBef>
                <a:spcPts val="75"/>
              </a:spcBef>
            </a:pPr>
            <a:r>
              <a:rPr sz="2100" spc="150" dirty="0">
                <a:solidFill>
                  <a:srgbClr val="385723"/>
                </a:solidFill>
                <a:latin typeface="FreeSerif"/>
                <a:cs typeface="FreeSerif"/>
              </a:rPr>
              <a:t>𝐱</a:t>
            </a:r>
            <a:r>
              <a:rPr sz="2250" spc="225" baseline="-15277" dirty="0">
                <a:solidFill>
                  <a:srgbClr val="385723"/>
                </a:solidFill>
                <a:latin typeface="FreeSerif"/>
                <a:cs typeface="FreeSerif"/>
              </a:rPr>
              <a:t>𝑛</a:t>
            </a:r>
            <a:endParaRPr sz="2250" baseline="-15277">
              <a:latin typeface="FreeSerif"/>
              <a:cs typeface="FreeSerif"/>
            </a:endParaRPr>
          </a:p>
        </p:txBody>
      </p:sp>
      <p:sp>
        <p:nvSpPr>
          <p:cNvPr id="22" name="object 22"/>
          <p:cNvSpPr txBox="1"/>
          <p:nvPr/>
        </p:nvSpPr>
        <p:spPr>
          <a:xfrm>
            <a:off x="5791800" y="4378158"/>
            <a:ext cx="345757" cy="471283"/>
          </a:xfrm>
          <a:prstGeom prst="rect">
            <a:avLst/>
          </a:prstGeom>
        </p:spPr>
        <p:txBody>
          <a:bodyPr vert="horz" wrap="square" lIns="0" tIns="9525" rIns="0" bIns="0" rtlCol="0">
            <a:spAutoFit/>
          </a:bodyPr>
          <a:lstStyle/>
          <a:p>
            <a:pPr marL="9525">
              <a:spcBef>
                <a:spcPts val="75"/>
              </a:spcBef>
            </a:pPr>
            <a:r>
              <a:rPr sz="3000" spc="-488" dirty="0">
                <a:solidFill>
                  <a:srgbClr val="385723"/>
                </a:solidFill>
                <a:latin typeface="FreeSerif"/>
                <a:cs typeface="FreeSerif"/>
              </a:rPr>
              <a:t>⋯</a:t>
            </a:r>
            <a:endParaRPr sz="3000">
              <a:latin typeface="FreeSerif"/>
              <a:cs typeface="FreeSerif"/>
            </a:endParaRPr>
          </a:p>
        </p:txBody>
      </p:sp>
      <p:grpSp>
        <p:nvGrpSpPr>
          <p:cNvPr id="23" name="object 23"/>
          <p:cNvGrpSpPr/>
          <p:nvPr/>
        </p:nvGrpSpPr>
        <p:grpSpPr>
          <a:xfrm>
            <a:off x="821169" y="2472519"/>
            <a:ext cx="6447949" cy="648652"/>
            <a:chOff x="1094892" y="3296691"/>
            <a:chExt cx="8597265" cy="864869"/>
          </a:xfrm>
        </p:grpSpPr>
        <p:sp>
          <p:nvSpPr>
            <p:cNvPr id="24" name="object 24"/>
            <p:cNvSpPr/>
            <p:nvPr/>
          </p:nvSpPr>
          <p:spPr>
            <a:xfrm>
              <a:off x="1107592"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5" name="object 25"/>
            <p:cNvSpPr/>
            <p:nvPr/>
          </p:nvSpPr>
          <p:spPr>
            <a:xfrm>
              <a:off x="1101229"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6" name="object 26"/>
            <p:cNvSpPr/>
            <p:nvPr/>
          </p:nvSpPr>
          <p:spPr>
            <a:xfrm>
              <a:off x="1101242"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27" name="object 27"/>
            <p:cNvSpPr/>
            <p:nvPr/>
          </p:nvSpPr>
          <p:spPr>
            <a:xfrm>
              <a:off x="2755531" y="3309391"/>
              <a:ext cx="208279" cy="839469"/>
            </a:xfrm>
            <a:custGeom>
              <a:avLst/>
              <a:gdLst/>
              <a:ahLst/>
              <a:cxnLst/>
              <a:rect l="l" t="t" r="r" b="b"/>
              <a:pathLst>
                <a:path w="208280"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28" name="object 28"/>
            <p:cNvSpPr/>
            <p:nvPr/>
          </p:nvSpPr>
          <p:spPr>
            <a:xfrm>
              <a:off x="2749169"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29" name="object 29"/>
            <p:cNvSpPr/>
            <p:nvPr/>
          </p:nvSpPr>
          <p:spPr>
            <a:xfrm>
              <a:off x="2749181" y="3303041"/>
              <a:ext cx="220979" cy="852169"/>
            </a:xfrm>
            <a:custGeom>
              <a:avLst/>
              <a:gdLst/>
              <a:ahLst/>
              <a:cxnLst/>
              <a:rect l="l" t="t" r="r" b="b"/>
              <a:pathLst>
                <a:path w="220980" h="852170">
                  <a:moveTo>
                    <a:pt x="6350" y="0"/>
                  </a:moveTo>
                  <a:lnTo>
                    <a:pt x="6350" y="851816"/>
                  </a:lnTo>
                </a:path>
                <a:path w="220980" h="852170">
                  <a:moveTo>
                    <a:pt x="214630" y="0"/>
                  </a:moveTo>
                  <a:lnTo>
                    <a:pt x="214630" y="851816"/>
                  </a:lnTo>
                </a:path>
                <a:path w="220980" h="852170">
                  <a:moveTo>
                    <a:pt x="0" y="6350"/>
                  </a:moveTo>
                  <a:lnTo>
                    <a:pt x="220980" y="6350"/>
                  </a:lnTo>
                </a:path>
                <a:path w="220980"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0" name="object 30"/>
            <p:cNvSpPr/>
            <p:nvPr/>
          </p:nvSpPr>
          <p:spPr>
            <a:xfrm>
              <a:off x="4403471"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1" name="object 31"/>
            <p:cNvSpPr/>
            <p:nvPr/>
          </p:nvSpPr>
          <p:spPr>
            <a:xfrm>
              <a:off x="4397108"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2" name="object 32"/>
            <p:cNvSpPr/>
            <p:nvPr/>
          </p:nvSpPr>
          <p:spPr>
            <a:xfrm>
              <a:off x="4397121"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3" name="object 33"/>
            <p:cNvSpPr/>
            <p:nvPr/>
          </p:nvSpPr>
          <p:spPr>
            <a:xfrm>
              <a:off x="6051410" y="3309391"/>
              <a:ext cx="208279" cy="839469"/>
            </a:xfrm>
            <a:custGeom>
              <a:avLst/>
              <a:gdLst/>
              <a:ahLst/>
              <a:cxnLst/>
              <a:rect l="l" t="t" r="r" b="b"/>
              <a:pathLst>
                <a:path w="208279" h="839470">
                  <a:moveTo>
                    <a:pt x="208267" y="0"/>
                  </a:moveTo>
                  <a:lnTo>
                    <a:pt x="0" y="0"/>
                  </a:lnTo>
                  <a:lnTo>
                    <a:pt x="0" y="209778"/>
                  </a:lnTo>
                  <a:lnTo>
                    <a:pt x="0" y="419557"/>
                  </a:lnTo>
                  <a:lnTo>
                    <a:pt x="0" y="629335"/>
                  </a:lnTo>
                  <a:lnTo>
                    <a:pt x="0" y="839114"/>
                  </a:lnTo>
                  <a:lnTo>
                    <a:pt x="208267" y="839114"/>
                  </a:lnTo>
                  <a:lnTo>
                    <a:pt x="208267" y="629335"/>
                  </a:lnTo>
                  <a:lnTo>
                    <a:pt x="208267" y="419557"/>
                  </a:lnTo>
                  <a:lnTo>
                    <a:pt x="208267" y="209778"/>
                  </a:lnTo>
                  <a:lnTo>
                    <a:pt x="208267" y="0"/>
                  </a:lnTo>
                  <a:close/>
                </a:path>
              </a:pathLst>
            </a:custGeom>
            <a:solidFill>
              <a:srgbClr val="C00000"/>
            </a:solidFill>
          </p:spPr>
          <p:txBody>
            <a:bodyPr wrap="square" lIns="0" tIns="0" rIns="0" bIns="0" rtlCol="0"/>
            <a:lstStyle/>
            <a:p>
              <a:endParaRPr sz="1350"/>
            </a:p>
          </p:txBody>
        </p:sp>
        <p:sp>
          <p:nvSpPr>
            <p:cNvPr id="34" name="object 34"/>
            <p:cNvSpPr/>
            <p:nvPr/>
          </p:nvSpPr>
          <p:spPr>
            <a:xfrm>
              <a:off x="6045047" y="3512832"/>
              <a:ext cx="221615" cy="432434"/>
            </a:xfrm>
            <a:custGeom>
              <a:avLst/>
              <a:gdLst/>
              <a:ahLst/>
              <a:cxnLst/>
              <a:rect l="l" t="t" r="r" b="b"/>
              <a:pathLst>
                <a:path w="221614" h="432435">
                  <a:moveTo>
                    <a:pt x="220992" y="419557"/>
                  </a:moveTo>
                  <a:lnTo>
                    <a:pt x="0" y="419557"/>
                  </a:lnTo>
                  <a:lnTo>
                    <a:pt x="0" y="432257"/>
                  </a:lnTo>
                  <a:lnTo>
                    <a:pt x="220992" y="432257"/>
                  </a:lnTo>
                  <a:lnTo>
                    <a:pt x="220992" y="419557"/>
                  </a:lnTo>
                  <a:close/>
                </a:path>
                <a:path w="221614" h="432435">
                  <a:moveTo>
                    <a:pt x="220992" y="209778"/>
                  </a:moveTo>
                  <a:lnTo>
                    <a:pt x="0" y="209778"/>
                  </a:lnTo>
                  <a:lnTo>
                    <a:pt x="0" y="222478"/>
                  </a:lnTo>
                  <a:lnTo>
                    <a:pt x="220992" y="222478"/>
                  </a:lnTo>
                  <a:lnTo>
                    <a:pt x="220992" y="209778"/>
                  </a:lnTo>
                  <a:close/>
                </a:path>
                <a:path w="221614"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5" name="object 35"/>
            <p:cNvSpPr/>
            <p:nvPr/>
          </p:nvSpPr>
          <p:spPr>
            <a:xfrm>
              <a:off x="6045060"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sp>
          <p:nvSpPr>
            <p:cNvPr id="36" name="object 36"/>
            <p:cNvSpPr/>
            <p:nvPr/>
          </p:nvSpPr>
          <p:spPr>
            <a:xfrm>
              <a:off x="9470796" y="3309391"/>
              <a:ext cx="208279" cy="839469"/>
            </a:xfrm>
            <a:custGeom>
              <a:avLst/>
              <a:gdLst/>
              <a:ahLst/>
              <a:cxnLst/>
              <a:rect l="l" t="t" r="r" b="b"/>
              <a:pathLst>
                <a:path w="208279" h="839470">
                  <a:moveTo>
                    <a:pt x="208280" y="0"/>
                  </a:moveTo>
                  <a:lnTo>
                    <a:pt x="0" y="0"/>
                  </a:lnTo>
                  <a:lnTo>
                    <a:pt x="0" y="209778"/>
                  </a:lnTo>
                  <a:lnTo>
                    <a:pt x="0" y="419557"/>
                  </a:lnTo>
                  <a:lnTo>
                    <a:pt x="0" y="629335"/>
                  </a:lnTo>
                  <a:lnTo>
                    <a:pt x="0" y="839114"/>
                  </a:lnTo>
                  <a:lnTo>
                    <a:pt x="208280" y="839114"/>
                  </a:lnTo>
                  <a:lnTo>
                    <a:pt x="208280" y="629335"/>
                  </a:lnTo>
                  <a:lnTo>
                    <a:pt x="208280" y="419557"/>
                  </a:lnTo>
                  <a:lnTo>
                    <a:pt x="208280" y="209778"/>
                  </a:lnTo>
                  <a:lnTo>
                    <a:pt x="208280" y="0"/>
                  </a:lnTo>
                  <a:close/>
                </a:path>
              </a:pathLst>
            </a:custGeom>
            <a:solidFill>
              <a:srgbClr val="C00000"/>
            </a:solidFill>
          </p:spPr>
          <p:txBody>
            <a:bodyPr wrap="square" lIns="0" tIns="0" rIns="0" bIns="0" rtlCol="0"/>
            <a:lstStyle/>
            <a:p>
              <a:endParaRPr sz="1350"/>
            </a:p>
          </p:txBody>
        </p:sp>
        <p:sp>
          <p:nvSpPr>
            <p:cNvPr id="37" name="object 37"/>
            <p:cNvSpPr/>
            <p:nvPr/>
          </p:nvSpPr>
          <p:spPr>
            <a:xfrm>
              <a:off x="9464434" y="3512832"/>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38" name="object 38"/>
            <p:cNvSpPr/>
            <p:nvPr/>
          </p:nvSpPr>
          <p:spPr>
            <a:xfrm>
              <a:off x="9464446" y="3303041"/>
              <a:ext cx="220979" cy="852169"/>
            </a:xfrm>
            <a:custGeom>
              <a:avLst/>
              <a:gdLst/>
              <a:ahLst/>
              <a:cxnLst/>
              <a:rect l="l" t="t" r="r" b="b"/>
              <a:pathLst>
                <a:path w="220979" h="852170">
                  <a:moveTo>
                    <a:pt x="6350" y="0"/>
                  </a:moveTo>
                  <a:lnTo>
                    <a:pt x="6350" y="851816"/>
                  </a:lnTo>
                </a:path>
                <a:path w="220979" h="852170">
                  <a:moveTo>
                    <a:pt x="214630" y="0"/>
                  </a:moveTo>
                  <a:lnTo>
                    <a:pt x="214630" y="851816"/>
                  </a:lnTo>
                </a:path>
                <a:path w="220979" h="852170">
                  <a:moveTo>
                    <a:pt x="0" y="6350"/>
                  </a:moveTo>
                  <a:lnTo>
                    <a:pt x="220980" y="6350"/>
                  </a:lnTo>
                </a:path>
                <a:path w="220979" h="852170">
                  <a:moveTo>
                    <a:pt x="0" y="845466"/>
                  </a:moveTo>
                  <a:lnTo>
                    <a:pt x="220980" y="845466"/>
                  </a:lnTo>
                </a:path>
              </a:pathLst>
            </a:custGeom>
            <a:ln w="12700">
              <a:solidFill>
                <a:srgbClr val="000000"/>
              </a:solidFill>
            </a:ln>
          </p:spPr>
          <p:txBody>
            <a:bodyPr wrap="square" lIns="0" tIns="0" rIns="0" bIns="0" rtlCol="0"/>
            <a:lstStyle/>
            <a:p>
              <a:endParaRPr sz="1350"/>
            </a:p>
          </p:txBody>
        </p:sp>
      </p:grpSp>
      <p:sp>
        <p:nvSpPr>
          <p:cNvPr id="39" name="object 39"/>
          <p:cNvSpPr txBox="1"/>
          <p:nvPr/>
        </p:nvSpPr>
        <p:spPr>
          <a:xfrm>
            <a:off x="1002792"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0</a:t>
            </a:r>
            <a:endParaRPr sz="2250" baseline="-15277">
              <a:latin typeface="FreeSerif"/>
              <a:cs typeface="FreeSerif"/>
            </a:endParaRPr>
          </a:p>
        </p:txBody>
      </p:sp>
      <p:sp>
        <p:nvSpPr>
          <p:cNvPr id="40" name="object 40"/>
          <p:cNvSpPr txBox="1"/>
          <p:nvPr/>
        </p:nvSpPr>
        <p:spPr>
          <a:xfrm>
            <a:off x="2250986" y="2567607"/>
            <a:ext cx="293846" cy="332783"/>
          </a:xfrm>
          <a:prstGeom prst="rect">
            <a:avLst/>
          </a:prstGeom>
        </p:spPr>
        <p:txBody>
          <a:bodyPr vert="horz" wrap="square" lIns="0" tIns="9525" rIns="0" bIns="0" rtlCol="0">
            <a:spAutoFit/>
          </a:bodyPr>
          <a:lstStyle/>
          <a:p>
            <a:pPr marL="28575">
              <a:spcBef>
                <a:spcPts val="75"/>
              </a:spcBef>
            </a:pPr>
            <a:r>
              <a:rPr sz="2100" spc="64" dirty="0">
                <a:solidFill>
                  <a:srgbClr val="C00000"/>
                </a:solidFill>
                <a:latin typeface="FreeSerif"/>
                <a:cs typeface="FreeSerif"/>
              </a:rPr>
              <a:t>𝐳</a:t>
            </a:r>
            <a:r>
              <a:rPr sz="2250" spc="95" baseline="-15277" dirty="0">
                <a:solidFill>
                  <a:srgbClr val="C00000"/>
                </a:solidFill>
                <a:latin typeface="FreeSerif"/>
                <a:cs typeface="FreeSerif"/>
              </a:rPr>
              <a:t>1</a:t>
            </a:r>
            <a:endParaRPr sz="2250" baseline="-15277">
              <a:latin typeface="FreeSerif"/>
              <a:cs typeface="FreeSerif"/>
            </a:endParaRPr>
          </a:p>
        </p:txBody>
      </p:sp>
      <p:sp>
        <p:nvSpPr>
          <p:cNvPr id="41" name="object 41"/>
          <p:cNvSpPr txBox="1"/>
          <p:nvPr/>
        </p:nvSpPr>
        <p:spPr>
          <a:xfrm>
            <a:off x="3488893"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2</a:t>
            </a:r>
            <a:endParaRPr sz="2250" baseline="-15277">
              <a:latin typeface="FreeSerif"/>
              <a:cs typeface="FreeSerif"/>
            </a:endParaRPr>
          </a:p>
        </p:txBody>
      </p:sp>
      <p:sp>
        <p:nvSpPr>
          <p:cNvPr id="42" name="object 42"/>
          <p:cNvSpPr txBox="1"/>
          <p:nvPr/>
        </p:nvSpPr>
        <p:spPr>
          <a:xfrm>
            <a:off x="4720780" y="2567607"/>
            <a:ext cx="299561" cy="332783"/>
          </a:xfrm>
          <a:prstGeom prst="rect">
            <a:avLst/>
          </a:prstGeom>
        </p:spPr>
        <p:txBody>
          <a:bodyPr vert="horz" wrap="square" lIns="0" tIns="9525" rIns="0" bIns="0" rtlCol="0">
            <a:spAutoFit/>
          </a:bodyPr>
          <a:lstStyle/>
          <a:p>
            <a:pPr marL="28575">
              <a:spcBef>
                <a:spcPts val="75"/>
              </a:spcBef>
            </a:pPr>
            <a:r>
              <a:rPr sz="2100" spc="90" dirty="0">
                <a:solidFill>
                  <a:srgbClr val="C00000"/>
                </a:solidFill>
                <a:latin typeface="FreeSerif"/>
                <a:cs typeface="FreeSerif"/>
              </a:rPr>
              <a:t>𝐳</a:t>
            </a:r>
            <a:r>
              <a:rPr sz="2250" spc="134" baseline="-15277" dirty="0">
                <a:solidFill>
                  <a:srgbClr val="C00000"/>
                </a:solidFill>
                <a:latin typeface="FreeSerif"/>
                <a:cs typeface="FreeSerif"/>
              </a:rPr>
              <a:t>3</a:t>
            </a:r>
            <a:endParaRPr sz="2250" baseline="-15277">
              <a:latin typeface="FreeSerif"/>
              <a:cs typeface="FreeSerif"/>
            </a:endParaRPr>
          </a:p>
        </p:txBody>
      </p:sp>
      <p:sp>
        <p:nvSpPr>
          <p:cNvPr id="43" name="object 43"/>
          <p:cNvSpPr txBox="1"/>
          <p:nvPr/>
        </p:nvSpPr>
        <p:spPr>
          <a:xfrm>
            <a:off x="7300074" y="2567607"/>
            <a:ext cx="313373" cy="332783"/>
          </a:xfrm>
          <a:prstGeom prst="rect">
            <a:avLst/>
          </a:prstGeom>
        </p:spPr>
        <p:txBody>
          <a:bodyPr vert="horz" wrap="square" lIns="0" tIns="9525" rIns="0" bIns="0" rtlCol="0">
            <a:spAutoFit/>
          </a:bodyPr>
          <a:lstStyle/>
          <a:p>
            <a:pPr marL="28575">
              <a:spcBef>
                <a:spcPts val="75"/>
              </a:spcBef>
            </a:pPr>
            <a:r>
              <a:rPr sz="2100" spc="143" dirty="0">
                <a:solidFill>
                  <a:srgbClr val="C00000"/>
                </a:solidFill>
                <a:latin typeface="FreeSerif"/>
                <a:cs typeface="FreeSerif"/>
              </a:rPr>
              <a:t>𝐳</a:t>
            </a:r>
            <a:r>
              <a:rPr sz="2250" spc="213" baseline="-15277" dirty="0">
                <a:solidFill>
                  <a:srgbClr val="C00000"/>
                </a:solidFill>
                <a:latin typeface="FreeSerif"/>
                <a:cs typeface="FreeSerif"/>
              </a:rPr>
              <a:t>𝑛</a:t>
            </a:r>
            <a:endParaRPr sz="2250" baseline="-15277">
              <a:latin typeface="FreeSerif"/>
              <a:cs typeface="FreeSerif"/>
            </a:endParaRPr>
          </a:p>
        </p:txBody>
      </p:sp>
      <p:sp>
        <p:nvSpPr>
          <p:cNvPr id="44" name="object 44"/>
          <p:cNvSpPr txBox="1"/>
          <p:nvPr/>
        </p:nvSpPr>
        <p:spPr>
          <a:xfrm>
            <a:off x="5791791" y="2539536"/>
            <a:ext cx="345757" cy="471283"/>
          </a:xfrm>
          <a:prstGeom prst="rect">
            <a:avLst/>
          </a:prstGeom>
        </p:spPr>
        <p:txBody>
          <a:bodyPr vert="horz" wrap="square" lIns="0" tIns="9525" rIns="0" bIns="0" rtlCol="0">
            <a:spAutoFit/>
          </a:bodyPr>
          <a:lstStyle/>
          <a:p>
            <a:pPr marL="9525">
              <a:spcBef>
                <a:spcPts val="75"/>
              </a:spcBef>
            </a:pPr>
            <a:r>
              <a:rPr sz="3000" spc="-488" dirty="0">
                <a:solidFill>
                  <a:srgbClr val="C00000"/>
                </a:solidFill>
                <a:latin typeface="FreeSerif"/>
                <a:cs typeface="FreeSerif"/>
              </a:rPr>
              <a:t>⋯</a:t>
            </a:r>
            <a:endParaRPr sz="3000">
              <a:latin typeface="FreeSerif"/>
              <a:cs typeface="FreeSerif"/>
            </a:endParaRPr>
          </a:p>
        </p:txBody>
      </p:sp>
      <p:grpSp>
        <p:nvGrpSpPr>
          <p:cNvPr id="45" name="object 45"/>
          <p:cNvGrpSpPr/>
          <p:nvPr/>
        </p:nvGrpSpPr>
        <p:grpSpPr>
          <a:xfrm>
            <a:off x="1697488" y="3422779"/>
            <a:ext cx="894874" cy="736283"/>
            <a:chOff x="2263317" y="4563706"/>
            <a:chExt cx="1193165" cy="981710"/>
          </a:xfrm>
        </p:grpSpPr>
        <p:sp>
          <p:nvSpPr>
            <p:cNvPr id="46" name="object 46"/>
            <p:cNvSpPr/>
            <p:nvPr/>
          </p:nvSpPr>
          <p:spPr>
            <a:xfrm>
              <a:off x="2764421" y="5139029"/>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19" y="129539"/>
                  </a:lnTo>
                  <a:lnTo>
                    <a:pt x="95250" y="0"/>
                  </a:lnTo>
                  <a:close/>
                </a:path>
                <a:path w="190500" h="405764">
                  <a:moveTo>
                    <a:pt x="160019" y="129539"/>
                  </a:moveTo>
                  <a:lnTo>
                    <a:pt x="114300" y="129539"/>
                  </a:lnTo>
                  <a:lnTo>
                    <a:pt x="190500" y="190499"/>
                  </a:lnTo>
                  <a:lnTo>
                    <a:pt x="160019" y="129539"/>
                  </a:lnTo>
                  <a:close/>
                </a:path>
              </a:pathLst>
            </a:custGeom>
            <a:solidFill>
              <a:srgbClr val="595959"/>
            </a:solidFill>
          </p:spPr>
          <p:txBody>
            <a:bodyPr wrap="square" lIns="0" tIns="0" rIns="0" bIns="0" rtlCol="0"/>
            <a:lstStyle/>
            <a:p>
              <a:endParaRPr sz="1350"/>
            </a:p>
          </p:txBody>
        </p:sp>
        <p:sp>
          <p:nvSpPr>
            <p:cNvPr id="47" name="object 47"/>
            <p:cNvSpPr/>
            <p:nvPr/>
          </p:nvSpPr>
          <p:spPr>
            <a:xfrm>
              <a:off x="2263317" y="4563706"/>
              <a:ext cx="1193165" cy="575945"/>
            </a:xfrm>
            <a:custGeom>
              <a:avLst/>
              <a:gdLst/>
              <a:ahLst/>
              <a:cxnLst/>
              <a:rect l="l" t="t" r="r" b="b"/>
              <a:pathLst>
                <a:path w="1193164" h="575945">
                  <a:moveTo>
                    <a:pt x="1096810" y="0"/>
                  </a:moveTo>
                  <a:lnTo>
                    <a:pt x="95897" y="0"/>
                  </a:lnTo>
                  <a:lnTo>
                    <a:pt x="58571" y="7534"/>
                  </a:lnTo>
                  <a:lnTo>
                    <a:pt x="28089" y="28082"/>
                  </a:lnTo>
                  <a:lnTo>
                    <a:pt x="7536" y="58560"/>
                  </a:lnTo>
                  <a:lnTo>
                    <a:pt x="0" y="95885"/>
                  </a:lnTo>
                  <a:lnTo>
                    <a:pt x="0" y="479437"/>
                  </a:lnTo>
                  <a:lnTo>
                    <a:pt x="7536" y="516761"/>
                  </a:lnTo>
                  <a:lnTo>
                    <a:pt x="28089" y="547239"/>
                  </a:lnTo>
                  <a:lnTo>
                    <a:pt x="58571" y="567788"/>
                  </a:lnTo>
                  <a:lnTo>
                    <a:pt x="95897" y="575322"/>
                  </a:lnTo>
                  <a:lnTo>
                    <a:pt x="1096810" y="575322"/>
                  </a:lnTo>
                  <a:lnTo>
                    <a:pt x="1134134" y="567788"/>
                  </a:lnTo>
                  <a:lnTo>
                    <a:pt x="1164612" y="547239"/>
                  </a:lnTo>
                  <a:lnTo>
                    <a:pt x="1185160" y="516761"/>
                  </a:lnTo>
                  <a:lnTo>
                    <a:pt x="1192695" y="479437"/>
                  </a:lnTo>
                  <a:lnTo>
                    <a:pt x="1192695" y="95885"/>
                  </a:lnTo>
                  <a:lnTo>
                    <a:pt x="1185160" y="58560"/>
                  </a:lnTo>
                  <a:lnTo>
                    <a:pt x="1164612" y="28082"/>
                  </a:lnTo>
                  <a:lnTo>
                    <a:pt x="1134134" y="7534"/>
                  </a:lnTo>
                  <a:lnTo>
                    <a:pt x="1096810" y="0"/>
                  </a:lnTo>
                  <a:close/>
                </a:path>
              </a:pathLst>
            </a:custGeom>
            <a:solidFill>
              <a:srgbClr val="DEEBF7"/>
            </a:solidFill>
          </p:spPr>
          <p:txBody>
            <a:bodyPr wrap="square" lIns="0" tIns="0" rIns="0" bIns="0" rtlCol="0"/>
            <a:lstStyle/>
            <a:p>
              <a:endParaRPr sz="1350"/>
            </a:p>
          </p:txBody>
        </p:sp>
      </p:grpSp>
      <p:sp>
        <p:nvSpPr>
          <p:cNvPr id="48" name="object 48"/>
          <p:cNvSpPr txBox="1"/>
          <p:nvPr/>
        </p:nvSpPr>
        <p:spPr>
          <a:xfrm>
            <a:off x="1857213" y="3453530"/>
            <a:ext cx="728326"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49" name="object 49"/>
          <p:cNvGrpSpPr/>
          <p:nvPr/>
        </p:nvGrpSpPr>
        <p:grpSpPr>
          <a:xfrm>
            <a:off x="463167" y="3118447"/>
            <a:ext cx="1750695" cy="1251585"/>
            <a:chOff x="617556" y="4157929"/>
            <a:chExt cx="2334260" cy="1668780"/>
          </a:xfrm>
        </p:grpSpPr>
        <p:sp>
          <p:nvSpPr>
            <p:cNvPr id="50" name="object 50"/>
            <p:cNvSpPr/>
            <p:nvPr/>
          </p:nvSpPr>
          <p:spPr>
            <a:xfrm>
              <a:off x="1117752" y="4157929"/>
              <a:ext cx="1834514" cy="1668780"/>
            </a:xfrm>
            <a:custGeom>
              <a:avLst/>
              <a:gdLst/>
              <a:ahLst/>
              <a:cxnLst/>
              <a:rect l="l" t="t" r="r" b="b"/>
              <a:pathLst>
                <a:path w="1834514" h="1668779">
                  <a:moveTo>
                    <a:pt x="190500" y="1172057"/>
                  </a:moveTo>
                  <a:lnTo>
                    <a:pt x="160197" y="1110729"/>
                  </a:lnTo>
                  <a:lnTo>
                    <a:pt x="160108" y="1110551"/>
                  </a:lnTo>
                  <a:lnTo>
                    <a:pt x="96151" y="981100"/>
                  </a:lnTo>
                  <a:lnTo>
                    <a:pt x="0" y="1171155"/>
                  </a:lnTo>
                  <a:lnTo>
                    <a:pt x="76492" y="1110551"/>
                  </a:lnTo>
                  <a:lnTo>
                    <a:pt x="73850" y="1668487"/>
                  </a:lnTo>
                  <a:lnTo>
                    <a:pt x="111950" y="1668665"/>
                  </a:lnTo>
                  <a:lnTo>
                    <a:pt x="114579" y="1110729"/>
                  </a:lnTo>
                  <a:lnTo>
                    <a:pt x="190500" y="1172057"/>
                  </a:lnTo>
                  <a:close/>
                </a:path>
                <a:path w="1834514" h="1668779">
                  <a:moveTo>
                    <a:pt x="1833930" y="190512"/>
                  </a:moveTo>
                  <a:lnTo>
                    <a:pt x="1803450" y="129552"/>
                  </a:lnTo>
                  <a:lnTo>
                    <a:pt x="1738680" y="0"/>
                  </a:lnTo>
                  <a:lnTo>
                    <a:pt x="1643430" y="190500"/>
                  </a:lnTo>
                  <a:lnTo>
                    <a:pt x="1719630" y="129540"/>
                  </a:lnTo>
                  <a:lnTo>
                    <a:pt x="1719618" y="405777"/>
                  </a:lnTo>
                  <a:lnTo>
                    <a:pt x="1757718" y="405777"/>
                  </a:lnTo>
                  <a:lnTo>
                    <a:pt x="1757730" y="129552"/>
                  </a:lnTo>
                  <a:lnTo>
                    <a:pt x="1833930" y="190512"/>
                  </a:lnTo>
                  <a:close/>
                </a:path>
              </a:pathLst>
            </a:custGeom>
            <a:solidFill>
              <a:srgbClr val="595959"/>
            </a:solidFill>
          </p:spPr>
          <p:txBody>
            <a:bodyPr wrap="square" lIns="0" tIns="0" rIns="0" bIns="0" rtlCol="0"/>
            <a:lstStyle/>
            <a:p>
              <a:endParaRPr sz="1350"/>
            </a:p>
          </p:txBody>
        </p:sp>
        <p:sp>
          <p:nvSpPr>
            <p:cNvPr id="51" name="object 51"/>
            <p:cNvSpPr/>
            <p:nvPr/>
          </p:nvSpPr>
          <p:spPr>
            <a:xfrm>
              <a:off x="617556" y="4563706"/>
              <a:ext cx="1193165" cy="575945"/>
            </a:xfrm>
            <a:custGeom>
              <a:avLst/>
              <a:gdLst/>
              <a:ahLst/>
              <a:cxnLst/>
              <a:rect l="l" t="t" r="r" b="b"/>
              <a:pathLst>
                <a:path w="1193164" h="575945">
                  <a:moveTo>
                    <a:pt x="1096803" y="0"/>
                  </a:moveTo>
                  <a:lnTo>
                    <a:pt x="95891" y="0"/>
                  </a:lnTo>
                  <a:lnTo>
                    <a:pt x="58566" y="7534"/>
                  </a:lnTo>
                  <a:lnTo>
                    <a:pt x="28086" y="28082"/>
                  </a:lnTo>
                  <a:lnTo>
                    <a:pt x="7535" y="58560"/>
                  </a:lnTo>
                  <a:lnTo>
                    <a:pt x="0" y="95885"/>
                  </a:lnTo>
                  <a:lnTo>
                    <a:pt x="0" y="479437"/>
                  </a:lnTo>
                  <a:lnTo>
                    <a:pt x="7535" y="516761"/>
                  </a:lnTo>
                  <a:lnTo>
                    <a:pt x="28086" y="547239"/>
                  </a:lnTo>
                  <a:lnTo>
                    <a:pt x="58566" y="567788"/>
                  </a:lnTo>
                  <a:lnTo>
                    <a:pt x="95891" y="575322"/>
                  </a:lnTo>
                  <a:lnTo>
                    <a:pt x="1096803" y="575322"/>
                  </a:lnTo>
                  <a:lnTo>
                    <a:pt x="1134129" y="567788"/>
                  </a:lnTo>
                  <a:lnTo>
                    <a:pt x="1164612" y="547239"/>
                  </a:lnTo>
                  <a:lnTo>
                    <a:pt x="1185164" y="516761"/>
                  </a:lnTo>
                  <a:lnTo>
                    <a:pt x="1192701" y="479437"/>
                  </a:lnTo>
                  <a:lnTo>
                    <a:pt x="1192701" y="95885"/>
                  </a:lnTo>
                  <a:lnTo>
                    <a:pt x="1185164" y="58560"/>
                  </a:lnTo>
                  <a:lnTo>
                    <a:pt x="1164612" y="28082"/>
                  </a:lnTo>
                  <a:lnTo>
                    <a:pt x="1134129" y="7534"/>
                  </a:lnTo>
                  <a:lnTo>
                    <a:pt x="1096803" y="0"/>
                  </a:lnTo>
                  <a:close/>
                </a:path>
              </a:pathLst>
            </a:custGeom>
            <a:solidFill>
              <a:srgbClr val="DEEBF7"/>
            </a:solidFill>
          </p:spPr>
          <p:txBody>
            <a:bodyPr wrap="square" lIns="0" tIns="0" rIns="0" bIns="0" rtlCol="0"/>
            <a:lstStyle/>
            <a:p>
              <a:endParaRPr sz="1350"/>
            </a:p>
          </p:txBody>
        </p:sp>
      </p:grpSp>
      <p:sp>
        <p:nvSpPr>
          <p:cNvPr id="52" name="object 52"/>
          <p:cNvSpPr txBox="1"/>
          <p:nvPr/>
        </p:nvSpPr>
        <p:spPr>
          <a:xfrm>
            <a:off x="593723" y="3453530"/>
            <a:ext cx="821696"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Embed</a:t>
            </a:r>
            <a:endParaRPr sz="2025" dirty="0">
              <a:latin typeface="Liberation Sans Narrow"/>
              <a:cs typeface="Liberation Sans Narrow"/>
            </a:endParaRPr>
          </a:p>
        </p:txBody>
      </p:sp>
      <p:grpSp>
        <p:nvGrpSpPr>
          <p:cNvPr id="53" name="object 53"/>
          <p:cNvGrpSpPr/>
          <p:nvPr/>
        </p:nvGrpSpPr>
        <p:grpSpPr>
          <a:xfrm>
            <a:off x="402750" y="1726453"/>
            <a:ext cx="7308533" cy="1696403"/>
            <a:chOff x="537000" y="2301938"/>
            <a:chExt cx="9744710" cy="2261870"/>
          </a:xfrm>
        </p:grpSpPr>
        <p:sp>
          <p:nvSpPr>
            <p:cNvPr id="54" name="object 54"/>
            <p:cNvSpPr/>
            <p:nvPr/>
          </p:nvSpPr>
          <p:spPr>
            <a:xfrm>
              <a:off x="1115047" y="2894774"/>
              <a:ext cx="8552180" cy="1669414"/>
            </a:xfrm>
            <a:custGeom>
              <a:avLst/>
              <a:gdLst/>
              <a:ahLst/>
              <a:cxnLst/>
              <a:rect l="l" t="t" r="r" b="b"/>
              <a:pathLst>
                <a:path w="8552180" h="1669414">
                  <a:moveTo>
                    <a:pt x="190512" y="199351"/>
                  </a:moveTo>
                  <a:lnTo>
                    <a:pt x="160020" y="138391"/>
                  </a:lnTo>
                  <a:lnTo>
                    <a:pt x="95250" y="8851"/>
                  </a:lnTo>
                  <a:lnTo>
                    <a:pt x="0" y="199351"/>
                  </a:lnTo>
                  <a:lnTo>
                    <a:pt x="76200" y="138391"/>
                  </a:lnTo>
                  <a:lnTo>
                    <a:pt x="76200" y="414616"/>
                  </a:lnTo>
                  <a:lnTo>
                    <a:pt x="114300" y="414616"/>
                  </a:lnTo>
                  <a:lnTo>
                    <a:pt x="114300" y="138391"/>
                  </a:lnTo>
                  <a:lnTo>
                    <a:pt x="190512" y="199351"/>
                  </a:lnTo>
                  <a:close/>
                </a:path>
                <a:path w="8552180" h="1669414">
                  <a:moveTo>
                    <a:pt x="190868" y="1453667"/>
                  </a:moveTo>
                  <a:lnTo>
                    <a:pt x="160388" y="1392707"/>
                  </a:lnTo>
                  <a:lnTo>
                    <a:pt x="95605" y="1263154"/>
                  </a:lnTo>
                  <a:lnTo>
                    <a:pt x="355" y="1453654"/>
                  </a:lnTo>
                  <a:lnTo>
                    <a:pt x="76555" y="1392694"/>
                  </a:lnTo>
                  <a:lnTo>
                    <a:pt x="76555" y="1668932"/>
                  </a:lnTo>
                  <a:lnTo>
                    <a:pt x="114655" y="1668932"/>
                  </a:lnTo>
                  <a:lnTo>
                    <a:pt x="114655" y="1392707"/>
                  </a:lnTo>
                  <a:lnTo>
                    <a:pt x="190868" y="1453667"/>
                  </a:lnTo>
                  <a:close/>
                </a:path>
                <a:path w="8552180" h="1669414">
                  <a:moveTo>
                    <a:pt x="1836635" y="199351"/>
                  </a:moveTo>
                  <a:lnTo>
                    <a:pt x="1806155" y="138391"/>
                  </a:lnTo>
                  <a:lnTo>
                    <a:pt x="1741385" y="8851"/>
                  </a:lnTo>
                  <a:lnTo>
                    <a:pt x="1646135" y="199351"/>
                  </a:lnTo>
                  <a:lnTo>
                    <a:pt x="1722335" y="138391"/>
                  </a:lnTo>
                  <a:lnTo>
                    <a:pt x="1722323" y="414616"/>
                  </a:lnTo>
                  <a:lnTo>
                    <a:pt x="1760423" y="414616"/>
                  </a:lnTo>
                  <a:lnTo>
                    <a:pt x="1760435" y="138391"/>
                  </a:lnTo>
                  <a:lnTo>
                    <a:pt x="1836635" y="199351"/>
                  </a:lnTo>
                  <a:close/>
                </a:path>
                <a:path w="8552180" h="1669414">
                  <a:moveTo>
                    <a:pt x="3487813" y="190500"/>
                  </a:moveTo>
                  <a:lnTo>
                    <a:pt x="3457333" y="129540"/>
                  </a:lnTo>
                  <a:lnTo>
                    <a:pt x="3392563" y="0"/>
                  </a:lnTo>
                  <a:lnTo>
                    <a:pt x="3297313" y="190500"/>
                  </a:lnTo>
                  <a:lnTo>
                    <a:pt x="3373513" y="129540"/>
                  </a:lnTo>
                  <a:lnTo>
                    <a:pt x="3373513" y="405765"/>
                  </a:lnTo>
                  <a:lnTo>
                    <a:pt x="3411613" y="405765"/>
                  </a:lnTo>
                  <a:lnTo>
                    <a:pt x="3411613" y="129540"/>
                  </a:lnTo>
                  <a:lnTo>
                    <a:pt x="3487813" y="190500"/>
                  </a:lnTo>
                  <a:close/>
                </a:path>
                <a:path w="8552180" h="1669414">
                  <a:moveTo>
                    <a:pt x="5135753" y="199351"/>
                  </a:moveTo>
                  <a:lnTo>
                    <a:pt x="5105273" y="138391"/>
                  </a:lnTo>
                  <a:lnTo>
                    <a:pt x="5040503" y="8851"/>
                  </a:lnTo>
                  <a:lnTo>
                    <a:pt x="4945253" y="199351"/>
                  </a:lnTo>
                  <a:lnTo>
                    <a:pt x="5021453" y="138391"/>
                  </a:lnTo>
                  <a:lnTo>
                    <a:pt x="5021453" y="414616"/>
                  </a:lnTo>
                  <a:lnTo>
                    <a:pt x="5059553" y="414616"/>
                  </a:lnTo>
                  <a:lnTo>
                    <a:pt x="5059553" y="138391"/>
                  </a:lnTo>
                  <a:lnTo>
                    <a:pt x="5135753" y="199351"/>
                  </a:lnTo>
                  <a:close/>
                </a:path>
                <a:path w="8552180" h="1669414">
                  <a:moveTo>
                    <a:pt x="8551951" y="199351"/>
                  </a:moveTo>
                  <a:lnTo>
                    <a:pt x="8521471" y="138391"/>
                  </a:lnTo>
                  <a:lnTo>
                    <a:pt x="8456701" y="8851"/>
                  </a:lnTo>
                  <a:lnTo>
                    <a:pt x="8361451" y="199351"/>
                  </a:lnTo>
                  <a:lnTo>
                    <a:pt x="8437651" y="138391"/>
                  </a:lnTo>
                  <a:lnTo>
                    <a:pt x="8437639" y="414616"/>
                  </a:lnTo>
                  <a:lnTo>
                    <a:pt x="8475739" y="414616"/>
                  </a:lnTo>
                  <a:lnTo>
                    <a:pt x="8475751" y="138391"/>
                  </a:lnTo>
                  <a:lnTo>
                    <a:pt x="8551951" y="199351"/>
                  </a:lnTo>
                  <a:close/>
                </a:path>
              </a:pathLst>
            </a:custGeom>
            <a:solidFill>
              <a:srgbClr val="595959"/>
            </a:solidFill>
          </p:spPr>
          <p:txBody>
            <a:bodyPr wrap="square" lIns="0" tIns="0" rIns="0" bIns="0" rtlCol="0"/>
            <a:lstStyle/>
            <a:p>
              <a:endParaRPr sz="1350"/>
            </a:p>
          </p:txBody>
        </p:sp>
        <p:sp>
          <p:nvSpPr>
            <p:cNvPr id="55" name="object 55"/>
            <p:cNvSpPr/>
            <p:nvPr/>
          </p:nvSpPr>
          <p:spPr>
            <a:xfrm>
              <a:off x="537000" y="2301938"/>
              <a:ext cx="9744710" cy="575945"/>
            </a:xfrm>
            <a:custGeom>
              <a:avLst/>
              <a:gdLst/>
              <a:ahLst/>
              <a:cxnLst/>
              <a:rect l="l" t="t" r="r" b="b"/>
              <a:pathLst>
                <a:path w="9744710" h="575944">
                  <a:moveTo>
                    <a:pt x="9648793" y="0"/>
                  </a:moveTo>
                  <a:lnTo>
                    <a:pt x="95890" y="0"/>
                  </a:lnTo>
                  <a:lnTo>
                    <a:pt x="58565" y="7536"/>
                  </a:lnTo>
                  <a:lnTo>
                    <a:pt x="28085" y="28089"/>
                  </a:lnTo>
                  <a:lnTo>
                    <a:pt x="7535" y="58571"/>
                  </a:lnTo>
                  <a:lnTo>
                    <a:pt x="0" y="95897"/>
                  </a:lnTo>
                  <a:lnTo>
                    <a:pt x="0" y="479450"/>
                  </a:lnTo>
                  <a:lnTo>
                    <a:pt x="7535" y="516774"/>
                  </a:lnTo>
                  <a:lnTo>
                    <a:pt x="28085" y="547252"/>
                  </a:lnTo>
                  <a:lnTo>
                    <a:pt x="58565" y="567800"/>
                  </a:lnTo>
                  <a:lnTo>
                    <a:pt x="95890" y="575335"/>
                  </a:lnTo>
                  <a:lnTo>
                    <a:pt x="9648793" y="575335"/>
                  </a:lnTo>
                  <a:lnTo>
                    <a:pt x="9686119" y="567800"/>
                  </a:lnTo>
                  <a:lnTo>
                    <a:pt x="9716601" y="547252"/>
                  </a:lnTo>
                  <a:lnTo>
                    <a:pt x="9737154" y="516774"/>
                  </a:lnTo>
                  <a:lnTo>
                    <a:pt x="9744690" y="479450"/>
                  </a:lnTo>
                  <a:lnTo>
                    <a:pt x="9744690" y="95897"/>
                  </a:lnTo>
                  <a:lnTo>
                    <a:pt x="9737154" y="58571"/>
                  </a:lnTo>
                  <a:lnTo>
                    <a:pt x="9716601" y="28089"/>
                  </a:lnTo>
                  <a:lnTo>
                    <a:pt x="9686119" y="7536"/>
                  </a:lnTo>
                  <a:lnTo>
                    <a:pt x="9648793" y="0"/>
                  </a:lnTo>
                  <a:close/>
                </a:path>
              </a:pathLst>
            </a:custGeom>
            <a:solidFill>
              <a:srgbClr val="D6DCE5"/>
            </a:solidFill>
          </p:spPr>
          <p:txBody>
            <a:bodyPr wrap="square" lIns="0" tIns="0" rIns="0" bIns="0" rtlCol="0"/>
            <a:lstStyle/>
            <a:p>
              <a:endParaRPr sz="1350"/>
            </a:p>
          </p:txBody>
        </p:sp>
      </p:grpSp>
      <p:sp>
        <p:nvSpPr>
          <p:cNvPr id="56" name="object 56"/>
          <p:cNvSpPr txBox="1"/>
          <p:nvPr/>
        </p:nvSpPr>
        <p:spPr>
          <a:xfrm>
            <a:off x="496367" y="4458477"/>
            <a:ext cx="822960" cy="323646"/>
          </a:xfrm>
          <a:prstGeom prst="rect">
            <a:avLst/>
          </a:prstGeom>
        </p:spPr>
        <p:txBody>
          <a:bodyPr vert="horz" wrap="square" lIns="0" tIns="11906" rIns="0" bIns="0" rtlCol="0">
            <a:spAutoFit/>
          </a:bodyPr>
          <a:lstStyle/>
          <a:p>
            <a:pPr marL="9525">
              <a:spcBef>
                <a:spcPts val="94"/>
              </a:spcBef>
            </a:pPr>
            <a:r>
              <a:rPr sz="2025" b="1" spc="-8" dirty="0">
                <a:solidFill>
                  <a:srgbClr val="44546A"/>
                </a:solidFill>
                <a:latin typeface="Courier New"/>
                <a:cs typeface="Courier New"/>
              </a:rPr>
              <a:t>[CLS]</a:t>
            </a:r>
            <a:endParaRPr sz="2025">
              <a:latin typeface="Courier New"/>
              <a:cs typeface="Courier New"/>
            </a:endParaRPr>
          </a:p>
        </p:txBody>
      </p:sp>
      <p:sp>
        <p:nvSpPr>
          <p:cNvPr id="57" name="object 57"/>
          <p:cNvSpPr txBox="1"/>
          <p:nvPr/>
        </p:nvSpPr>
        <p:spPr>
          <a:xfrm>
            <a:off x="2706052" y="1757214"/>
            <a:ext cx="3783958" cy="323646"/>
          </a:xfrm>
          <a:prstGeom prst="rect">
            <a:avLst/>
          </a:prstGeom>
        </p:spPr>
        <p:txBody>
          <a:bodyPr vert="horz" wrap="square" lIns="0" tIns="11906" rIns="0" bIns="0" rtlCol="0">
            <a:spAutoFit/>
          </a:bodyPr>
          <a:lstStyle/>
          <a:p>
            <a:pPr marL="9525">
              <a:spcBef>
                <a:spcPts val="94"/>
              </a:spcBef>
            </a:pPr>
            <a:r>
              <a:rPr sz="2025" spc="-41" dirty="0">
                <a:solidFill>
                  <a:srgbClr val="44546A"/>
                </a:solidFill>
                <a:latin typeface="Liberation Sans Narrow"/>
                <a:cs typeface="Liberation Sans Narrow"/>
              </a:rPr>
              <a:t>Transformer</a:t>
            </a:r>
            <a:r>
              <a:rPr sz="2025" spc="-49" dirty="0">
                <a:solidFill>
                  <a:srgbClr val="44546A"/>
                </a:solidFill>
                <a:latin typeface="Liberation Sans Narrow"/>
                <a:cs typeface="Liberation Sans Narrow"/>
              </a:rPr>
              <a:t> </a:t>
            </a:r>
            <a:r>
              <a:rPr sz="2025" spc="-60" dirty="0">
                <a:solidFill>
                  <a:srgbClr val="44546A"/>
                </a:solidFill>
                <a:latin typeface="Liberation Sans Narrow"/>
                <a:cs typeface="Liberation Sans Narrow"/>
              </a:rPr>
              <a:t>Encoder</a:t>
            </a:r>
            <a:r>
              <a:rPr sz="2025" spc="-49" dirty="0">
                <a:solidFill>
                  <a:srgbClr val="44546A"/>
                </a:solidFill>
                <a:latin typeface="Liberation Sans Narrow"/>
                <a:cs typeface="Liberation Sans Narrow"/>
              </a:rPr>
              <a:t> </a:t>
            </a:r>
            <a:r>
              <a:rPr sz="2025" spc="-30" dirty="0">
                <a:solidFill>
                  <a:srgbClr val="44546A"/>
                </a:solidFill>
                <a:latin typeface="Liberation Sans Narrow"/>
                <a:cs typeface="Liberation Sans Narrow"/>
              </a:rPr>
              <a:t>Network</a:t>
            </a:r>
            <a:endParaRPr sz="2025" dirty="0">
              <a:latin typeface="Liberation Sans Narrow"/>
              <a:cs typeface="Liberation Sans Narrow"/>
            </a:endParaRPr>
          </a:p>
        </p:txBody>
      </p:sp>
      <p:grpSp>
        <p:nvGrpSpPr>
          <p:cNvPr id="58" name="object 58"/>
          <p:cNvGrpSpPr/>
          <p:nvPr/>
        </p:nvGrpSpPr>
        <p:grpSpPr>
          <a:xfrm>
            <a:off x="836292" y="1413996"/>
            <a:ext cx="2992278" cy="2743676"/>
            <a:chOff x="1115056" y="1885327"/>
            <a:chExt cx="3989704" cy="3658235"/>
          </a:xfrm>
        </p:grpSpPr>
        <p:sp>
          <p:nvSpPr>
            <p:cNvPr id="59" name="object 59"/>
            <p:cNvSpPr/>
            <p:nvPr/>
          </p:nvSpPr>
          <p:spPr>
            <a:xfrm>
              <a:off x="1115047" y="1885327"/>
              <a:ext cx="3488054" cy="3658235"/>
            </a:xfrm>
            <a:custGeom>
              <a:avLst/>
              <a:gdLst/>
              <a:ahLst/>
              <a:cxnLst/>
              <a:rect l="l" t="t" r="r" b="b"/>
              <a:pathLst>
                <a:path w="3488054" h="3658235">
                  <a:moveTo>
                    <a:pt x="190512" y="190500"/>
                  </a:moveTo>
                  <a:lnTo>
                    <a:pt x="160020" y="129540"/>
                  </a:lnTo>
                  <a:lnTo>
                    <a:pt x="95250" y="0"/>
                  </a:lnTo>
                  <a:lnTo>
                    <a:pt x="0" y="190500"/>
                  </a:lnTo>
                  <a:lnTo>
                    <a:pt x="76200" y="129540"/>
                  </a:lnTo>
                  <a:lnTo>
                    <a:pt x="76200" y="405765"/>
                  </a:lnTo>
                  <a:lnTo>
                    <a:pt x="114300" y="405765"/>
                  </a:lnTo>
                  <a:lnTo>
                    <a:pt x="114300" y="129540"/>
                  </a:lnTo>
                  <a:lnTo>
                    <a:pt x="190512" y="190500"/>
                  </a:lnTo>
                  <a:close/>
                </a:path>
                <a:path w="3488054" h="3658235">
                  <a:moveTo>
                    <a:pt x="3488029" y="3442639"/>
                  </a:moveTo>
                  <a:lnTo>
                    <a:pt x="3457549" y="3381679"/>
                  </a:lnTo>
                  <a:lnTo>
                    <a:pt x="3392779" y="3252139"/>
                  </a:lnTo>
                  <a:lnTo>
                    <a:pt x="3297529" y="3442639"/>
                  </a:lnTo>
                  <a:lnTo>
                    <a:pt x="3373729" y="3381679"/>
                  </a:lnTo>
                  <a:lnTo>
                    <a:pt x="3373729" y="3657904"/>
                  </a:lnTo>
                  <a:lnTo>
                    <a:pt x="3411829" y="3657904"/>
                  </a:lnTo>
                  <a:lnTo>
                    <a:pt x="3411829" y="3381679"/>
                  </a:lnTo>
                  <a:lnTo>
                    <a:pt x="3488029" y="3442639"/>
                  </a:lnTo>
                  <a:close/>
                </a:path>
              </a:pathLst>
            </a:custGeom>
            <a:solidFill>
              <a:srgbClr val="595959"/>
            </a:solidFill>
          </p:spPr>
          <p:txBody>
            <a:bodyPr wrap="square" lIns="0" tIns="0" rIns="0" bIns="0" rtlCol="0"/>
            <a:lstStyle/>
            <a:p>
              <a:endParaRPr sz="1350"/>
            </a:p>
          </p:txBody>
        </p:sp>
        <p:sp>
          <p:nvSpPr>
            <p:cNvPr id="60" name="object 60"/>
            <p:cNvSpPr/>
            <p:nvPr/>
          </p:nvSpPr>
          <p:spPr>
            <a:xfrm>
              <a:off x="3911473" y="4562132"/>
              <a:ext cx="1193165" cy="575945"/>
            </a:xfrm>
            <a:custGeom>
              <a:avLst/>
              <a:gdLst/>
              <a:ahLst/>
              <a:cxnLst/>
              <a:rect l="l" t="t" r="r" b="b"/>
              <a:pathLst>
                <a:path w="1193164"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6" y="567800"/>
                  </a:lnTo>
                  <a:lnTo>
                    <a:pt x="1164618" y="547252"/>
                  </a:lnTo>
                  <a:lnTo>
                    <a:pt x="1185171" y="516774"/>
                  </a:lnTo>
                  <a:lnTo>
                    <a:pt x="1192707" y="479450"/>
                  </a:lnTo>
                  <a:lnTo>
                    <a:pt x="1192707" y="95897"/>
                  </a:lnTo>
                  <a:lnTo>
                    <a:pt x="1185171" y="58571"/>
                  </a:lnTo>
                  <a:lnTo>
                    <a:pt x="1164618" y="28089"/>
                  </a:lnTo>
                  <a:lnTo>
                    <a:pt x="1134136" y="7536"/>
                  </a:lnTo>
                  <a:lnTo>
                    <a:pt x="1096810" y="0"/>
                  </a:lnTo>
                  <a:close/>
                </a:path>
              </a:pathLst>
            </a:custGeom>
            <a:solidFill>
              <a:srgbClr val="DEEBF7"/>
            </a:solidFill>
          </p:spPr>
          <p:txBody>
            <a:bodyPr wrap="square" lIns="0" tIns="0" rIns="0" bIns="0" rtlCol="0"/>
            <a:lstStyle/>
            <a:p>
              <a:endParaRPr sz="1350"/>
            </a:p>
          </p:txBody>
        </p:sp>
      </p:grpSp>
      <p:sp>
        <p:nvSpPr>
          <p:cNvPr id="61" name="object 61"/>
          <p:cNvSpPr txBox="1"/>
          <p:nvPr/>
        </p:nvSpPr>
        <p:spPr>
          <a:xfrm>
            <a:off x="3093339" y="3452359"/>
            <a:ext cx="792522"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2" name="object 62"/>
          <p:cNvGrpSpPr/>
          <p:nvPr/>
        </p:nvGrpSpPr>
        <p:grpSpPr>
          <a:xfrm>
            <a:off x="3307003" y="3117276"/>
            <a:ext cx="1755458" cy="1040606"/>
            <a:chOff x="4409338" y="4156367"/>
            <a:chExt cx="2340610" cy="1387475"/>
          </a:xfrm>
        </p:grpSpPr>
        <p:sp>
          <p:nvSpPr>
            <p:cNvPr id="63" name="object 63"/>
            <p:cNvSpPr/>
            <p:nvPr/>
          </p:nvSpPr>
          <p:spPr>
            <a:xfrm>
              <a:off x="4409338" y="4156367"/>
              <a:ext cx="1839595" cy="1387475"/>
            </a:xfrm>
            <a:custGeom>
              <a:avLst/>
              <a:gdLst/>
              <a:ahLst/>
              <a:cxnLst/>
              <a:rect l="l" t="t" r="r" b="b"/>
              <a:pathLst>
                <a:path w="1839595"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1839595" h="1387475">
                  <a:moveTo>
                    <a:pt x="1839506" y="1171600"/>
                  </a:moveTo>
                  <a:lnTo>
                    <a:pt x="1809026" y="1110640"/>
                  </a:lnTo>
                  <a:lnTo>
                    <a:pt x="1744256" y="981100"/>
                  </a:lnTo>
                  <a:lnTo>
                    <a:pt x="1649006" y="1171600"/>
                  </a:lnTo>
                  <a:lnTo>
                    <a:pt x="1725206" y="1110640"/>
                  </a:lnTo>
                  <a:lnTo>
                    <a:pt x="1725206" y="1386865"/>
                  </a:lnTo>
                  <a:lnTo>
                    <a:pt x="1763306" y="1386865"/>
                  </a:lnTo>
                  <a:lnTo>
                    <a:pt x="1763306" y="1110640"/>
                  </a:lnTo>
                  <a:lnTo>
                    <a:pt x="1839506" y="1171600"/>
                  </a:lnTo>
                  <a:close/>
                </a:path>
              </a:pathLst>
            </a:custGeom>
            <a:solidFill>
              <a:srgbClr val="595959"/>
            </a:solidFill>
          </p:spPr>
          <p:txBody>
            <a:bodyPr wrap="square" lIns="0" tIns="0" rIns="0" bIns="0" rtlCol="0"/>
            <a:lstStyle/>
            <a:p>
              <a:endParaRPr sz="1350"/>
            </a:p>
          </p:txBody>
        </p:sp>
        <p:sp>
          <p:nvSpPr>
            <p:cNvPr id="64" name="object 64"/>
            <p:cNvSpPr/>
            <p:nvPr/>
          </p:nvSpPr>
          <p:spPr>
            <a:xfrm>
              <a:off x="5557240" y="4562132"/>
              <a:ext cx="1193165" cy="575945"/>
            </a:xfrm>
            <a:custGeom>
              <a:avLst/>
              <a:gdLst/>
              <a:ahLst/>
              <a:cxnLst/>
              <a:rect l="l" t="t" r="r" b="b"/>
              <a:pathLst>
                <a:path w="1193165" h="575945">
                  <a:moveTo>
                    <a:pt x="1096810" y="0"/>
                  </a:moveTo>
                  <a:lnTo>
                    <a:pt x="95897" y="0"/>
                  </a:lnTo>
                  <a:lnTo>
                    <a:pt x="58571" y="7536"/>
                  </a:lnTo>
                  <a:lnTo>
                    <a:pt x="28089" y="28089"/>
                  </a:lnTo>
                  <a:lnTo>
                    <a:pt x="7536" y="58571"/>
                  </a:lnTo>
                  <a:lnTo>
                    <a:pt x="0" y="95897"/>
                  </a:lnTo>
                  <a:lnTo>
                    <a:pt x="0" y="479450"/>
                  </a:lnTo>
                  <a:lnTo>
                    <a:pt x="7536" y="516774"/>
                  </a:lnTo>
                  <a:lnTo>
                    <a:pt x="28089" y="547252"/>
                  </a:lnTo>
                  <a:lnTo>
                    <a:pt x="58571" y="567800"/>
                  </a:lnTo>
                  <a:lnTo>
                    <a:pt x="95897"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5" name="object 65"/>
          <p:cNvSpPr txBox="1"/>
          <p:nvPr/>
        </p:nvSpPr>
        <p:spPr>
          <a:xfrm>
            <a:off x="4327654" y="3452359"/>
            <a:ext cx="742673"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66" name="object 66"/>
          <p:cNvGrpSpPr/>
          <p:nvPr/>
        </p:nvGrpSpPr>
        <p:grpSpPr>
          <a:xfrm>
            <a:off x="4541320" y="3117276"/>
            <a:ext cx="3088481" cy="1040606"/>
            <a:chOff x="6055093" y="4156367"/>
            <a:chExt cx="4117975" cy="1387475"/>
          </a:xfrm>
        </p:grpSpPr>
        <p:sp>
          <p:nvSpPr>
            <p:cNvPr id="67" name="object 67"/>
            <p:cNvSpPr/>
            <p:nvPr/>
          </p:nvSpPr>
          <p:spPr>
            <a:xfrm>
              <a:off x="6055093" y="4156367"/>
              <a:ext cx="3616960" cy="1387475"/>
            </a:xfrm>
            <a:custGeom>
              <a:avLst/>
              <a:gdLst/>
              <a:ahLst/>
              <a:cxnLst/>
              <a:rect l="l" t="t" r="r" b="b"/>
              <a:pathLst>
                <a:path w="3616959" h="1387475">
                  <a:moveTo>
                    <a:pt x="190500" y="190500"/>
                  </a:moveTo>
                  <a:lnTo>
                    <a:pt x="160020" y="129540"/>
                  </a:lnTo>
                  <a:lnTo>
                    <a:pt x="95250" y="0"/>
                  </a:lnTo>
                  <a:lnTo>
                    <a:pt x="0" y="190500"/>
                  </a:lnTo>
                  <a:lnTo>
                    <a:pt x="76200" y="129540"/>
                  </a:lnTo>
                  <a:lnTo>
                    <a:pt x="76200" y="405765"/>
                  </a:lnTo>
                  <a:lnTo>
                    <a:pt x="114300" y="405765"/>
                  </a:lnTo>
                  <a:lnTo>
                    <a:pt x="114300" y="129540"/>
                  </a:lnTo>
                  <a:lnTo>
                    <a:pt x="190500" y="190500"/>
                  </a:lnTo>
                  <a:close/>
                </a:path>
                <a:path w="3616959" h="1387475">
                  <a:moveTo>
                    <a:pt x="3616845" y="1171600"/>
                  </a:moveTo>
                  <a:lnTo>
                    <a:pt x="3586365" y="1110640"/>
                  </a:lnTo>
                  <a:lnTo>
                    <a:pt x="3521595" y="981100"/>
                  </a:lnTo>
                  <a:lnTo>
                    <a:pt x="3426345" y="1171600"/>
                  </a:lnTo>
                  <a:lnTo>
                    <a:pt x="3502545" y="1110640"/>
                  </a:lnTo>
                  <a:lnTo>
                    <a:pt x="3502545" y="1386865"/>
                  </a:lnTo>
                  <a:lnTo>
                    <a:pt x="3540645" y="1386865"/>
                  </a:lnTo>
                  <a:lnTo>
                    <a:pt x="3540645" y="1110640"/>
                  </a:lnTo>
                  <a:lnTo>
                    <a:pt x="3616845" y="1171600"/>
                  </a:lnTo>
                  <a:close/>
                </a:path>
              </a:pathLst>
            </a:custGeom>
            <a:solidFill>
              <a:srgbClr val="595959"/>
            </a:solidFill>
          </p:spPr>
          <p:txBody>
            <a:bodyPr wrap="square" lIns="0" tIns="0" rIns="0" bIns="0" rtlCol="0"/>
            <a:lstStyle/>
            <a:p>
              <a:endParaRPr sz="1350"/>
            </a:p>
          </p:txBody>
        </p:sp>
        <p:sp>
          <p:nvSpPr>
            <p:cNvPr id="68" name="object 68"/>
            <p:cNvSpPr/>
            <p:nvPr/>
          </p:nvSpPr>
          <p:spPr>
            <a:xfrm>
              <a:off x="8980334" y="4562132"/>
              <a:ext cx="1193165" cy="575945"/>
            </a:xfrm>
            <a:custGeom>
              <a:avLst/>
              <a:gdLst/>
              <a:ahLst/>
              <a:cxnLst/>
              <a:rect l="l" t="t" r="r" b="b"/>
              <a:pathLst>
                <a:path w="1193165" h="575945">
                  <a:moveTo>
                    <a:pt x="1096810" y="0"/>
                  </a:moveTo>
                  <a:lnTo>
                    <a:pt x="95884" y="0"/>
                  </a:lnTo>
                  <a:lnTo>
                    <a:pt x="58566" y="7536"/>
                  </a:lnTo>
                  <a:lnTo>
                    <a:pt x="28087" y="28089"/>
                  </a:lnTo>
                  <a:lnTo>
                    <a:pt x="7536" y="58571"/>
                  </a:lnTo>
                  <a:lnTo>
                    <a:pt x="0" y="95897"/>
                  </a:lnTo>
                  <a:lnTo>
                    <a:pt x="0" y="479450"/>
                  </a:lnTo>
                  <a:lnTo>
                    <a:pt x="7536" y="516774"/>
                  </a:lnTo>
                  <a:lnTo>
                    <a:pt x="28087" y="547252"/>
                  </a:lnTo>
                  <a:lnTo>
                    <a:pt x="58566" y="567800"/>
                  </a:lnTo>
                  <a:lnTo>
                    <a:pt x="95884" y="575335"/>
                  </a:lnTo>
                  <a:lnTo>
                    <a:pt x="1096810" y="575335"/>
                  </a:lnTo>
                  <a:lnTo>
                    <a:pt x="1134134" y="567800"/>
                  </a:lnTo>
                  <a:lnTo>
                    <a:pt x="1164612" y="547252"/>
                  </a:lnTo>
                  <a:lnTo>
                    <a:pt x="1185160" y="516774"/>
                  </a:lnTo>
                  <a:lnTo>
                    <a:pt x="1192695" y="479450"/>
                  </a:lnTo>
                  <a:lnTo>
                    <a:pt x="1192695" y="95897"/>
                  </a:lnTo>
                  <a:lnTo>
                    <a:pt x="1185160" y="58571"/>
                  </a:lnTo>
                  <a:lnTo>
                    <a:pt x="1164612" y="28089"/>
                  </a:lnTo>
                  <a:lnTo>
                    <a:pt x="1134134" y="7536"/>
                  </a:lnTo>
                  <a:lnTo>
                    <a:pt x="1096810" y="0"/>
                  </a:lnTo>
                  <a:close/>
                </a:path>
              </a:pathLst>
            </a:custGeom>
            <a:solidFill>
              <a:srgbClr val="DEEBF7"/>
            </a:solidFill>
          </p:spPr>
          <p:txBody>
            <a:bodyPr wrap="square" lIns="0" tIns="0" rIns="0" bIns="0" rtlCol="0"/>
            <a:lstStyle/>
            <a:p>
              <a:endParaRPr sz="1350"/>
            </a:p>
          </p:txBody>
        </p:sp>
      </p:grpSp>
      <p:sp>
        <p:nvSpPr>
          <p:cNvPr id="69" name="object 69"/>
          <p:cNvSpPr txBox="1"/>
          <p:nvPr/>
        </p:nvSpPr>
        <p:spPr>
          <a:xfrm>
            <a:off x="6894975" y="3452359"/>
            <a:ext cx="718471" cy="323646"/>
          </a:xfrm>
          <a:prstGeom prst="rect">
            <a:avLst/>
          </a:prstGeom>
        </p:spPr>
        <p:txBody>
          <a:bodyPr vert="horz" wrap="square" lIns="0" tIns="11906" rIns="0" bIns="0" rtlCol="0">
            <a:spAutoFit/>
          </a:bodyPr>
          <a:lstStyle/>
          <a:p>
            <a:pPr marL="9525">
              <a:spcBef>
                <a:spcPts val="94"/>
              </a:spcBef>
            </a:pPr>
            <a:r>
              <a:rPr sz="2025" spc="-86" dirty="0">
                <a:solidFill>
                  <a:srgbClr val="4472C4"/>
                </a:solidFill>
                <a:latin typeface="Liberation Sans Narrow"/>
                <a:cs typeface="Liberation Sans Narrow"/>
              </a:rPr>
              <a:t>Dense</a:t>
            </a:r>
            <a:endParaRPr sz="2025" dirty="0">
              <a:latin typeface="Liberation Sans Narrow"/>
              <a:cs typeface="Liberation Sans Narrow"/>
            </a:endParaRPr>
          </a:p>
        </p:txBody>
      </p:sp>
      <p:grpSp>
        <p:nvGrpSpPr>
          <p:cNvPr id="70" name="object 70"/>
          <p:cNvGrpSpPr/>
          <p:nvPr/>
        </p:nvGrpSpPr>
        <p:grpSpPr>
          <a:xfrm>
            <a:off x="821169" y="295456"/>
            <a:ext cx="6430804" cy="3126581"/>
            <a:chOff x="1094892" y="393941"/>
            <a:chExt cx="8574405" cy="4168775"/>
          </a:xfrm>
        </p:grpSpPr>
        <p:sp>
          <p:nvSpPr>
            <p:cNvPr id="71" name="object 71"/>
            <p:cNvSpPr/>
            <p:nvPr/>
          </p:nvSpPr>
          <p:spPr>
            <a:xfrm>
              <a:off x="9478187" y="4156367"/>
              <a:ext cx="190500" cy="405765"/>
            </a:xfrm>
            <a:custGeom>
              <a:avLst/>
              <a:gdLst/>
              <a:ahLst/>
              <a:cxnLst/>
              <a:rect l="l" t="t" r="r" b="b"/>
              <a:pathLst>
                <a:path w="190500" h="405764">
                  <a:moveTo>
                    <a:pt x="114300" y="129539"/>
                  </a:moveTo>
                  <a:lnTo>
                    <a:pt x="76200" y="129539"/>
                  </a:lnTo>
                  <a:lnTo>
                    <a:pt x="76200" y="405764"/>
                  </a:lnTo>
                  <a:lnTo>
                    <a:pt x="114300" y="405764"/>
                  </a:lnTo>
                  <a:lnTo>
                    <a:pt x="114300" y="129539"/>
                  </a:lnTo>
                  <a:close/>
                </a:path>
                <a:path w="190500" h="405764">
                  <a:moveTo>
                    <a:pt x="95250" y="0"/>
                  </a:moveTo>
                  <a:lnTo>
                    <a:pt x="0" y="190499"/>
                  </a:lnTo>
                  <a:lnTo>
                    <a:pt x="76200" y="129539"/>
                  </a:lnTo>
                  <a:lnTo>
                    <a:pt x="160020" y="129539"/>
                  </a:lnTo>
                  <a:lnTo>
                    <a:pt x="95250" y="0"/>
                  </a:lnTo>
                  <a:close/>
                </a:path>
                <a:path w="190500" h="405764">
                  <a:moveTo>
                    <a:pt x="160020" y="129539"/>
                  </a:moveTo>
                  <a:lnTo>
                    <a:pt x="114300" y="129539"/>
                  </a:lnTo>
                  <a:lnTo>
                    <a:pt x="190500" y="190499"/>
                  </a:lnTo>
                  <a:lnTo>
                    <a:pt x="160020" y="129539"/>
                  </a:lnTo>
                  <a:close/>
                </a:path>
              </a:pathLst>
            </a:custGeom>
            <a:solidFill>
              <a:srgbClr val="595959"/>
            </a:solidFill>
          </p:spPr>
          <p:txBody>
            <a:bodyPr wrap="square" lIns="0" tIns="0" rIns="0" bIns="0" rtlCol="0"/>
            <a:lstStyle/>
            <a:p>
              <a:endParaRPr sz="1350"/>
            </a:p>
          </p:txBody>
        </p:sp>
        <p:sp>
          <p:nvSpPr>
            <p:cNvPr id="72" name="object 72"/>
            <p:cNvSpPr/>
            <p:nvPr/>
          </p:nvSpPr>
          <p:spPr>
            <a:xfrm>
              <a:off x="1107592" y="1020825"/>
              <a:ext cx="208279" cy="839469"/>
            </a:xfrm>
            <a:custGeom>
              <a:avLst/>
              <a:gdLst/>
              <a:ahLst/>
              <a:cxnLst/>
              <a:rect l="l" t="t" r="r" b="b"/>
              <a:pathLst>
                <a:path w="208280" h="839469">
                  <a:moveTo>
                    <a:pt x="208280" y="419569"/>
                  </a:moveTo>
                  <a:lnTo>
                    <a:pt x="0" y="419569"/>
                  </a:lnTo>
                  <a:lnTo>
                    <a:pt x="0" y="629335"/>
                  </a:lnTo>
                  <a:lnTo>
                    <a:pt x="0" y="839114"/>
                  </a:lnTo>
                  <a:lnTo>
                    <a:pt x="208280" y="839114"/>
                  </a:lnTo>
                  <a:lnTo>
                    <a:pt x="208280" y="629335"/>
                  </a:lnTo>
                  <a:lnTo>
                    <a:pt x="208280" y="419569"/>
                  </a:lnTo>
                  <a:close/>
                </a:path>
                <a:path w="208280" h="839469">
                  <a:moveTo>
                    <a:pt x="208280" y="0"/>
                  </a:moveTo>
                  <a:lnTo>
                    <a:pt x="0" y="0"/>
                  </a:lnTo>
                  <a:lnTo>
                    <a:pt x="0" y="209778"/>
                  </a:lnTo>
                  <a:lnTo>
                    <a:pt x="0" y="419557"/>
                  </a:lnTo>
                  <a:lnTo>
                    <a:pt x="208280" y="419557"/>
                  </a:lnTo>
                  <a:lnTo>
                    <a:pt x="208280" y="209778"/>
                  </a:lnTo>
                  <a:lnTo>
                    <a:pt x="208280" y="0"/>
                  </a:lnTo>
                  <a:close/>
                </a:path>
              </a:pathLst>
            </a:custGeom>
            <a:solidFill>
              <a:srgbClr val="BF9000"/>
            </a:solidFill>
          </p:spPr>
          <p:txBody>
            <a:bodyPr wrap="square" lIns="0" tIns="0" rIns="0" bIns="0" rtlCol="0"/>
            <a:lstStyle/>
            <a:p>
              <a:endParaRPr sz="1350"/>
            </a:p>
          </p:txBody>
        </p:sp>
        <p:sp>
          <p:nvSpPr>
            <p:cNvPr id="73" name="object 73"/>
            <p:cNvSpPr/>
            <p:nvPr/>
          </p:nvSpPr>
          <p:spPr>
            <a:xfrm>
              <a:off x="1101229" y="1224267"/>
              <a:ext cx="221615" cy="432434"/>
            </a:xfrm>
            <a:custGeom>
              <a:avLst/>
              <a:gdLst/>
              <a:ahLst/>
              <a:cxnLst/>
              <a:rect l="l" t="t" r="r" b="b"/>
              <a:pathLst>
                <a:path w="221615" h="432435">
                  <a:moveTo>
                    <a:pt x="220992" y="419557"/>
                  </a:moveTo>
                  <a:lnTo>
                    <a:pt x="0" y="419557"/>
                  </a:lnTo>
                  <a:lnTo>
                    <a:pt x="0" y="432257"/>
                  </a:lnTo>
                  <a:lnTo>
                    <a:pt x="220992" y="432257"/>
                  </a:lnTo>
                  <a:lnTo>
                    <a:pt x="220992" y="419557"/>
                  </a:lnTo>
                  <a:close/>
                </a:path>
                <a:path w="221615" h="432435">
                  <a:moveTo>
                    <a:pt x="220992" y="209778"/>
                  </a:moveTo>
                  <a:lnTo>
                    <a:pt x="0" y="209778"/>
                  </a:lnTo>
                  <a:lnTo>
                    <a:pt x="0" y="222478"/>
                  </a:lnTo>
                  <a:lnTo>
                    <a:pt x="220992" y="222478"/>
                  </a:lnTo>
                  <a:lnTo>
                    <a:pt x="220992" y="209778"/>
                  </a:lnTo>
                  <a:close/>
                </a:path>
                <a:path w="221615" h="43243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74" name="object 74"/>
            <p:cNvSpPr/>
            <p:nvPr/>
          </p:nvSpPr>
          <p:spPr>
            <a:xfrm>
              <a:off x="1101242" y="1014475"/>
              <a:ext cx="220979" cy="852169"/>
            </a:xfrm>
            <a:custGeom>
              <a:avLst/>
              <a:gdLst/>
              <a:ahLst/>
              <a:cxnLst/>
              <a:rect l="l" t="t" r="r" b="b"/>
              <a:pathLst>
                <a:path w="220980" h="852169">
                  <a:moveTo>
                    <a:pt x="6350" y="0"/>
                  </a:moveTo>
                  <a:lnTo>
                    <a:pt x="6350" y="851816"/>
                  </a:lnTo>
                </a:path>
                <a:path w="220980" h="852169">
                  <a:moveTo>
                    <a:pt x="214630" y="0"/>
                  </a:moveTo>
                  <a:lnTo>
                    <a:pt x="214630" y="851816"/>
                  </a:lnTo>
                </a:path>
                <a:path w="220980" h="852169">
                  <a:moveTo>
                    <a:pt x="0" y="6350"/>
                  </a:moveTo>
                  <a:lnTo>
                    <a:pt x="220980" y="6350"/>
                  </a:lnTo>
                </a:path>
                <a:path w="220980" h="852169">
                  <a:moveTo>
                    <a:pt x="0" y="845466"/>
                  </a:moveTo>
                  <a:lnTo>
                    <a:pt x="220980" y="845466"/>
                  </a:lnTo>
                </a:path>
              </a:pathLst>
            </a:custGeom>
            <a:ln w="12700">
              <a:solidFill>
                <a:srgbClr val="000000"/>
              </a:solidFill>
            </a:ln>
          </p:spPr>
          <p:txBody>
            <a:bodyPr wrap="square" lIns="0" tIns="0" rIns="0" bIns="0" rtlCol="0"/>
            <a:lstStyle/>
            <a:p>
              <a:endParaRPr sz="1350"/>
            </a:p>
          </p:txBody>
        </p:sp>
        <p:sp>
          <p:nvSpPr>
            <p:cNvPr id="75" name="object 75"/>
            <p:cNvSpPr/>
            <p:nvPr/>
          </p:nvSpPr>
          <p:spPr>
            <a:xfrm>
              <a:off x="3019424" y="393941"/>
              <a:ext cx="1382395" cy="1007744"/>
            </a:xfrm>
            <a:custGeom>
              <a:avLst/>
              <a:gdLst/>
              <a:ahLst/>
              <a:cxnLst/>
              <a:rect l="l" t="t" r="r" b="b"/>
              <a:pathLst>
                <a:path w="1382395" h="1007744">
                  <a:moveTo>
                    <a:pt x="1214424" y="0"/>
                  </a:moveTo>
                  <a:lnTo>
                    <a:pt x="167906" y="0"/>
                  </a:lnTo>
                  <a:lnTo>
                    <a:pt x="123269" y="5997"/>
                  </a:lnTo>
                  <a:lnTo>
                    <a:pt x="83159" y="22923"/>
                  </a:lnTo>
                  <a:lnTo>
                    <a:pt x="49177" y="49177"/>
                  </a:lnTo>
                  <a:lnTo>
                    <a:pt x="22923" y="83159"/>
                  </a:lnTo>
                  <a:lnTo>
                    <a:pt x="5997" y="123269"/>
                  </a:lnTo>
                  <a:lnTo>
                    <a:pt x="0" y="167906"/>
                  </a:lnTo>
                  <a:lnTo>
                    <a:pt x="0" y="839533"/>
                  </a:lnTo>
                  <a:lnTo>
                    <a:pt x="5997" y="884170"/>
                  </a:lnTo>
                  <a:lnTo>
                    <a:pt x="22923" y="924280"/>
                  </a:lnTo>
                  <a:lnTo>
                    <a:pt x="49177" y="958262"/>
                  </a:lnTo>
                  <a:lnTo>
                    <a:pt x="83159" y="984516"/>
                  </a:lnTo>
                  <a:lnTo>
                    <a:pt x="123269" y="1001442"/>
                  </a:lnTo>
                  <a:lnTo>
                    <a:pt x="167906" y="1007440"/>
                  </a:lnTo>
                  <a:lnTo>
                    <a:pt x="1214424" y="1007440"/>
                  </a:lnTo>
                  <a:lnTo>
                    <a:pt x="1259057" y="1001442"/>
                  </a:lnTo>
                  <a:lnTo>
                    <a:pt x="1299166" y="984516"/>
                  </a:lnTo>
                  <a:lnTo>
                    <a:pt x="1333149" y="958262"/>
                  </a:lnTo>
                  <a:lnTo>
                    <a:pt x="1359405" y="924280"/>
                  </a:lnTo>
                  <a:lnTo>
                    <a:pt x="1376333" y="884170"/>
                  </a:lnTo>
                  <a:lnTo>
                    <a:pt x="1382331" y="839533"/>
                  </a:lnTo>
                  <a:lnTo>
                    <a:pt x="1382331" y="167906"/>
                  </a:lnTo>
                  <a:lnTo>
                    <a:pt x="1376333" y="123269"/>
                  </a:lnTo>
                  <a:lnTo>
                    <a:pt x="1359405" y="83159"/>
                  </a:lnTo>
                  <a:lnTo>
                    <a:pt x="1333149" y="49177"/>
                  </a:lnTo>
                  <a:lnTo>
                    <a:pt x="1299166" y="22923"/>
                  </a:lnTo>
                  <a:lnTo>
                    <a:pt x="1259057" y="5997"/>
                  </a:lnTo>
                  <a:lnTo>
                    <a:pt x="1214424" y="0"/>
                  </a:lnTo>
                  <a:close/>
                </a:path>
              </a:pathLst>
            </a:custGeom>
            <a:solidFill>
              <a:srgbClr val="DEEBF7"/>
            </a:solidFill>
          </p:spPr>
          <p:txBody>
            <a:bodyPr wrap="square" lIns="0" tIns="0" rIns="0" bIns="0" rtlCol="0"/>
            <a:lstStyle/>
            <a:p>
              <a:endParaRPr sz="1350"/>
            </a:p>
          </p:txBody>
        </p:sp>
      </p:grpSp>
      <p:sp>
        <p:nvSpPr>
          <p:cNvPr id="76" name="object 76"/>
          <p:cNvSpPr txBox="1"/>
          <p:nvPr/>
        </p:nvSpPr>
        <p:spPr>
          <a:xfrm>
            <a:off x="1023604" y="851183"/>
            <a:ext cx="148114" cy="332783"/>
          </a:xfrm>
          <a:prstGeom prst="rect">
            <a:avLst/>
          </a:prstGeom>
        </p:spPr>
        <p:txBody>
          <a:bodyPr vert="horz" wrap="square" lIns="0" tIns="9525" rIns="0" bIns="0" rtlCol="0">
            <a:spAutoFit/>
          </a:bodyPr>
          <a:lstStyle/>
          <a:p>
            <a:pPr marL="9525">
              <a:spcBef>
                <a:spcPts val="75"/>
              </a:spcBef>
            </a:pPr>
            <a:r>
              <a:rPr sz="2100" spc="45" dirty="0">
                <a:solidFill>
                  <a:srgbClr val="BF9000"/>
                </a:solidFill>
                <a:latin typeface="FreeSerif"/>
                <a:cs typeface="FreeSerif"/>
              </a:rPr>
              <a:t>𝐜</a:t>
            </a:r>
            <a:endParaRPr sz="2100">
              <a:latin typeface="FreeSerif"/>
              <a:cs typeface="FreeSerif"/>
            </a:endParaRPr>
          </a:p>
        </p:txBody>
      </p:sp>
      <p:sp>
        <p:nvSpPr>
          <p:cNvPr id="77" name="object 77"/>
          <p:cNvSpPr txBox="1"/>
          <p:nvPr/>
        </p:nvSpPr>
        <p:spPr>
          <a:xfrm>
            <a:off x="1152191" y="981818"/>
            <a:ext cx="129540" cy="240450"/>
          </a:xfrm>
          <a:prstGeom prst="rect">
            <a:avLst/>
          </a:prstGeom>
        </p:spPr>
        <p:txBody>
          <a:bodyPr vert="horz" wrap="square" lIns="0" tIns="9525" rIns="0" bIns="0" rtlCol="0">
            <a:spAutoFit/>
          </a:bodyPr>
          <a:lstStyle/>
          <a:p>
            <a:pPr marL="9525">
              <a:spcBef>
                <a:spcPts val="75"/>
              </a:spcBef>
            </a:pPr>
            <a:r>
              <a:rPr sz="1500" spc="75" dirty="0">
                <a:solidFill>
                  <a:srgbClr val="BF9000"/>
                </a:solidFill>
                <a:latin typeface="FreeSerif"/>
                <a:cs typeface="FreeSerif"/>
              </a:rPr>
              <a:t>0</a:t>
            </a:r>
            <a:endParaRPr sz="1500">
              <a:latin typeface="FreeSerif"/>
              <a:cs typeface="FreeSerif"/>
            </a:endParaRPr>
          </a:p>
        </p:txBody>
      </p:sp>
      <p:sp>
        <p:nvSpPr>
          <p:cNvPr id="78" name="object 78"/>
          <p:cNvSpPr txBox="1"/>
          <p:nvPr/>
        </p:nvSpPr>
        <p:spPr>
          <a:xfrm>
            <a:off x="2381696" y="328235"/>
            <a:ext cx="1036795" cy="621132"/>
          </a:xfrm>
          <a:prstGeom prst="rect">
            <a:avLst/>
          </a:prstGeom>
        </p:spPr>
        <p:txBody>
          <a:bodyPr vert="horz" wrap="square" lIns="0" tIns="5715" rIns="0" bIns="0" rtlCol="0">
            <a:spAutoFit/>
          </a:bodyPr>
          <a:lstStyle/>
          <a:p>
            <a:pPr marL="9525" marR="3810" indent="38576">
              <a:lnSpc>
                <a:spcPct val="101899"/>
              </a:lnSpc>
              <a:spcBef>
                <a:spcPts val="45"/>
              </a:spcBef>
            </a:pPr>
            <a:r>
              <a:rPr lang="fr-FR" sz="2025" spc="-41" dirty="0">
                <a:solidFill>
                  <a:srgbClr val="4472C4"/>
                </a:solidFill>
                <a:latin typeface="Liberation Sans Narrow"/>
                <a:cs typeface="Liberation Sans Narrow"/>
              </a:rPr>
              <a:t>MLP </a:t>
            </a:r>
          </a:p>
          <a:p>
            <a:pPr marL="9525" marR="3810" indent="38576">
              <a:lnSpc>
                <a:spcPct val="101899"/>
              </a:lnSpc>
              <a:spcBef>
                <a:spcPts val="45"/>
              </a:spcBef>
            </a:pPr>
            <a:r>
              <a:rPr lang="fr-FR" sz="2025" spc="-41" dirty="0">
                <a:solidFill>
                  <a:srgbClr val="4472C4"/>
                </a:solidFill>
                <a:latin typeface="Liberation Sans Narrow"/>
                <a:cs typeface="Liberation Sans Narrow"/>
              </a:rPr>
              <a:t>Head</a:t>
            </a:r>
            <a:endParaRPr sz="2025" dirty="0">
              <a:latin typeface="Liberation Sans Narrow"/>
              <a:cs typeface="Liberation Sans Narrow"/>
            </a:endParaRPr>
          </a:p>
        </p:txBody>
      </p:sp>
      <p:grpSp>
        <p:nvGrpSpPr>
          <p:cNvPr id="79" name="object 79"/>
          <p:cNvGrpSpPr/>
          <p:nvPr/>
        </p:nvGrpSpPr>
        <p:grpSpPr>
          <a:xfrm>
            <a:off x="898506" y="39147"/>
            <a:ext cx="3294221" cy="1268254"/>
            <a:chOff x="1198007" y="52196"/>
            <a:chExt cx="4392295" cy="1691005"/>
          </a:xfrm>
        </p:grpSpPr>
        <p:sp>
          <p:nvSpPr>
            <p:cNvPr id="80" name="object 80"/>
            <p:cNvSpPr/>
            <p:nvPr/>
          </p:nvSpPr>
          <p:spPr>
            <a:xfrm>
              <a:off x="5375249" y="58546"/>
              <a:ext cx="208279" cy="1678305"/>
            </a:xfrm>
            <a:custGeom>
              <a:avLst/>
              <a:gdLst/>
              <a:ahLst/>
              <a:cxnLst/>
              <a:rect l="l" t="t" r="r" b="b"/>
              <a:pathLst>
                <a:path w="208279" h="1678305">
                  <a:moveTo>
                    <a:pt x="208267" y="1048905"/>
                  </a:moveTo>
                  <a:lnTo>
                    <a:pt x="0" y="1048905"/>
                  </a:lnTo>
                  <a:lnTo>
                    <a:pt x="0" y="1258671"/>
                  </a:lnTo>
                  <a:lnTo>
                    <a:pt x="0" y="1468450"/>
                  </a:lnTo>
                  <a:lnTo>
                    <a:pt x="0" y="1678228"/>
                  </a:lnTo>
                  <a:lnTo>
                    <a:pt x="208267" y="1678228"/>
                  </a:lnTo>
                  <a:lnTo>
                    <a:pt x="208267" y="1468450"/>
                  </a:lnTo>
                  <a:lnTo>
                    <a:pt x="208267" y="1258671"/>
                  </a:lnTo>
                  <a:lnTo>
                    <a:pt x="208267" y="1048905"/>
                  </a:lnTo>
                  <a:close/>
                </a:path>
                <a:path w="208279" h="1678305">
                  <a:moveTo>
                    <a:pt x="208267" y="0"/>
                  </a:moveTo>
                  <a:lnTo>
                    <a:pt x="0" y="0"/>
                  </a:lnTo>
                  <a:lnTo>
                    <a:pt x="0" y="209791"/>
                  </a:lnTo>
                  <a:lnTo>
                    <a:pt x="0" y="419557"/>
                  </a:lnTo>
                  <a:lnTo>
                    <a:pt x="0" y="629335"/>
                  </a:lnTo>
                  <a:lnTo>
                    <a:pt x="0" y="839114"/>
                  </a:lnTo>
                  <a:lnTo>
                    <a:pt x="0" y="1048893"/>
                  </a:lnTo>
                  <a:lnTo>
                    <a:pt x="208267" y="1048893"/>
                  </a:lnTo>
                  <a:lnTo>
                    <a:pt x="208267" y="839114"/>
                  </a:lnTo>
                  <a:lnTo>
                    <a:pt x="208267" y="629335"/>
                  </a:lnTo>
                  <a:lnTo>
                    <a:pt x="208267" y="419557"/>
                  </a:lnTo>
                  <a:lnTo>
                    <a:pt x="208267" y="209791"/>
                  </a:lnTo>
                  <a:lnTo>
                    <a:pt x="208267" y="0"/>
                  </a:lnTo>
                  <a:close/>
                </a:path>
              </a:pathLst>
            </a:custGeom>
            <a:solidFill>
              <a:srgbClr val="7030A0"/>
            </a:solidFill>
          </p:spPr>
          <p:txBody>
            <a:bodyPr wrap="square" lIns="0" tIns="0" rIns="0" bIns="0" rtlCol="0"/>
            <a:lstStyle/>
            <a:p>
              <a:endParaRPr sz="1350"/>
            </a:p>
          </p:txBody>
        </p:sp>
        <p:sp>
          <p:nvSpPr>
            <p:cNvPr id="81" name="object 81"/>
            <p:cNvSpPr/>
            <p:nvPr/>
          </p:nvSpPr>
          <p:spPr>
            <a:xfrm>
              <a:off x="5368887" y="261987"/>
              <a:ext cx="221615" cy="1271905"/>
            </a:xfrm>
            <a:custGeom>
              <a:avLst/>
              <a:gdLst/>
              <a:ahLst/>
              <a:cxnLst/>
              <a:rect l="l" t="t" r="r" b="b"/>
              <a:pathLst>
                <a:path w="221614" h="1271905">
                  <a:moveTo>
                    <a:pt x="220992" y="1258671"/>
                  </a:moveTo>
                  <a:lnTo>
                    <a:pt x="0" y="1258671"/>
                  </a:lnTo>
                  <a:lnTo>
                    <a:pt x="0" y="1271371"/>
                  </a:lnTo>
                  <a:lnTo>
                    <a:pt x="220992" y="1271371"/>
                  </a:lnTo>
                  <a:lnTo>
                    <a:pt x="220992" y="1258671"/>
                  </a:lnTo>
                  <a:close/>
                </a:path>
                <a:path w="221614" h="1271905">
                  <a:moveTo>
                    <a:pt x="220992" y="1048880"/>
                  </a:moveTo>
                  <a:lnTo>
                    <a:pt x="0" y="1048880"/>
                  </a:lnTo>
                  <a:lnTo>
                    <a:pt x="0" y="1061580"/>
                  </a:lnTo>
                  <a:lnTo>
                    <a:pt x="220992" y="1061580"/>
                  </a:lnTo>
                  <a:lnTo>
                    <a:pt x="220992" y="1048880"/>
                  </a:lnTo>
                  <a:close/>
                </a:path>
                <a:path w="221614" h="1271905">
                  <a:moveTo>
                    <a:pt x="220992" y="839101"/>
                  </a:moveTo>
                  <a:lnTo>
                    <a:pt x="0" y="839101"/>
                  </a:lnTo>
                  <a:lnTo>
                    <a:pt x="0" y="851801"/>
                  </a:lnTo>
                  <a:lnTo>
                    <a:pt x="220992" y="851801"/>
                  </a:lnTo>
                  <a:lnTo>
                    <a:pt x="220992" y="839101"/>
                  </a:lnTo>
                  <a:close/>
                </a:path>
                <a:path w="221614" h="1271905">
                  <a:moveTo>
                    <a:pt x="220992" y="629335"/>
                  </a:moveTo>
                  <a:lnTo>
                    <a:pt x="0" y="629335"/>
                  </a:lnTo>
                  <a:lnTo>
                    <a:pt x="0" y="642035"/>
                  </a:lnTo>
                  <a:lnTo>
                    <a:pt x="220992" y="642035"/>
                  </a:lnTo>
                  <a:lnTo>
                    <a:pt x="220992" y="629335"/>
                  </a:lnTo>
                  <a:close/>
                </a:path>
                <a:path w="221614" h="1271905">
                  <a:moveTo>
                    <a:pt x="220992" y="419557"/>
                  </a:moveTo>
                  <a:lnTo>
                    <a:pt x="0" y="419557"/>
                  </a:lnTo>
                  <a:lnTo>
                    <a:pt x="0" y="432257"/>
                  </a:lnTo>
                  <a:lnTo>
                    <a:pt x="220992" y="432257"/>
                  </a:lnTo>
                  <a:lnTo>
                    <a:pt x="220992" y="419557"/>
                  </a:lnTo>
                  <a:close/>
                </a:path>
                <a:path w="221614" h="1271905">
                  <a:moveTo>
                    <a:pt x="220992" y="209778"/>
                  </a:moveTo>
                  <a:lnTo>
                    <a:pt x="0" y="209778"/>
                  </a:lnTo>
                  <a:lnTo>
                    <a:pt x="0" y="222478"/>
                  </a:lnTo>
                  <a:lnTo>
                    <a:pt x="220992" y="222478"/>
                  </a:lnTo>
                  <a:lnTo>
                    <a:pt x="220992" y="209778"/>
                  </a:lnTo>
                  <a:close/>
                </a:path>
                <a:path w="221614" h="1271905">
                  <a:moveTo>
                    <a:pt x="220992" y="0"/>
                  </a:moveTo>
                  <a:lnTo>
                    <a:pt x="0" y="0"/>
                  </a:lnTo>
                  <a:lnTo>
                    <a:pt x="0" y="12700"/>
                  </a:lnTo>
                  <a:lnTo>
                    <a:pt x="220992" y="12700"/>
                  </a:lnTo>
                  <a:lnTo>
                    <a:pt x="220992" y="0"/>
                  </a:lnTo>
                  <a:close/>
                </a:path>
              </a:pathLst>
            </a:custGeom>
            <a:solidFill>
              <a:srgbClr val="000000"/>
            </a:solidFill>
          </p:spPr>
          <p:txBody>
            <a:bodyPr wrap="square" lIns="0" tIns="0" rIns="0" bIns="0" rtlCol="0"/>
            <a:lstStyle/>
            <a:p>
              <a:endParaRPr sz="1350"/>
            </a:p>
          </p:txBody>
        </p:sp>
        <p:sp>
          <p:nvSpPr>
            <p:cNvPr id="82" name="object 82"/>
            <p:cNvSpPr/>
            <p:nvPr/>
          </p:nvSpPr>
          <p:spPr>
            <a:xfrm>
              <a:off x="5368899" y="52196"/>
              <a:ext cx="220979" cy="1691005"/>
            </a:xfrm>
            <a:custGeom>
              <a:avLst/>
              <a:gdLst/>
              <a:ahLst/>
              <a:cxnLst/>
              <a:rect l="l" t="t" r="r" b="b"/>
              <a:pathLst>
                <a:path w="220979" h="1691005">
                  <a:moveTo>
                    <a:pt x="6350" y="0"/>
                  </a:moveTo>
                  <a:lnTo>
                    <a:pt x="6350" y="1690930"/>
                  </a:lnTo>
                </a:path>
                <a:path w="220979" h="1691005">
                  <a:moveTo>
                    <a:pt x="214630" y="0"/>
                  </a:moveTo>
                  <a:lnTo>
                    <a:pt x="214630" y="1690930"/>
                  </a:lnTo>
                </a:path>
                <a:path w="220979" h="1691005">
                  <a:moveTo>
                    <a:pt x="0" y="6350"/>
                  </a:moveTo>
                  <a:lnTo>
                    <a:pt x="220980" y="6350"/>
                  </a:lnTo>
                </a:path>
                <a:path w="220979" h="1691005">
                  <a:moveTo>
                    <a:pt x="0" y="1684580"/>
                  </a:moveTo>
                  <a:lnTo>
                    <a:pt x="220980" y="1684580"/>
                  </a:lnTo>
                </a:path>
              </a:pathLst>
            </a:custGeom>
            <a:ln w="12700">
              <a:solidFill>
                <a:srgbClr val="000000"/>
              </a:solidFill>
            </a:ln>
          </p:spPr>
          <p:txBody>
            <a:bodyPr wrap="square" lIns="0" tIns="0" rIns="0" bIns="0" rtlCol="0"/>
            <a:lstStyle/>
            <a:p>
              <a:endParaRPr sz="1350"/>
            </a:p>
          </p:txBody>
        </p:sp>
        <p:sp>
          <p:nvSpPr>
            <p:cNvPr id="83" name="object 83"/>
            <p:cNvSpPr/>
            <p:nvPr/>
          </p:nvSpPr>
          <p:spPr>
            <a:xfrm>
              <a:off x="1198003" y="566775"/>
              <a:ext cx="4177665" cy="462915"/>
            </a:xfrm>
            <a:custGeom>
              <a:avLst/>
              <a:gdLst/>
              <a:ahLst/>
              <a:cxnLst/>
              <a:rect l="l" t="t" r="r" b="b"/>
              <a:pathLst>
                <a:path w="4177665" h="462915">
                  <a:moveTo>
                    <a:pt x="1821421" y="334111"/>
                  </a:moveTo>
                  <a:lnTo>
                    <a:pt x="1671281" y="279565"/>
                  </a:lnTo>
                  <a:lnTo>
                    <a:pt x="1723123" y="330949"/>
                  </a:lnTo>
                  <a:lnTo>
                    <a:pt x="1658823" y="337096"/>
                  </a:lnTo>
                  <a:lnTo>
                    <a:pt x="1556232" y="344830"/>
                  </a:lnTo>
                  <a:lnTo>
                    <a:pt x="1443393" y="350088"/>
                  </a:lnTo>
                  <a:lnTo>
                    <a:pt x="1328851" y="350735"/>
                  </a:lnTo>
                  <a:lnTo>
                    <a:pt x="1221079" y="344741"/>
                  </a:lnTo>
                  <a:lnTo>
                    <a:pt x="1172794" y="338658"/>
                  </a:lnTo>
                  <a:lnTo>
                    <a:pt x="1129550" y="330225"/>
                  </a:lnTo>
                  <a:lnTo>
                    <a:pt x="1089190" y="317957"/>
                  </a:lnTo>
                  <a:lnTo>
                    <a:pt x="1048715" y="301002"/>
                  </a:lnTo>
                  <a:lnTo>
                    <a:pt x="966203" y="255308"/>
                  </a:lnTo>
                  <a:lnTo>
                    <a:pt x="883640" y="199771"/>
                  </a:lnTo>
                  <a:lnTo>
                    <a:pt x="801560" y="140665"/>
                  </a:lnTo>
                  <a:lnTo>
                    <a:pt x="720572" y="84493"/>
                  </a:lnTo>
                  <a:lnTo>
                    <a:pt x="641324" y="37896"/>
                  </a:lnTo>
                  <a:lnTo>
                    <a:pt x="620776" y="28575"/>
                  </a:lnTo>
                  <a:lnTo>
                    <a:pt x="601954" y="20027"/>
                  </a:lnTo>
                  <a:lnTo>
                    <a:pt x="563105" y="7137"/>
                  </a:lnTo>
                  <a:lnTo>
                    <a:pt x="524573" y="101"/>
                  </a:lnTo>
                  <a:lnTo>
                    <a:pt x="486333" y="0"/>
                  </a:lnTo>
                  <a:lnTo>
                    <a:pt x="415315" y="16243"/>
                  </a:lnTo>
                  <a:lnTo>
                    <a:pt x="348195" y="48793"/>
                  </a:lnTo>
                  <a:lnTo>
                    <a:pt x="284759" y="94907"/>
                  </a:lnTo>
                  <a:lnTo>
                    <a:pt x="224332" y="152082"/>
                  </a:lnTo>
                  <a:lnTo>
                    <a:pt x="166217" y="218008"/>
                  </a:lnTo>
                  <a:lnTo>
                    <a:pt x="109766" y="290499"/>
                  </a:lnTo>
                  <a:lnTo>
                    <a:pt x="0" y="445795"/>
                  </a:lnTo>
                  <a:lnTo>
                    <a:pt x="23329" y="462292"/>
                  </a:lnTo>
                  <a:lnTo>
                    <a:pt x="132727" y="307530"/>
                  </a:lnTo>
                  <a:lnTo>
                    <a:pt x="188226" y="236258"/>
                  </a:lnTo>
                  <a:lnTo>
                    <a:pt x="244906" y="171958"/>
                  </a:lnTo>
                  <a:lnTo>
                    <a:pt x="303060" y="116928"/>
                  </a:lnTo>
                  <a:lnTo>
                    <a:pt x="362953" y="73406"/>
                  </a:lnTo>
                  <a:lnTo>
                    <a:pt x="424865" y="43370"/>
                  </a:lnTo>
                  <a:lnTo>
                    <a:pt x="489508" y="28575"/>
                  </a:lnTo>
                  <a:lnTo>
                    <a:pt x="521944" y="28676"/>
                  </a:lnTo>
                  <a:lnTo>
                    <a:pt x="591527" y="46672"/>
                  </a:lnTo>
                  <a:lnTo>
                    <a:pt x="628142" y="63296"/>
                  </a:lnTo>
                  <a:lnTo>
                    <a:pt x="705167" y="108585"/>
                  </a:lnTo>
                  <a:lnTo>
                    <a:pt x="785063" y="164007"/>
                  </a:lnTo>
                  <a:lnTo>
                    <a:pt x="867308" y="223227"/>
                  </a:lnTo>
                  <a:lnTo>
                    <a:pt x="951280" y="279704"/>
                  </a:lnTo>
                  <a:lnTo>
                    <a:pt x="1036243" y="326758"/>
                  </a:lnTo>
                  <a:lnTo>
                    <a:pt x="1079487" y="344881"/>
                  </a:lnTo>
                  <a:lnTo>
                    <a:pt x="1122641" y="357987"/>
                  </a:lnTo>
                  <a:lnTo>
                    <a:pt x="1168273" y="366890"/>
                  </a:lnTo>
                  <a:lnTo>
                    <a:pt x="1218488" y="373214"/>
                  </a:lnTo>
                  <a:lnTo>
                    <a:pt x="1328140" y="379323"/>
                  </a:lnTo>
                  <a:lnTo>
                    <a:pt x="1444142" y="378650"/>
                  </a:lnTo>
                  <a:lnTo>
                    <a:pt x="1557972" y="373354"/>
                  </a:lnTo>
                  <a:lnTo>
                    <a:pt x="1661210" y="365569"/>
                  </a:lnTo>
                  <a:lnTo>
                    <a:pt x="1726653" y="359308"/>
                  </a:lnTo>
                  <a:lnTo>
                    <a:pt x="1687703" y="421500"/>
                  </a:lnTo>
                  <a:lnTo>
                    <a:pt x="1782864" y="359308"/>
                  </a:lnTo>
                  <a:lnTo>
                    <a:pt x="1795983" y="350735"/>
                  </a:lnTo>
                  <a:lnTo>
                    <a:pt x="1821421" y="334111"/>
                  </a:lnTo>
                  <a:close/>
                </a:path>
                <a:path w="4177665" h="462915">
                  <a:moveTo>
                    <a:pt x="4177246" y="330885"/>
                  </a:moveTo>
                  <a:lnTo>
                    <a:pt x="4034371" y="259448"/>
                  </a:lnTo>
                  <a:lnTo>
                    <a:pt x="4080091" y="316598"/>
                  </a:lnTo>
                  <a:lnTo>
                    <a:pt x="3203752" y="316598"/>
                  </a:lnTo>
                  <a:lnTo>
                    <a:pt x="3203752" y="345173"/>
                  </a:lnTo>
                  <a:lnTo>
                    <a:pt x="4080091" y="345173"/>
                  </a:lnTo>
                  <a:lnTo>
                    <a:pt x="4034371" y="402323"/>
                  </a:lnTo>
                  <a:lnTo>
                    <a:pt x="4177246" y="330885"/>
                  </a:lnTo>
                  <a:close/>
                </a:path>
              </a:pathLst>
            </a:custGeom>
            <a:solidFill>
              <a:srgbClr val="595959"/>
            </a:solidFill>
          </p:spPr>
          <p:txBody>
            <a:bodyPr wrap="square" lIns="0" tIns="0" rIns="0" bIns="0" rtlCol="0"/>
            <a:lstStyle/>
            <a:p>
              <a:endParaRPr sz="1350"/>
            </a:p>
          </p:txBody>
        </p:sp>
      </p:grpSp>
      <p:sp>
        <p:nvSpPr>
          <p:cNvPr id="84" name="object 84"/>
          <p:cNvSpPr txBox="1"/>
          <p:nvPr/>
        </p:nvSpPr>
        <p:spPr>
          <a:xfrm>
            <a:off x="4294651" y="456390"/>
            <a:ext cx="182403" cy="655949"/>
          </a:xfrm>
          <a:prstGeom prst="rect">
            <a:avLst/>
          </a:prstGeom>
        </p:spPr>
        <p:txBody>
          <a:bodyPr vert="horz" wrap="square" lIns="0" tIns="9525" rIns="0" bIns="0" rtlCol="0">
            <a:spAutoFit/>
          </a:bodyPr>
          <a:lstStyle/>
          <a:p>
            <a:pPr marL="9525">
              <a:spcBef>
                <a:spcPts val="75"/>
              </a:spcBef>
            </a:pPr>
            <a:r>
              <a:rPr sz="2100" spc="68" dirty="0">
                <a:solidFill>
                  <a:srgbClr val="7030A0"/>
                </a:solidFill>
                <a:latin typeface="FreeSerif"/>
                <a:cs typeface="FreeSerif"/>
              </a:rPr>
              <a:t>𝐩</a:t>
            </a:r>
            <a:endParaRPr sz="2100">
              <a:latin typeface="FreeSerif"/>
              <a:cs typeface="FreeSerif"/>
            </a:endParaRPr>
          </a:p>
        </p:txBody>
      </p:sp>
      <p:sp>
        <p:nvSpPr>
          <p:cNvPr id="85" name="object 85"/>
          <p:cNvSpPr txBox="1"/>
          <p:nvPr/>
        </p:nvSpPr>
        <p:spPr>
          <a:xfrm>
            <a:off x="5791791" y="3380175"/>
            <a:ext cx="345757" cy="471283"/>
          </a:xfrm>
          <a:prstGeom prst="rect">
            <a:avLst/>
          </a:prstGeom>
        </p:spPr>
        <p:txBody>
          <a:bodyPr vert="horz" wrap="square" lIns="0" tIns="9525" rIns="0" bIns="0" rtlCol="0">
            <a:spAutoFit/>
          </a:bodyPr>
          <a:lstStyle/>
          <a:p>
            <a:pPr marL="9525">
              <a:spcBef>
                <a:spcPts val="75"/>
              </a:spcBef>
            </a:pPr>
            <a:r>
              <a:rPr sz="3000" spc="-488" dirty="0">
                <a:solidFill>
                  <a:srgbClr val="4472C4"/>
                </a:solidFill>
                <a:latin typeface="FreeSerif"/>
                <a:cs typeface="FreeSerif"/>
              </a:rPr>
              <a:t>⋯</a:t>
            </a:r>
            <a:endParaRPr sz="3000">
              <a:latin typeface="FreeSerif"/>
              <a:cs typeface="FreeSerif"/>
            </a:endParaRPr>
          </a:p>
        </p:txBody>
      </p:sp>
      <p:sp>
        <p:nvSpPr>
          <p:cNvPr id="86" name="object 78">
            <a:extLst>
              <a:ext uri="{FF2B5EF4-FFF2-40B4-BE49-F238E27FC236}">
                <a16:creationId xmlns:a16="http://schemas.microsoft.com/office/drawing/2014/main" id="{831557DE-AD0F-D702-3297-7524C9977668}"/>
              </a:ext>
            </a:extLst>
          </p:cNvPr>
          <p:cNvSpPr txBox="1"/>
          <p:nvPr/>
        </p:nvSpPr>
        <p:spPr>
          <a:xfrm>
            <a:off x="3516109" y="1286308"/>
            <a:ext cx="1036795" cy="303288"/>
          </a:xfrm>
          <a:prstGeom prst="rect">
            <a:avLst/>
          </a:prstGeom>
        </p:spPr>
        <p:txBody>
          <a:bodyPr vert="horz" wrap="square" lIns="0" tIns="5715" rIns="0" bIns="0" rtlCol="0">
            <a:spAutoFit/>
          </a:bodyPr>
          <a:lstStyle/>
          <a:p>
            <a:pPr marL="9525" marR="3810" indent="38576">
              <a:lnSpc>
                <a:spcPct val="101899"/>
              </a:lnSpc>
              <a:spcBef>
                <a:spcPts val="45"/>
              </a:spcBef>
            </a:pPr>
            <a:r>
              <a:rPr lang="fr-FR" sz="2025" spc="-41" dirty="0">
                <a:solidFill>
                  <a:srgbClr val="4472C4"/>
                </a:solidFill>
                <a:latin typeface="Liberation Sans Narrow"/>
                <a:cs typeface="Liberation Sans Narrow"/>
              </a:rPr>
              <a:t> Class</a:t>
            </a:r>
          </a:p>
        </p:txBody>
      </p:sp>
      <p:sp>
        <p:nvSpPr>
          <p:cNvPr id="88" name="TextBox 87">
            <a:extLst>
              <a:ext uri="{FF2B5EF4-FFF2-40B4-BE49-F238E27FC236}">
                <a16:creationId xmlns:a16="http://schemas.microsoft.com/office/drawing/2014/main" id="{AF7C853D-A342-99C0-D844-6F71A30D06ED}"/>
              </a:ext>
            </a:extLst>
          </p:cNvPr>
          <p:cNvSpPr txBox="1"/>
          <p:nvPr/>
        </p:nvSpPr>
        <p:spPr>
          <a:xfrm>
            <a:off x="4167032" y="57557"/>
            <a:ext cx="4976967" cy="1019062"/>
          </a:xfrm>
          <a:prstGeom prst="rect">
            <a:avLst/>
          </a:prstGeom>
          <a:noFill/>
        </p:spPr>
        <p:txBody>
          <a:bodyPr wrap="square">
            <a:spAutoFit/>
          </a:bodyPr>
          <a:lstStyle/>
          <a:p>
            <a:pPr marL="295275" marR="3810" indent="-285750">
              <a:lnSpc>
                <a:spcPct val="101899"/>
              </a:lnSpc>
              <a:spcBef>
                <a:spcPts val="45"/>
              </a:spcBef>
              <a:buFont typeface="Arial" panose="020B0604020202020204" pitchFamily="34" charset="0"/>
              <a:buChar char="•"/>
            </a:pPr>
            <a:r>
              <a:rPr lang="fr-FR" sz="1500" spc="-41" dirty="0">
                <a:latin typeface="Liberation Sans Narrow"/>
                <a:cs typeface="Liberation Sans Narrow"/>
              </a:rPr>
              <a:t>MLP </a:t>
            </a:r>
            <a:r>
              <a:rPr lang="fr-FR" sz="1500" spc="-41" dirty="0" err="1">
                <a:latin typeface="Liberation Sans Narrow"/>
                <a:cs typeface="Liberation Sans Narrow"/>
              </a:rPr>
              <a:t>head</a:t>
            </a:r>
            <a:r>
              <a:rPr lang="fr-FR" sz="1500" spc="-41" dirty="0">
                <a:latin typeface="Liberation Sans Narrow"/>
                <a:cs typeface="Liberation Sans Narrow"/>
              </a:rPr>
              <a:t> </a:t>
            </a:r>
            <a:r>
              <a:rPr lang="fr-FR" sz="1500" spc="-41" dirty="0" err="1">
                <a:latin typeface="Liberation Sans Narrow"/>
                <a:cs typeface="Liberation Sans Narrow"/>
              </a:rPr>
              <a:t>is</a:t>
            </a:r>
            <a:r>
              <a:rPr lang="fr-FR" sz="1500" spc="-41" dirty="0">
                <a:latin typeface="Liberation Sans Narrow"/>
                <a:cs typeface="Liberation Sans Narrow"/>
              </a:rPr>
              <a:t> </a:t>
            </a:r>
            <a:r>
              <a:rPr lang="fr-FR" sz="1500" spc="-41" dirty="0" err="1">
                <a:latin typeface="Liberation Sans Narrow"/>
                <a:cs typeface="Liberation Sans Narrow"/>
              </a:rPr>
              <a:t>implemented</a:t>
            </a:r>
            <a:r>
              <a:rPr lang="fr-FR" sz="1500" spc="-41" dirty="0">
                <a:latin typeface="Liberation Sans Narrow"/>
                <a:cs typeface="Liberation Sans Narrow"/>
              </a:rPr>
              <a:t> one </a:t>
            </a:r>
            <a:r>
              <a:rPr lang="fr-FR" sz="1500" spc="-41" dirty="0" err="1">
                <a:latin typeface="Liberation Sans Narrow"/>
                <a:cs typeface="Liberation Sans Narrow"/>
              </a:rPr>
              <a:t>hidden</a:t>
            </a:r>
            <a:r>
              <a:rPr lang="fr-FR" sz="1500" spc="-41" dirty="0">
                <a:latin typeface="Liberation Sans Narrow"/>
                <a:cs typeface="Liberation Sans Narrow"/>
              </a:rPr>
              <a:t> layer and </a:t>
            </a:r>
            <a:r>
              <a:rPr lang="fr-FR" sz="1500" spc="-41" dirty="0" err="1">
                <a:latin typeface="Liberation Sans Narrow"/>
                <a:cs typeface="Liberation Sans Narrow"/>
              </a:rPr>
              <a:t>tanh</a:t>
            </a:r>
            <a:r>
              <a:rPr lang="fr-FR" sz="1500" spc="-41" dirty="0">
                <a:latin typeface="Liberation Sans Narrow"/>
                <a:cs typeface="Liberation Sans Narrow"/>
              </a:rPr>
              <a:t> as non </a:t>
            </a:r>
            <a:r>
              <a:rPr lang="fr-FR" sz="1500" spc="-41" dirty="0" err="1">
                <a:latin typeface="Liberation Sans Narrow"/>
                <a:cs typeface="Liberation Sans Narrow"/>
              </a:rPr>
              <a:t>linearity</a:t>
            </a:r>
            <a:r>
              <a:rPr lang="fr-FR" sz="1500" spc="-41" dirty="0">
                <a:latin typeface="Liberation Sans Narrow"/>
                <a:cs typeface="Liberation Sans Narrow"/>
              </a:rPr>
              <a:t> at </a:t>
            </a:r>
            <a:r>
              <a:rPr lang="fr-FR" sz="1500" spc="-41" dirty="0" err="1">
                <a:latin typeface="Liberation Sans Narrow"/>
                <a:cs typeface="Liberation Sans Narrow"/>
              </a:rPr>
              <a:t>pre</a:t>
            </a:r>
            <a:r>
              <a:rPr lang="fr-FR" sz="1500" spc="-41" dirty="0">
                <a:latin typeface="Liberation Sans Narrow"/>
                <a:cs typeface="Liberation Sans Narrow"/>
              </a:rPr>
              <a:t>-training time and by a single </a:t>
            </a:r>
            <a:r>
              <a:rPr lang="fr-FR" sz="1500" spc="-41" dirty="0" err="1">
                <a:latin typeface="Liberation Sans Narrow"/>
                <a:cs typeface="Liberation Sans Narrow"/>
              </a:rPr>
              <a:t>linear</a:t>
            </a:r>
            <a:r>
              <a:rPr lang="fr-FR" sz="1500" spc="-41" dirty="0">
                <a:latin typeface="Liberation Sans Narrow"/>
                <a:cs typeface="Liberation Sans Narrow"/>
              </a:rPr>
              <a:t> layer at fine tuning time. For classification </a:t>
            </a:r>
            <a:r>
              <a:rPr lang="fr-FR" sz="1500" spc="-41" dirty="0" err="1">
                <a:latin typeface="Liberation Sans Narrow"/>
                <a:cs typeface="Liberation Sans Narrow"/>
              </a:rPr>
              <a:t>task</a:t>
            </a:r>
            <a:r>
              <a:rPr lang="fr-FR" sz="1500" spc="-41" dirty="0">
                <a:latin typeface="Liberation Sans Narrow"/>
                <a:cs typeface="Liberation Sans Narrow"/>
              </a:rPr>
              <a:t> </a:t>
            </a:r>
            <a:r>
              <a:rPr lang="fr-FR" sz="1500" spc="-41" dirty="0" err="1">
                <a:latin typeface="Liberation Sans Narrow"/>
                <a:cs typeface="Liberation Sans Narrow"/>
              </a:rPr>
              <a:t>we</a:t>
            </a:r>
            <a:r>
              <a:rPr lang="fr-FR" sz="1500" spc="-41" dirty="0">
                <a:latin typeface="Liberation Sans Narrow"/>
                <a:cs typeface="Liberation Sans Narrow"/>
              </a:rPr>
              <a:t> are </a:t>
            </a:r>
            <a:r>
              <a:rPr lang="fr-FR" sz="1500" spc="-41" dirty="0" err="1">
                <a:latin typeface="Liberation Sans Narrow"/>
                <a:cs typeface="Liberation Sans Narrow"/>
              </a:rPr>
              <a:t>just</a:t>
            </a:r>
            <a:r>
              <a:rPr lang="fr-FR" sz="1500" spc="-41" dirty="0">
                <a:latin typeface="Liberation Sans Narrow"/>
                <a:cs typeface="Liberation Sans Narrow"/>
              </a:rPr>
              <a:t> </a:t>
            </a:r>
            <a:r>
              <a:rPr lang="fr-FR" sz="1500" spc="-41" dirty="0" err="1">
                <a:latin typeface="Liberation Sans Narrow"/>
                <a:cs typeface="Liberation Sans Narrow"/>
              </a:rPr>
              <a:t>interested</a:t>
            </a:r>
            <a:r>
              <a:rPr lang="fr-FR" sz="1500" spc="-41" dirty="0">
                <a:latin typeface="Liberation Sans Narrow"/>
                <a:cs typeface="Liberation Sans Narrow"/>
              </a:rPr>
              <a:t> in the first </a:t>
            </a:r>
            <a:r>
              <a:rPr lang="fr-FR" sz="1500" spc="-41" dirty="0" err="1">
                <a:latin typeface="Liberation Sans Narrow"/>
                <a:cs typeface="Liberation Sans Narrow"/>
              </a:rPr>
              <a:t>context</a:t>
            </a:r>
            <a:r>
              <a:rPr lang="fr-FR" sz="1500" spc="-41" dirty="0">
                <a:latin typeface="Liberation Sans Narrow"/>
                <a:cs typeface="Liberation Sans Narrow"/>
              </a:rPr>
              <a:t> </a:t>
            </a:r>
            <a:r>
              <a:rPr lang="fr-FR" sz="1500" spc="-41" dirty="0" err="1">
                <a:latin typeface="Liberation Sans Narrow"/>
                <a:cs typeface="Liberation Sans Narrow"/>
              </a:rPr>
              <a:t>token</a:t>
            </a:r>
            <a:r>
              <a:rPr lang="fr-FR" sz="1500" spc="-41" dirty="0">
                <a:latin typeface="Liberation Sans Narrow"/>
                <a:cs typeface="Liberation Sans Narrow"/>
              </a:rPr>
              <a:t>(C0).</a:t>
            </a:r>
          </a:p>
        </p:txBody>
      </p:sp>
      <p:sp>
        <p:nvSpPr>
          <p:cNvPr id="90" name="TextBox 89">
            <a:extLst>
              <a:ext uri="{FF2B5EF4-FFF2-40B4-BE49-F238E27FC236}">
                <a16:creationId xmlns:a16="http://schemas.microsoft.com/office/drawing/2014/main" id="{A31A60D4-67B4-8DBF-93E5-AABF459B5666}"/>
              </a:ext>
            </a:extLst>
          </p:cNvPr>
          <p:cNvSpPr txBox="1"/>
          <p:nvPr/>
        </p:nvSpPr>
        <p:spPr>
          <a:xfrm>
            <a:off x="0" y="9786"/>
            <a:ext cx="3452326" cy="646331"/>
          </a:xfrm>
          <a:prstGeom prst="rect">
            <a:avLst/>
          </a:prstGeom>
          <a:noFill/>
        </p:spPr>
        <p:txBody>
          <a:bodyPr wrap="square">
            <a:spAutoFit/>
          </a:bodyPr>
          <a:lstStyle/>
          <a:p>
            <a:r>
              <a:rPr lang="en" sz="1800" dirty="0"/>
              <a:t>Vision Transformer Architecture Explained:</a:t>
            </a:r>
            <a:endParaRPr lang="en-GB"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6"/>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Vision Transformer Architecture</a:t>
            </a:r>
            <a:endParaRPr sz="2500" dirty="0"/>
          </a:p>
        </p:txBody>
      </p:sp>
      <p:pic>
        <p:nvPicPr>
          <p:cNvPr id="312" name="Google Shape;312;p36"/>
          <p:cNvPicPr preferRelativeResize="0"/>
          <p:nvPr/>
        </p:nvPicPr>
        <p:blipFill rotWithShape="1">
          <a:blip r:embed="rId3">
            <a:alphaModFix/>
          </a:blip>
          <a:srcRect l="9327" t="6917" r="8563" b="4961"/>
          <a:stretch/>
        </p:blipFill>
        <p:spPr>
          <a:xfrm>
            <a:off x="4572001" y="254937"/>
            <a:ext cx="4457512" cy="3514033"/>
          </a:xfrm>
          <a:prstGeom prst="rect">
            <a:avLst/>
          </a:prstGeom>
          <a:noFill/>
          <a:ln>
            <a:noFill/>
          </a:ln>
        </p:spPr>
      </p:pic>
      <p:pic>
        <p:nvPicPr>
          <p:cNvPr id="3" name="Picture 2">
            <a:extLst>
              <a:ext uri="{FF2B5EF4-FFF2-40B4-BE49-F238E27FC236}">
                <a16:creationId xmlns:a16="http://schemas.microsoft.com/office/drawing/2014/main" id="{1151B8A1-9711-A49C-80B8-E9E3B0E70752}"/>
              </a:ext>
            </a:extLst>
          </p:cNvPr>
          <p:cNvPicPr>
            <a:picLocks noChangeAspect="1"/>
          </p:cNvPicPr>
          <p:nvPr/>
        </p:nvPicPr>
        <p:blipFill>
          <a:blip r:embed="rId4"/>
          <a:stretch>
            <a:fillRect/>
          </a:stretch>
        </p:blipFill>
        <p:spPr>
          <a:xfrm>
            <a:off x="106425" y="3620087"/>
            <a:ext cx="6169675" cy="1268476"/>
          </a:xfrm>
          <a:prstGeom prst="rect">
            <a:avLst/>
          </a:prstGeom>
        </p:spPr>
      </p:pic>
      <p:pic>
        <p:nvPicPr>
          <p:cNvPr id="5" name="Picture 4" descr="A white paper with black text&#10;&#10;Description automatically generated">
            <a:extLst>
              <a:ext uri="{FF2B5EF4-FFF2-40B4-BE49-F238E27FC236}">
                <a16:creationId xmlns:a16="http://schemas.microsoft.com/office/drawing/2014/main" id="{332624E6-FB6B-5FAB-30B4-751BCC82218A}"/>
              </a:ext>
            </a:extLst>
          </p:cNvPr>
          <p:cNvPicPr>
            <a:picLocks noChangeAspect="1"/>
          </p:cNvPicPr>
          <p:nvPr/>
        </p:nvPicPr>
        <p:blipFill>
          <a:blip r:embed="rId5"/>
          <a:stretch>
            <a:fillRect/>
          </a:stretch>
        </p:blipFill>
        <p:spPr>
          <a:xfrm>
            <a:off x="203698" y="1528780"/>
            <a:ext cx="4079696" cy="126847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847079" y="1094222"/>
            <a:ext cx="924878" cy="1117283"/>
            <a:chOff x="3796106" y="1458963"/>
            <a:chExt cx="1233170" cy="1489710"/>
          </a:xfrm>
        </p:grpSpPr>
        <p:sp>
          <p:nvSpPr>
            <p:cNvPr id="3" name="object 3"/>
            <p:cNvSpPr/>
            <p:nvPr/>
          </p:nvSpPr>
          <p:spPr>
            <a:xfrm>
              <a:off x="3796106" y="1458963"/>
              <a:ext cx="1202055" cy="1489710"/>
            </a:xfrm>
            <a:custGeom>
              <a:avLst/>
              <a:gdLst/>
              <a:ahLst/>
              <a:cxnLst/>
              <a:rect l="l" t="t" r="r" b="b"/>
              <a:pathLst>
                <a:path w="1202054" h="1489710">
                  <a:moveTo>
                    <a:pt x="1001636" y="0"/>
                  </a:moveTo>
                  <a:lnTo>
                    <a:pt x="200329" y="0"/>
                  </a:lnTo>
                  <a:lnTo>
                    <a:pt x="154398" y="5291"/>
                  </a:lnTo>
                  <a:lnTo>
                    <a:pt x="112233" y="20363"/>
                  </a:lnTo>
                  <a:lnTo>
                    <a:pt x="75037" y="44014"/>
                  </a:lnTo>
                  <a:lnTo>
                    <a:pt x="44013" y="75040"/>
                  </a:lnTo>
                  <a:lnTo>
                    <a:pt x="20363" y="112238"/>
                  </a:lnTo>
                  <a:lnTo>
                    <a:pt x="5291" y="154406"/>
                  </a:lnTo>
                  <a:lnTo>
                    <a:pt x="0" y="200342"/>
                  </a:lnTo>
                  <a:lnTo>
                    <a:pt x="0" y="1289215"/>
                  </a:lnTo>
                  <a:lnTo>
                    <a:pt x="5291" y="1335145"/>
                  </a:lnTo>
                  <a:lnTo>
                    <a:pt x="20363" y="1377310"/>
                  </a:lnTo>
                  <a:lnTo>
                    <a:pt x="44013" y="1414507"/>
                  </a:lnTo>
                  <a:lnTo>
                    <a:pt x="75037" y="1445531"/>
                  </a:lnTo>
                  <a:lnTo>
                    <a:pt x="112233" y="1469181"/>
                  </a:lnTo>
                  <a:lnTo>
                    <a:pt x="154398" y="1484253"/>
                  </a:lnTo>
                  <a:lnTo>
                    <a:pt x="200329" y="1489544"/>
                  </a:lnTo>
                  <a:lnTo>
                    <a:pt x="1001636" y="1489544"/>
                  </a:lnTo>
                  <a:lnTo>
                    <a:pt x="1047571" y="1484253"/>
                  </a:lnTo>
                  <a:lnTo>
                    <a:pt x="1089737" y="1469181"/>
                  </a:lnTo>
                  <a:lnTo>
                    <a:pt x="1126933" y="1445531"/>
                  </a:lnTo>
                  <a:lnTo>
                    <a:pt x="1157956" y="1414507"/>
                  </a:lnTo>
                  <a:lnTo>
                    <a:pt x="1181604" y="1377310"/>
                  </a:lnTo>
                  <a:lnTo>
                    <a:pt x="1196675" y="1335145"/>
                  </a:lnTo>
                  <a:lnTo>
                    <a:pt x="1201966" y="1289215"/>
                  </a:lnTo>
                  <a:lnTo>
                    <a:pt x="1201966" y="200342"/>
                  </a:lnTo>
                  <a:lnTo>
                    <a:pt x="1196675" y="154406"/>
                  </a:lnTo>
                  <a:lnTo>
                    <a:pt x="1181604" y="112238"/>
                  </a:lnTo>
                  <a:lnTo>
                    <a:pt x="1157956" y="75040"/>
                  </a:lnTo>
                  <a:lnTo>
                    <a:pt x="1126933" y="44014"/>
                  </a:lnTo>
                  <a:lnTo>
                    <a:pt x="1089737" y="20363"/>
                  </a:lnTo>
                  <a:lnTo>
                    <a:pt x="1047571" y="5291"/>
                  </a:lnTo>
                  <a:lnTo>
                    <a:pt x="1001636" y="0"/>
                  </a:lnTo>
                  <a:close/>
                </a:path>
              </a:pathLst>
            </a:custGeom>
            <a:solidFill>
              <a:srgbClr val="D6DCE5">
                <a:alpha val="59999"/>
              </a:srgbClr>
            </a:solidFill>
          </p:spPr>
          <p:txBody>
            <a:bodyPr wrap="square" lIns="0" tIns="0" rIns="0" bIns="0" rtlCol="0"/>
            <a:lstStyle/>
            <a:p>
              <a:endParaRPr sz="1350"/>
            </a:p>
          </p:txBody>
        </p:sp>
        <p:pic>
          <p:nvPicPr>
            <p:cNvPr id="4" name="object 4"/>
            <p:cNvPicPr/>
            <p:nvPr/>
          </p:nvPicPr>
          <p:blipFill>
            <a:blip r:embed="rId2" cstate="print"/>
            <a:stretch>
              <a:fillRect/>
            </a:stretch>
          </p:blipFill>
          <p:spPr>
            <a:xfrm>
              <a:off x="3873500" y="1892299"/>
              <a:ext cx="317500" cy="304800"/>
            </a:xfrm>
            <a:prstGeom prst="rect">
              <a:avLst/>
            </a:prstGeom>
          </p:spPr>
        </p:pic>
        <p:pic>
          <p:nvPicPr>
            <p:cNvPr id="5" name="object 5"/>
            <p:cNvPicPr/>
            <p:nvPr/>
          </p:nvPicPr>
          <p:blipFill>
            <a:blip r:embed="rId3" cstate="print"/>
            <a:stretch>
              <a:fillRect/>
            </a:stretch>
          </p:blipFill>
          <p:spPr>
            <a:xfrm>
              <a:off x="3887762" y="1897494"/>
              <a:ext cx="182880" cy="182880"/>
            </a:xfrm>
            <a:prstGeom prst="rect">
              <a:avLst/>
            </a:prstGeom>
          </p:spPr>
        </p:pic>
        <p:pic>
          <p:nvPicPr>
            <p:cNvPr id="6" name="object 6"/>
            <p:cNvPicPr/>
            <p:nvPr/>
          </p:nvPicPr>
          <p:blipFill>
            <a:blip r:embed="rId4" cstate="print"/>
            <a:stretch>
              <a:fillRect/>
            </a:stretch>
          </p:blipFill>
          <p:spPr>
            <a:xfrm>
              <a:off x="3873500" y="2247899"/>
              <a:ext cx="317500" cy="317500"/>
            </a:xfrm>
            <a:prstGeom prst="rect">
              <a:avLst/>
            </a:prstGeom>
          </p:spPr>
        </p:pic>
        <p:pic>
          <p:nvPicPr>
            <p:cNvPr id="7" name="object 7"/>
            <p:cNvPicPr/>
            <p:nvPr/>
          </p:nvPicPr>
          <p:blipFill>
            <a:blip r:embed="rId5" cstate="print"/>
            <a:stretch>
              <a:fillRect/>
            </a:stretch>
          </p:blipFill>
          <p:spPr>
            <a:xfrm>
              <a:off x="3887762" y="2262441"/>
              <a:ext cx="182880" cy="182880"/>
            </a:xfrm>
            <a:prstGeom prst="rect">
              <a:avLst/>
            </a:prstGeom>
          </p:spPr>
        </p:pic>
        <p:pic>
          <p:nvPicPr>
            <p:cNvPr id="8" name="object 8"/>
            <p:cNvPicPr/>
            <p:nvPr/>
          </p:nvPicPr>
          <p:blipFill>
            <a:blip r:embed="rId6" cstate="print"/>
            <a:stretch>
              <a:fillRect/>
            </a:stretch>
          </p:blipFill>
          <p:spPr>
            <a:xfrm>
              <a:off x="4292600" y="1892299"/>
              <a:ext cx="317500" cy="304800"/>
            </a:xfrm>
            <a:prstGeom prst="rect">
              <a:avLst/>
            </a:prstGeom>
          </p:spPr>
        </p:pic>
        <p:pic>
          <p:nvPicPr>
            <p:cNvPr id="9" name="object 9"/>
            <p:cNvPicPr/>
            <p:nvPr/>
          </p:nvPicPr>
          <p:blipFill>
            <a:blip r:embed="rId7" cstate="print"/>
            <a:stretch>
              <a:fillRect/>
            </a:stretch>
          </p:blipFill>
          <p:spPr>
            <a:xfrm>
              <a:off x="4305655" y="1897494"/>
              <a:ext cx="182879" cy="182880"/>
            </a:xfrm>
            <a:prstGeom prst="rect">
              <a:avLst/>
            </a:prstGeom>
          </p:spPr>
        </p:pic>
        <p:pic>
          <p:nvPicPr>
            <p:cNvPr id="10" name="object 10"/>
            <p:cNvPicPr/>
            <p:nvPr/>
          </p:nvPicPr>
          <p:blipFill>
            <a:blip r:embed="rId8" cstate="print"/>
            <a:stretch>
              <a:fillRect/>
            </a:stretch>
          </p:blipFill>
          <p:spPr>
            <a:xfrm>
              <a:off x="4292600" y="2247899"/>
              <a:ext cx="317500" cy="317500"/>
            </a:xfrm>
            <a:prstGeom prst="rect">
              <a:avLst/>
            </a:prstGeom>
          </p:spPr>
        </p:pic>
        <p:pic>
          <p:nvPicPr>
            <p:cNvPr id="11" name="object 11"/>
            <p:cNvPicPr/>
            <p:nvPr/>
          </p:nvPicPr>
          <p:blipFill>
            <a:blip r:embed="rId9" cstate="print"/>
            <a:stretch>
              <a:fillRect/>
            </a:stretch>
          </p:blipFill>
          <p:spPr>
            <a:xfrm>
              <a:off x="4305655" y="2262441"/>
              <a:ext cx="182879" cy="182880"/>
            </a:xfrm>
            <a:prstGeom prst="rect">
              <a:avLst/>
            </a:prstGeom>
          </p:spPr>
        </p:pic>
        <p:pic>
          <p:nvPicPr>
            <p:cNvPr id="12" name="object 12"/>
            <p:cNvPicPr/>
            <p:nvPr/>
          </p:nvPicPr>
          <p:blipFill>
            <a:blip r:embed="rId10" cstate="print"/>
            <a:stretch>
              <a:fillRect/>
            </a:stretch>
          </p:blipFill>
          <p:spPr>
            <a:xfrm>
              <a:off x="4292600" y="2616200"/>
              <a:ext cx="317500" cy="317500"/>
            </a:xfrm>
            <a:prstGeom prst="rect">
              <a:avLst/>
            </a:prstGeom>
          </p:spPr>
        </p:pic>
        <p:pic>
          <p:nvPicPr>
            <p:cNvPr id="13" name="object 13"/>
            <p:cNvPicPr/>
            <p:nvPr/>
          </p:nvPicPr>
          <p:blipFill>
            <a:blip r:embed="rId9" cstate="print"/>
            <a:stretch>
              <a:fillRect/>
            </a:stretch>
          </p:blipFill>
          <p:spPr>
            <a:xfrm>
              <a:off x="4305655" y="2627401"/>
              <a:ext cx="182879" cy="182879"/>
            </a:xfrm>
            <a:prstGeom prst="rect">
              <a:avLst/>
            </a:prstGeom>
          </p:spPr>
        </p:pic>
        <p:pic>
          <p:nvPicPr>
            <p:cNvPr id="14" name="object 14"/>
            <p:cNvPicPr/>
            <p:nvPr/>
          </p:nvPicPr>
          <p:blipFill>
            <a:blip r:embed="rId11" cstate="print"/>
            <a:stretch>
              <a:fillRect/>
            </a:stretch>
          </p:blipFill>
          <p:spPr>
            <a:xfrm>
              <a:off x="4292600" y="1523999"/>
              <a:ext cx="317500" cy="304800"/>
            </a:xfrm>
            <a:prstGeom prst="rect">
              <a:avLst/>
            </a:prstGeom>
          </p:spPr>
        </p:pic>
        <p:pic>
          <p:nvPicPr>
            <p:cNvPr id="15" name="object 15"/>
            <p:cNvPicPr/>
            <p:nvPr/>
          </p:nvPicPr>
          <p:blipFill>
            <a:blip r:embed="rId9" cstate="print"/>
            <a:stretch>
              <a:fillRect/>
            </a:stretch>
          </p:blipFill>
          <p:spPr>
            <a:xfrm>
              <a:off x="4305655" y="1532127"/>
              <a:ext cx="182879" cy="182880"/>
            </a:xfrm>
            <a:prstGeom prst="rect">
              <a:avLst/>
            </a:prstGeom>
          </p:spPr>
        </p:pic>
        <p:pic>
          <p:nvPicPr>
            <p:cNvPr id="16" name="object 16"/>
            <p:cNvPicPr/>
            <p:nvPr/>
          </p:nvPicPr>
          <p:blipFill>
            <a:blip r:embed="rId12" cstate="print"/>
            <a:stretch>
              <a:fillRect/>
            </a:stretch>
          </p:blipFill>
          <p:spPr>
            <a:xfrm>
              <a:off x="4711700" y="1701799"/>
              <a:ext cx="317500" cy="317500"/>
            </a:xfrm>
            <a:prstGeom prst="rect">
              <a:avLst/>
            </a:prstGeom>
          </p:spPr>
        </p:pic>
        <p:pic>
          <p:nvPicPr>
            <p:cNvPr id="17" name="object 17"/>
            <p:cNvPicPr/>
            <p:nvPr/>
          </p:nvPicPr>
          <p:blipFill>
            <a:blip r:embed="rId13" cstate="print"/>
            <a:stretch>
              <a:fillRect/>
            </a:stretch>
          </p:blipFill>
          <p:spPr>
            <a:xfrm>
              <a:off x="4723549" y="1714614"/>
              <a:ext cx="182880" cy="182879"/>
            </a:xfrm>
            <a:prstGeom prst="rect">
              <a:avLst/>
            </a:prstGeom>
          </p:spPr>
        </p:pic>
        <p:pic>
          <p:nvPicPr>
            <p:cNvPr id="18" name="object 18"/>
            <p:cNvPicPr/>
            <p:nvPr/>
          </p:nvPicPr>
          <p:blipFill>
            <a:blip r:embed="rId14" cstate="print"/>
            <a:stretch>
              <a:fillRect/>
            </a:stretch>
          </p:blipFill>
          <p:spPr>
            <a:xfrm>
              <a:off x="4711700" y="2070099"/>
              <a:ext cx="317500" cy="304800"/>
            </a:xfrm>
            <a:prstGeom prst="rect">
              <a:avLst/>
            </a:prstGeom>
          </p:spPr>
        </p:pic>
        <p:pic>
          <p:nvPicPr>
            <p:cNvPr id="19" name="object 19"/>
            <p:cNvPicPr/>
            <p:nvPr/>
          </p:nvPicPr>
          <p:blipFill>
            <a:blip r:embed="rId13" cstate="print"/>
            <a:stretch>
              <a:fillRect/>
            </a:stretch>
          </p:blipFill>
          <p:spPr>
            <a:xfrm>
              <a:off x="4723549" y="2080374"/>
              <a:ext cx="182880" cy="182879"/>
            </a:xfrm>
            <a:prstGeom prst="rect">
              <a:avLst/>
            </a:prstGeom>
          </p:spPr>
        </p:pic>
        <p:pic>
          <p:nvPicPr>
            <p:cNvPr id="20" name="object 20"/>
            <p:cNvPicPr/>
            <p:nvPr/>
          </p:nvPicPr>
          <p:blipFill>
            <a:blip r:embed="rId15" cstate="print"/>
            <a:stretch>
              <a:fillRect/>
            </a:stretch>
          </p:blipFill>
          <p:spPr>
            <a:xfrm>
              <a:off x="4711700" y="2438400"/>
              <a:ext cx="317500" cy="304800"/>
            </a:xfrm>
            <a:prstGeom prst="rect">
              <a:avLst/>
            </a:prstGeom>
          </p:spPr>
        </p:pic>
        <p:pic>
          <p:nvPicPr>
            <p:cNvPr id="21" name="object 21"/>
            <p:cNvPicPr/>
            <p:nvPr/>
          </p:nvPicPr>
          <p:blipFill>
            <a:blip r:embed="rId16" cstate="print"/>
            <a:stretch>
              <a:fillRect/>
            </a:stretch>
          </p:blipFill>
          <p:spPr>
            <a:xfrm>
              <a:off x="4723549" y="2444521"/>
              <a:ext cx="182880" cy="182879"/>
            </a:xfrm>
            <a:prstGeom prst="rect">
              <a:avLst/>
            </a:prstGeom>
          </p:spPr>
        </p:pic>
        <p:sp>
          <p:nvSpPr>
            <p:cNvPr id="22" name="object 22"/>
            <p:cNvSpPr/>
            <p:nvPr/>
          </p:nvSpPr>
          <p:spPr>
            <a:xfrm>
              <a:off x="4061053" y="1688223"/>
              <a:ext cx="271780" cy="309245"/>
            </a:xfrm>
            <a:custGeom>
              <a:avLst/>
              <a:gdLst/>
              <a:ahLst/>
              <a:cxnLst/>
              <a:rect l="l" t="t" r="r" b="b"/>
              <a:pathLst>
                <a:path w="271779" h="309244">
                  <a:moveTo>
                    <a:pt x="271386" y="0"/>
                  </a:moveTo>
                  <a:lnTo>
                    <a:pt x="209283" y="13296"/>
                  </a:lnTo>
                  <a:lnTo>
                    <a:pt x="239560" y="17208"/>
                  </a:lnTo>
                  <a:lnTo>
                    <a:pt x="0" y="292366"/>
                  </a:lnTo>
                  <a:lnTo>
                    <a:pt x="19164" y="309041"/>
                  </a:lnTo>
                  <a:lnTo>
                    <a:pt x="258724" y="33883"/>
                  </a:lnTo>
                  <a:lnTo>
                    <a:pt x="266763" y="63334"/>
                  </a:lnTo>
                  <a:lnTo>
                    <a:pt x="271386" y="0"/>
                  </a:lnTo>
                  <a:close/>
                </a:path>
              </a:pathLst>
            </a:custGeom>
            <a:solidFill>
              <a:srgbClr val="7F7F7F"/>
            </a:solidFill>
          </p:spPr>
          <p:txBody>
            <a:bodyPr wrap="square" lIns="0" tIns="0" rIns="0" bIns="0" rtlCol="0"/>
            <a:lstStyle/>
            <a:p>
              <a:endParaRPr sz="1350"/>
            </a:p>
          </p:txBody>
        </p:sp>
        <p:pic>
          <p:nvPicPr>
            <p:cNvPr id="23" name="object 23"/>
            <p:cNvPicPr/>
            <p:nvPr/>
          </p:nvPicPr>
          <p:blipFill>
            <a:blip r:embed="rId17" cstate="print"/>
            <a:stretch>
              <a:fillRect/>
            </a:stretch>
          </p:blipFill>
          <p:spPr>
            <a:xfrm>
              <a:off x="4070642" y="1950834"/>
              <a:ext cx="235013" cy="76200"/>
            </a:xfrm>
            <a:prstGeom prst="rect">
              <a:avLst/>
            </a:prstGeom>
          </p:spPr>
        </p:pic>
        <p:sp>
          <p:nvSpPr>
            <p:cNvPr id="24" name="object 24"/>
            <p:cNvSpPr/>
            <p:nvPr/>
          </p:nvSpPr>
          <p:spPr>
            <a:xfrm>
              <a:off x="4061066" y="1980577"/>
              <a:ext cx="271780" cy="382270"/>
            </a:xfrm>
            <a:custGeom>
              <a:avLst/>
              <a:gdLst/>
              <a:ahLst/>
              <a:cxnLst/>
              <a:rect l="l" t="t" r="r" b="b"/>
              <a:pathLst>
                <a:path w="271779" h="382269">
                  <a:moveTo>
                    <a:pt x="271373" y="73012"/>
                  </a:moveTo>
                  <a:lnTo>
                    <a:pt x="209270" y="86271"/>
                  </a:lnTo>
                  <a:lnTo>
                    <a:pt x="239547" y="90195"/>
                  </a:lnTo>
                  <a:lnTo>
                    <a:pt x="168656" y="171513"/>
                  </a:lnTo>
                  <a:lnTo>
                    <a:pt x="19138" y="0"/>
                  </a:lnTo>
                  <a:lnTo>
                    <a:pt x="0" y="16700"/>
                  </a:lnTo>
                  <a:lnTo>
                    <a:pt x="151803" y="190830"/>
                  </a:lnTo>
                  <a:lnTo>
                    <a:pt x="0" y="364959"/>
                  </a:lnTo>
                  <a:lnTo>
                    <a:pt x="19138" y="381660"/>
                  </a:lnTo>
                  <a:lnTo>
                    <a:pt x="168656" y="210159"/>
                  </a:lnTo>
                  <a:lnTo>
                    <a:pt x="239547" y="291465"/>
                  </a:lnTo>
                  <a:lnTo>
                    <a:pt x="209270" y="295402"/>
                  </a:lnTo>
                  <a:lnTo>
                    <a:pt x="271373" y="308648"/>
                  </a:lnTo>
                  <a:lnTo>
                    <a:pt x="266700" y="245325"/>
                  </a:lnTo>
                  <a:lnTo>
                    <a:pt x="258686" y="274777"/>
                  </a:lnTo>
                  <a:lnTo>
                    <a:pt x="185496" y="190830"/>
                  </a:lnTo>
                  <a:lnTo>
                    <a:pt x="258686" y="106883"/>
                  </a:lnTo>
                  <a:lnTo>
                    <a:pt x="266700" y="136334"/>
                  </a:lnTo>
                  <a:lnTo>
                    <a:pt x="271373" y="73012"/>
                  </a:lnTo>
                  <a:close/>
                </a:path>
              </a:pathLst>
            </a:custGeom>
            <a:solidFill>
              <a:srgbClr val="7F7F7F"/>
            </a:solidFill>
          </p:spPr>
          <p:txBody>
            <a:bodyPr wrap="square" lIns="0" tIns="0" rIns="0" bIns="0" rtlCol="0"/>
            <a:lstStyle/>
            <a:p>
              <a:endParaRPr sz="1350"/>
            </a:p>
          </p:txBody>
        </p:sp>
        <p:pic>
          <p:nvPicPr>
            <p:cNvPr id="25" name="object 25"/>
            <p:cNvPicPr/>
            <p:nvPr/>
          </p:nvPicPr>
          <p:blipFill>
            <a:blip r:embed="rId17" cstate="print"/>
            <a:stretch>
              <a:fillRect/>
            </a:stretch>
          </p:blipFill>
          <p:spPr>
            <a:xfrm>
              <a:off x="4070642" y="2315781"/>
              <a:ext cx="235013" cy="76200"/>
            </a:xfrm>
            <a:prstGeom prst="rect">
              <a:avLst/>
            </a:prstGeom>
          </p:spPr>
        </p:pic>
        <p:sp>
          <p:nvSpPr>
            <p:cNvPr id="26" name="object 26"/>
            <p:cNvSpPr/>
            <p:nvPr/>
          </p:nvSpPr>
          <p:spPr>
            <a:xfrm>
              <a:off x="4061066" y="2345537"/>
              <a:ext cx="271780" cy="309245"/>
            </a:xfrm>
            <a:custGeom>
              <a:avLst/>
              <a:gdLst/>
              <a:ahLst/>
              <a:cxnLst/>
              <a:rect l="l" t="t" r="r" b="b"/>
              <a:pathLst>
                <a:path w="271779" h="309244">
                  <a:moveTo>
                    <a:pt x="19138" y="0"/>
                  </a:moveTo>
                  <a:lnTo>
                    <a:pt x="0" y="16700"/>
                  </a:lnTo>
                  <a:lnTo>
                    <a:pt x="239547" y="291464"/>
                  </a:lnTo>
                  <a:lnTo>
                    <a:pt x="209270" y="295389"/>
                  </a:lnTo>
                  <a:lnTo>
                    <a:pt x="271373" y="308648"/>
                  </a:lnTo>
                  <a:lnTo>
                    <a:pt x="266700" y="245325"/>
                  </a:lnTo>
                  <a:lnTo>
                    <a:pt x="258686" y="274777"/>
                  </a:lnTo>
                  <a:lnTo>
                    <a:pt x="19138" y="0"/>
                  </a:lnTo>
                  <a:close/>
                </a:path>
              </a:pathLst>
            </a:custGeom>
            <a:solidFill>
              <a:srgbClr val="7F7F7F"/>
            </a:solidFill>
          </p:spPr>
          <p:txBody>
            <a:bodyPr wrap="square" lIns="0" tIns="0" rIns="0" bIns="0" rtlCol="0"/>
            <a:lstStyle/>
            <a:p>
              <a:endParaRPr sz="1350"/>
            </a:p>
          </p:txBody>
        </p:sp>
        <p:pic>
          <p:nvPicPr>
            <p:cNvPr id="27" name="object 27"/>
            <p:cNvPicPr/>
            <p:nvPr/>
          </p:nvPicPr>
          <p:blipFill>
            <a:blip r:embed="rId18" cstate="print"/>
            <a:stretch>
              <a:fillRect/>
            </a:stretch>
          </p:blipFill>
          <p:spPr>
            <a:xfrm>
              <a:off x="4480737" y="1613534"/>
              <a:ext cx="242811" cy="385419"/>
            </a:xfrm>
            <a:prstGeom prst="rect">
              <a:avLst/>
            </a:prstGeom>
          </p:spPr>
        </p:pic>
        <p:sp>
          <p:nvSpPr>
            <p:cNvPr id="28" name="object 28"/>
            <p:cNvSpPr/>
            <p:nvPr/>
          </p:nvSpPr>
          <p:spPr>
            <a:xfrm>
              <a:off x="4477347" y="1617128"/>
              <a:ext cx="282575" cy="1108075"/>
            </a:xfrm>
            <a:custGeom>
              <a:avLst/>
              <a:gdLst/>
              <a:ahLst/>
              <a:cxnLst/>
              <a:rect l="l" t="t" r="r" b="b"/>
              <a:pathLst>
                <a:path w="282575" h="1108075">
                  <a:moveTo>
                    <a:pt x="282460" y="791387"/>
                  </a:moveTo>
                  <a:lnTo>
                    <a:pt x="268122" y="818337"/>
                  </a:lnTo>
                  <a:lnTo>
                    <a:pt x="223964" y="736295"/>
                  </a:lnTo>
                  <a:lnTo>
                    <a:pt x="267995" y="655167"/>
                  </a:lnTo>
                  <a:lnTo>
                    <a:pt x="282244" y="682155"/>
                  </a:lnTo>
                  <a:lnTo>
                    <a:pt x="272986" y="619340"/>
                  </a:lnTo>
                  <a:lnTo>
                    <a:pt x="244386" y="612394"/>
                  </a:lnTo>
                  <a:lnTo>
                    <a:pt x="244386" y="645414"/>
                  </a:lnTo>
                  <a:lnTo>
                    <a:pt x="209575" y="709549"/>
                  </a:lnTo>
                  <a:lnTo>
                    <a:pt x="188048" y="669556"/>
                  </a:lnTo>
                  <a:lnTo>
                    <a:pt x="244386" y="645414"/>
                  </a:lnTo>
                  <a:lnTo>
                    <a:pt x="244386" y="612394"/>
                  </a:lnTo>
                  <a:lnTo>
                    <a:pt x="211289" y="604329"/>
                  </a:lnTo>
                  <a:lnTo>
                    <a:pt x="236855" y="621004"/>
                  </a:lnTo>
                  <a:lnTo>
                    <a:pt x="175971" y="647103"/>
                  </a:lnTo>
                  <a:lnTo>
                    <a:pt x="152527" y="603542"/>
                  </a:lnTo>
                  <a:lnTo>
                    <a:pt x="152527" y="657148"/>
                  </a:lnTo>
                  <a:lnTo>
                    <a:pt x="43434" y="703910"/>
                  </a:lnTo>
                  <a:lnTo>
                    <a:pt x="110782" y="579577"/>
                  </a:lnTo>
                  <a:lnTo>
                    <a:pt x="152527" y="657148"/>
                  </a:lnTo>
                  <a:lnTo>
                    <a:pt x="152527" y="603542"/>
                  </a:lnTo>
                  <a:lnTo>
                    <a:pt x="125260" y="552869"/>
                  </a:lnTo>
                  <a:lnTo>
                    <a:pt x="176212" y="458825"/>
                  </a:lnTo>
                  <a:lnTo>
                    <a:pt x="236931" y="487184"/>
                  </a:lnTo>
                  <a:lnTo>
                    <a:pt x="210832" y="503034"/>
                  </a:lnTo>
                  <a:lnTo>
                    <a:pt x="272986" y="490016"/>
                  </a:lnTo>
                  <a:lnTo>
                    <a:pt x="282333" y="427215"/>
                  </a:lnTo>
                  <a:lnTo>
                    <a:pt x="268046" y="454190"/>
                  </a:lnTo>
                  <a:lnTo>
                    <a:pt x="243497" y="408825"/>
                  </a:lnTo>
                  <a:lnTo>
                    <a:pt x="243497" y="462229"/>
                  </a:lnTo>
                  <a:lnTo>
                    <a:pt x="188341" y="436448"/>
                  </a:lnTo>
                  <a:lnTo>
                    <a:pt x="208965" y="398386"/>
                  </a:lnTo>
                  <a:lnTo>
                    <a:pt x="243497" y="462229"/>
                  </a:lnTo>
                  <a:lnTo>
                    <a:pt x="243497" y="408825"/>
                  </a:lnTo>
                  <a:lnTo>
                    <a:pt x="223418" y="371716"/>
                  </a:lnTo>
                  <a:lnTo>
                    <a:pt x="268020" y="289407"/>
                  </a:lnTo>
                  <a:lnTo>
                    <a:pt x="282282" y="316395"/>
                  </a:lnTo>
                  <a:lnTo>
                    <a:pt x="278282" y="289407"/>
                  </a:lnTo>
                  <a:lnTo>
                    <a:pt x="276491" y="277304"/>
                  </a:lnTo>
                  <a:lnTo>
                    <a:pt x="272986" y="253580"/>
                  </a:lnTo>
                  <a:lnTo>
                    <a:pt x="215290" y="280085"/>
                  </a:lnTo>
                  <a:lnTo>
                    <a:pt x="245681" y="277304"/>
                  </a:lnTo>
                  <a:lnTo>
                    <a:pt x="208991" y="345033"/>
                  </a:lnTo>
                  <a:lnTo>
                    <a:pt x="22352" y="0"/>
                  </a:lnTo>
                  <a:lnTo>
                    <a:pt x="12" y="12077"/>
                  </a:lnTo>
                  <a:lnTo>
                    <a:pt x="194538" y="371703"/>
                  </a:lnTo>
                  <a:lnTo>
                    <a:pt x="165290" y="425678"/>
                  </a:lnTo>
                  <a:lnTo>
                    <a:pt x="153174" y="420027"/>
                  </a:lnTo>
                  <a:lnTo>
                    <a:pt x="153174" y="448056"/>
                  </a:lnTo>
                  <a:lnTo>
                    <a:pt x="110871" y="526135"/>
                  </a:lnTo>
                  <a:lnTo>
                    <a:pt x="40525" y="395414"/>
                  </a:lnTo>
                  <a:lnTo>
                    <a:pt x="153174" y="448056"/>
                  </a:lnTo>
                  <a:lnTo>
                    <a:pt x="153174" y="420027"/>
                  </a:lnTo>
                  <a:lnTo>
                    <a:pt x="16560" y="356171"/>
                  </a:lnTo>
                  <a:lnTo>
                    <a:pt x="11188" y="367665"/>
                  </a:lnTo>
                  <a:lnTo>
                    <a:pt x="0" y="373684"/>
                  </a:lnTo>
                  <a:lnTo>
                    <a:pt x="96393" y="552843"/>
                  </a:lnTo>
                  <a:lnTo>
                    <a:pt x="25" y="730707"/>
                  </a:lnTo>
                  <a:lnTo>
                    <a:pt x="14097" y="738339"/>
                  </a:lnTo>
                  <a:lnTo>
                    <a:pt x="16192" y="743216"/>
                  </a:lnTo>
                  <a:lnTo>
                    <a:pt x="20040" y="741565"/>
                  </a:lnTo>
                  <a:lnTo>
                    <a:pt x="22352" y="742810"/>
                  </a:lnTo>
                  <a:lnTo>
                    <a:pt x="23926" y="739902"/>
                  </a:lnTo>
                  <a:lnTo>
                    <a:pt x="164617" y="679602"/>
                  </a:lnTo>
                  <a:lnTo>
                    <a:pt x="195084" y="736244"/>
                  </a:lnTo>
                  <a:lnTo>
                    <a:pt x="25" y="1095654"/>
                  </a:lnTo>
                  <a:lnTo>
                    <a:pt x="22352" y="1107770"/>
                  </a:lnTo>
                  <a:lnTo>
                    <a:pt x="209473" y="762977"/>
                  </a:lnTo>
                  <a:lnTo>
                    <a:pt x="245757" y="830376"/>
                  </a:lnTo>
                  <a:lnTo>
                    <a:pt x="215366" y="827493"/>
                  </a:lnTo>
                  <a:lnTo>
                    <a:pt x="272986" y="854176"/>
                  </a:lnTo>
                  <a:lnTo>
                    <a:pt x="276567" y="830376"/>
                  </a:lnTo>
                  <a:lnTo>
                    <a:pt x="278384" y="818337"/>
                  </a:lnTo>
                  <a:lnTo>
                    <a:pt x="282460" y="791387"/>
                  </a:lnTo>
                  <a:close/>
                </a:path>
              </a:pathLst>
            </a:custGeom>
            <a:solidFill>
              <a:srgbClr val="7F7F7F"/>
            </a:solidFill>
          </p:spPr>
          <p:txBody>
            <a:bodyPr wrap="square" lIns="0" tIns="0" rIns="0" bIns="0" rtlCol="0"/>
            <a:lstStyle/>
            <a:p>
              <a:endParaRPr sz="1350"/>
            </a:p>
          </p:txBody>
        </p:sp>
        <p:pic>
          <p:nvPicPr>
            <p:cNvPr id="29" name="object 29"/>
            <p:cNvPicPr/>
            <p:nvPr/>
          </p:nvPicPr>
          <p:blipFill>
            <a:blip r:embed="rId19" cstate="print"/>
            <a:stretch>
              <a:fillRect/>
            </a:stretch>
          </p:blipFill>
          <p:spPr>
            <a:xfrm>
              <a:off x="4480737" y="2343848"/>
              <a:ext cx="242811" cy="385025"/>
            </a:xfrm>
            <a:prstGeom prst="rect">
              <a:avLst/>
            </a:prstGeom>
          </p:spPr>
        </p:pic>
      </p:grpSp>
      <p:grpSp>
        <p:nvGrpSpPr>
          <p:cNvPr id="30" name="object 30"/>
          <p:cNvGrpSpPr/>
          <p:nvPr/>
        </p:nvGrpSpPr>
        <p:grpSpPr>
          <a:xfrm>
            <a:off x="518934" y="1094232"/>
            <a:ext cx="2110264" cy="3449479"/>
            <a:chOff x="691912" y="1458975"/>
            <a:chExt cx="2813685" cy="4599305"/>
          </a:xfrm>
        </p:grpSpPr>
        <p:sp>
          <p:nvSpPr>
            <p:cNvPr id="31" name="object 31"/>
            <p:cNvSpPr/>
            <p:nvPr/>
          </p:nvSpPr>
          <p:spPr>
            <a:xfrm>
              <a:off x="691912" y="1458975"/>
              <a:ext cx="1202055" cy="1489710"/>
            </a:xfrm>
            <a:custGeom>
              <a:avLst/>
              <a:gdLst/>
              <a:ahLst/>
              <a:cxnLst/>
              <a:rect l="l" t="t" r="r" b="b"/>
              <a:pathLst>
                <a:path w="1202055" h="1489710">
                  <a:moveTo>
                    <a:pt x="1001632" y="0"/>
                  </a:moveTo>
                  <a:lnTo>
                    <a:pt x="200332" y="0"/>
                  </a:lnTo>
                  <a:lnTo>
                    <a:pt x="154398" y="5290"/>
                  </a:lnTo>
                  <a:lnTo>
                    <a:pt x="112231" y="20361"/>
                  </a:lnTo>
                  <a:lnTo>
                    <a:pt x="75034" y="44009"/>
                  </a:lnTo>
                  <a:lnTo>
                    <a:pt x="44010" y="75032"/>
                  </a:lnTo>
                  <a:lnTo>
                    <a:pt x="20362" y="112228"/>
                  </a:lnTo>
                  <a:lnTo>
                    <a:pt x="5290" y="154394"/>
                  </a:lnTo>
                  <a:lnTo>
                    <a:pt x="0" y="200329"/>
                  </a:lnTo>
                  <a:lnTo>
                    <a:pt x="0" y="1289202"/>
                  </a:lnTo>
                  <a:lnTo>
                    <a:pt x="5290" y="1335133"/>
                  </a:lnTo>
                  <a:lnTo>
                    <a:pt x="20362" y="1377298"/>
                  </a:lnTo>
                  <a:lnTo>
                    <a:pt x="44010" y="1414494"/>
                  </a:lnTo>
                  <a:lnTo>
                    <a:pt x="75034" y="1445519"/>
                  </a:lnTo>
                  <a:lnTo>
                    <a:pt x="112231" y="1469168"/>
                  </a:lnTo>
                  <a:lnTo>
                    <a:pt x="154398" y="1484240"/>
                  </a:lnTo>
                  <a:lnTo>
                    <a:pt x="200332" y="1489532"/>
                  </a:lnTo>
                  <a:lnTo>
                    <a:pt x="1001632" y="1489532"/>
                  </a:lnTo>
                  <a:lnTo>
                    <a:pt x="1047567" y="1484240"/>
                  </a:lnTo>
                  <a:lnTo>
                    <a:pt x="1089733" y="1469168"/>
                  </a:lnTo>
                  <a:lnTo>
                    <a:pt x="1126929" y="1445519"/>
                  </a:lnTo>
                  <a:lnTo>
                    <a:pt x="1157953" y="1414494"/>
                  </a:lnTo>
                  <a:lnTo>
                    <a:pt x="1181601" y="1377298"/>
                  </a:lnTo>
                  <a:lnTo>
                    <a:pt x="1196671" y="1335133"/>
                  </a:lnTo>
                  <a:lnTo>
                    <a:pt x="1201962" y="1289202"/>
                  </a:lnTo>
                  <a:lnTo>
                    <a:pt x="1201962" y="200329"/>
                  </a:lnTo>
                  <a:lnTo>
                    <a:pt x="1196671" y="154394"/>
                  </a:lnTo>
                  <a:lnTo>
                    <a:pt x="1181601" y="112228"/>
                  </a:lnTo>
                  <a:lnTo>
                    <a:pt x="1157953" y="75032"/>
                  </a:lnTo>
                  <a:lnTo>
                    <a:pt x="1126929" y="44009"/>
                  </a:lnTo>
                  <a:lnTo>
                    <a:pt x="1089733" y="20361"/>
                  </a:lnTo>
                  <a:lnTo>
                    <a:pt x="1047567" y="5290"/>
                  </a:lnTo>
                  <a:lnTo>
                    <a:pt x="1001632" y="0"/>
                  </a:lnTo>
                  <a:close/>
                </a:path>
              </a:pathLst>
            </a:custGeom>
            <a:solidFill>
              <a:srgbClr val="D6DCE5">
                <a:alpha val="59999"/>
              </a:srgbClr>
            </a:solidFill>
          </p:spPr>
          <p:txBody>
            <a:bodyPr wrap="square" lIns="0" tIns="0" rIns="0" bIns="0" rtlCol="0"/>
            <a:lstStyle/>
            <a:p>
              <a:endParaRPr sz="1350"/>
            </a:p>
          </p:txBody>
        </p:sp>
        <p:pic>
          <p:nvPicPr>
            <p:cNvPr id="32" name="object 32"/>
            <p:cNvPicPr/>
            <p:nvPr/>
          </p:nvPicPr>
          <p:blipFill>
            <a:blip r:embed="rId20" cstate="print"/>
            <a:stretch>
              <a:fillRect/>
            </a:stretch>
          </p:blipFill>
          <p:spPr>
            <a:xfrm>
              <a:off x="774700" y="1892299"/>
              <a:ext cx="304800" cy="304800"/>
            </a:xfrm>
            <a:prstGeom prst="rect">
              <a:avLst/>
            </a:prstGeom>
          </p:spPr>
        </p:pic>
        <p:pic>
          <p:nvPicPr>
            <p:cNvPr id="33" name="object 33"/>
            <p:cNvPicPr/>
            <p:nvPr/>
          </p:nvPicPr>
          <p:blipFill>
            <a:blip r:embed="rId21" cstate="print"/>
            <a:stretch>
              <a:fillRect/>
            </a:stretch>
          </p:blipFill>
          <p:spPr>
            <a:xfrm>
              <a:off x="783559" y="1897494"/>
              <a:ext cx="182879" cy="182880"/>
            </a:xfrm>
            <a:prstGeom prst="rect">
              <a:avLst/>
            </a:prstGeom>
          </p:spPr>
        </p:pic>
        <p:pic>
          <p:nvPicPr>
            <p:cNvPr id="34" name="object 34"/>
            <p:cNvPicPr/>
            <p:nvPr/>
          </p:nvPicPr>
          <p:blipFill>
            <a:blip r:embed="rId22" cstate="print"/>
            <a:stretch>
              <a:fillRect/>
            </a:stretch>
          </p:blipFill>
          <p:spPr>
            <a:xfrm>
              <a:off x="774700" y="2247899"/>
              <a:ext cx="304800" cy="317500"/>
            </a:xfrm>
            <a:prstGeom prst="rect">
              <a:avLst/>
            </a:prstGeom>
          </p:spPr>
        </p:pic>
        <p:pic>
          <p:nvPicPr>
            <p:cNvPr id="35" name="object 35"/>
            <p:cNvPicPr/>
            <p:nvPr/>
          </p:nvPicPr>
          <p:blipFill>
            <a:blip r:embed="rId23" cstate="print"/>
            <a:stretch>
              <a:fillRect/>
            </a:stretch>
          </p:blipFill>
          <p:spPr>
            <a:xfrm>
              <a:off x="783559" y="2262454"/>
              <a:ext cx="182879" cy="182879"/>
            </a:xfrm>
            <a:prstGeom prst="rect">
              <a:avLst/>
            </a:prstGeom>
          </p:spPr>
        </p:pic>
        <p:pic>
          <p:nvPicPr>
            <p:cNvPr id="36" name="object 36"/>
            <p:cNvPicPr/>
            <p:nvPr/>
          </p:nvPicPr>
          <p:blipFill>
            <a:blip r:embed="rId24" cstate="print"/>
            <a:stretch>
              <a:fillRect/>
            </a:stretch>
          </p:blipFill>
          <p:spPr>
            <a:xfrm>
              <a:off x="1193800" y="1892299"/>
              <a:ext cx="304800" cy="304800"/>
            </a:xfrm>
            <a:prstGeom prst="rect">
              <a:avLst/>
            </a:prstGeom>
          </p:spPr>
        </p:pic>
        <p:pic>
          <p:nvPicPr>
            <p:cNvPr id="37" name="object 37"/>
            <p:cNvPicPr/>
            <p:nvPr/>
          </p:nvPicPr>
          <p:blipFill>
            <a:blip r:embed="rId25" cstate="print"/>
            <a:stretch>
              <a:fillRect/>
            </a:stretch>
          </p:blipFill>
          <p:spPr>
            <a:xfrm>
              <a:off x="1201456" y="1897494"/>
              <a:ext cx="182881" cy="182880"/>
            </a:xfrm>
            <a:prstGeom prst="rect">
              <a:avLst/>
            </a:prstGeom>
          </p:spPr>
        </p:pic>
        <p:pic>
          <p:nvPicPr>
            <p:cNvPr id="38" name="object 38"/>
            <p:cNvPicPr/>
            <p:nvPr/>
          </p:nvPicPr>
          <p:blipFill>
            <a:blip r:embed="rId26" cstate="print"/>
            <a:stretch>
              <a:fillRect/>
            </a:stretch>
          </p:blipFill>
          <p:spPr>
            <a:xfrm>
              <a:off x="1193800" y="2247899"/>
              <a:ext cx="304800" cy="317500"/>
            </a:xfrm>
            <a:prstGeom prst="rect">
              <a:avLst/>
            </a:prstGeom>
          </p:spPr>
        </p:pic>
        <p:pic>
          <p:nvPicPr>
            <p:cNvPr id="39" name="object 39"/>
            <p:cNvPicPr/>
            <p:nvPr/>
          </p:nvPicPr>
          <p:blipFill>
            <a:blip r:embed="rId27" cstate="print"/>
            <a:stretch>
              <a:fillRect/>
            </a:stretch>
          </p:blipFill>
          <p:spPr>
            <a:xfrm>
              <a:off x="1201456" y="2262454"/>
              <a:ext cx="182881" cy="182879"/>
            </a:xfrm>
            <a:prstGeom prst="rect">
              <a:avLst/>
            </a:prstGeom>
          </p:spPr>
        </p:pic>
        <p:pic>
          <p:nvPicPr>
            <p:cNvPr id="40" name="object 40"/>
            <p:cNvPicPr/>
            <p:nvPr/>
          </p:nvPicPr>
          <p:blipFill>
            <a:blip r:embed="rId28" cstate="print"/>
            <a:stretch>
              <a:fillRect/>
            </a:stretch>
          </p:blipFill>
          <p:spPr>
            <a:xfrm>
              <a:off x="1193800" y="2616200"/>
              <a:ext cx="304800" cy="317500"/>
            </a:xfrm>
            <a:prstGeom prst="rect">
              <a:avLst/>
            </a:prstGeom>
          </p:spPr>
        </p:pic>
        <p:pic>
          <p:nvPicPr>
            <p:cNvPr id="41" name="object 41"/>
            <p:cNvPicPr/>
            <p:nvPr/>
          </p:nvPicPr>
          <p:blipFill>
            <a:blip r:embed="rId29" cstate="print"/>
            <a:stretch>
              <a:fillRect/>
            </a:stretch>
          </p:blipFill>
          <p:spPr>
            <a:xfrm>
              <a:off x="1201456" y="2627401"/>
              <a:ext cx="182881" cy="182879"/>
            </a:xfrm>
            <a:prstGeom prst="rect">
              <a:avLst/>
            </a:prstGeom>
          </p:spPr>
        </p:pic>
        <p:pic>
          <p:nvPicPr>
            <p:cNvPr id="42" name="object 42"/>
            <p:cNvPicPr/>
            <p:nvPr/>
          </p:nvPicPr>
          <p:blipFill>
            <a:blip r:embed="rId30" cstate="print"/>
            <a:stretch>
              <a:fillRect/>
            </a:stretch>
          </p:blipFill>
          <p:spPr>
            <a:xfrm>
              <a:off x="1193800" y="1523999"/>
              <a:ext cx="304800" cy="304800"/>
            </a:xfrm>
            <a:prstGeom prst="rect">
              <a:avLst/>
            </a:prstGeom>
          </p:spPr>
        </p:pic>
        <p:pic>
          <p:nvPicPr>
            <p:cNvPr id="43" name="object 43"/>
            <p:cNvPicPr/>
            <p:nvPr/>
          </p:nvPicPr>
          <p:blipFill>
            <a:blip r:embed="rId29" cstate="print"/>
            <a:stretch>
              <a:fillRect/>
            </a:stretch>
          </p:blipFill>
          <p:spPr>
            <a:xfrm>
              <a:off x="1201456" y="1532127"/>
              <a:ext cx="182881" cy="182880"/>
            </a:xfrm>
            <a:prstGeom prst="rect">
              <a:avLst/>
            </a:prstGeom>
          </p:spPr>
        </p:pic>
        <p:pic>
          <p:nvPicPr>
            <p:cNvPr id="44" name="object 44"/>
            <p:cNvPicPr/>
            <p:nvPr/>
          </p:nvPicPr>
          <p:blipFill>
            <a:blip r:embed="rId31" cstate="print"/>
            <a:stretch>
              <a:fillRect/>
            </a:stretch>
          </p:blipFill>
          <p:spPr>
            <a:xfrm>
              <a:off x="1612900" y="1701799"/>
              <a:ext cx="304800" cy="317500"/>
            </a:xfrm>
            <a:prstGeom prst="rect">
              <a:avLst/>
            </a:prstGeom>
          </p:spPr>
        </p:pic>
        <p:pic>
          <p:nvPicPr>
            <p:cNvPr id="45" name="object 45"/>
            <p:cNvPicPr/>
            <p:nvPr/>
          </p:nvPicPr>
          <p:blipFill>
            <a:blip r:embed="rId13" cstate="print"/>
            <a:stretch>
              <a:fillRect/>
            </a:stretch>
          </p:blipFill>
          <p:spPr>
            <a:xfrm>
              <a:off x="1619351" y="1714614"/>
              <a:ext cx="182879" cy="182879"/>
            </a:xfrm>
            <a:prstGeom prst="rect">
              <a:avLst/>
            </a:prstGeom>
          </p:spPr>
        </p:pic>
        <p:pic>
          <p:nvPicPr>
            <p:cNvPr id="46" name="object 46"/>
            <p:cNvPicPr/>
            <p:nvPr/>
          </p:nvPicPr>
          <p:blipFill>
            <a:blip r:embed="rId32" cstate="print"/>
            <a:stretch>
              <a:fillRect/>
            </a:stretch>
          </p:blipFill>
          <p:spPr>
            <a:xfrm>
              <a:off x="1612900" y="2070099"/>
              <a:ext cx="304800" cy="304800"/>
            </a:xfrm>
            <a:prstGeom prst="rect">
              <a:avLst/>
            </a:prstGeom>
          </p:spPr>
        </p:pic>
        <p:pic>
          <p:nvPicPr>
            <p:cNvPr id="47" name="object 47"/>
            <p:cNvPicPr/>
            <p:nvPr/>
          </p:nvPicPr>
          <p:blipFill>
            <a:blip r:embed="rId13" cstate="print"/>
            <a:stretch>
              <a:fillRect/>
            </a:stretch>
          </p:blipFill>
          <p:spPr>
            <a:xfrm>
              <a:off x="1619351" y="2080374"/>
              <a:ext cx="182879" cy="182879"/>
            </a:xfrm>
            <a:prstGeom prst="rect">
              <a:avLst/>
            </a:prstGeom>
          </p:spPr>
        </p:pic>
        <p:pic>
          <p:nvPicPr>
            <p:cNvPr id="48" name="object 48"/>
            <p:cNvPicPr/>
            <p:nvPr/>
          </p:nvPicPr>
          <p:blipFill>
            <a:blip r:embed="rId33" cstate="print"/>
            <a:stretch>
              <a:fillRect/>
            </a:stretch>
          </p:blipFill>
          <p:spPr>
            <a:xfrm>
              <a:off x="1612900" y="2438400"/>
              <a:ext cx="304800" cy="304800"/>
            </a:xfrm>
            <a:prstGeom prst="rect">
              <a:avLst/>
            </a:prstGeom>
          </p:spPr>
        </p:pic>
        <p:pic>
          <p:nvPicPr>
            <p:cNvPr id="49" name="object 49"/>
            <p:cNvPicPr/>
            <p:nvPr/>
          </p:nvPicPr>
          <p:blipFill>
            <a:blip r:embed="rId16" cstate="print"/>
            <a:stretch>
              <a:fillRect/>
            </a:stretch>
          </p:blipFill>
          <p:spPr>
            <a:xfrm>
              <a:off x="1619351" y="2444521"/>
              <a:ext cx="182879" cy="182879"/>
            </a:xfrm>
            <a:prstGeom prst="rect">
              <a:avLst/>
            </a:prstGeom>
          </p:spPr>
        </p:pic>
        <p:sp>
          <p:nvSpPr>
            <p:cNvPr id="50" name="object 50"/>
            <p:cNvSpPr/>
            <p:nvPr/>
          </p:nvSpPr>
          <p:spPr>
            <a:xfrm>
              <a:off x="956861" y="1688223"/>
              <a:ext cx="271780" cy="309245"/>
            </a:xfrm>
            <a:custGeom>
              <a:avLst/>
              <a:gdLst/>
              <a:ahLst/>
              <a:cxnLst/>
              <a:rect l="l" t="t" r="r" b="b"/>
              <a:pathLst>
                <a:path w="271780" h="309244">
                  <a:moveTo>
                    <a:pt x="271377" y="0"/>
                  </a:moveTo>
                  <a:lnTo>
                    <a:pt x="209285" y="13296"/>
                  </a:lnTo>
                  <a:lnTo>
                    <a:pt x="239561" y="17208"/>
                  </a:lnTo>
                  <a:lnTo>
                    <a:pt x="0" y="292366"/>
                  </a:lnTo>
                  <a:lnTo>
                    <a:pt x="19156" y="309041"/>
                  </a:lnTo>
                  <a:lnTo>
                    <a:pt x="258718" y="33883"/>
                  </a:lnTo>
                  <a:lnTo>
                    <a:pt x="266755" y="63334"/>
                  </a:lnTo>
                  <a:lnTo>
                    <a:pt x="271377" y="0"/>
                  </a:lnTo>
                  <a:close/>
                </a:path>
              </a:pathLst>
            </a:custGeom>
            <a:solidFill>
              <a:srgbClr val="7F7F7F"/>
            </a:solidFill>
          </p:spPr>
          <p:txBody>
            <a:bodyPr wrap="square" lIns="0" tIns="0" rIns="0" bIns="0" rtlCol="0"/>
            <a:lstStyle/>
            <a:p>
              <a:endParaRPr sz="1350"/>
            </a:p>
          </p:txBody>
        </p:sp>
        <p:pic>
          <p:nvPicPr>
            <p:cNvPr id="51" name="object 51"/>
            <p:cNvPicPr/>
            <p:nvPr/>
          </p:nvPicPr>
          <p:blipFill>
            <a:blip r:embed="rId17" cstate="print"/>
            <a:stretch>
              <a:fillRect/>
            </a:stretch>
          </p:blipFill>
          <p:spPr>
            <a:xfrm>
              <a:off x="966439" y="1950834"/>
              <a:ext cx="235017" cy="76200"/>
            </a:xfrm>
            <a:prstGeom prst="rect">
              <a:avLst/>
            </a:prstGeom>
          </p:spPr>
        </p:pic>
        <p:sp>
          <p:nvSpPr>
            <p:cNvPr id="52" name="object 52"/>
            <p:cNvSpPr/>
            <p:nvPr/>
          </p:nvSpPr>
          <p:spPr>
            <a:xfrm>
              <a:off x="956856" y="1980590"/>
              <a:ext cx="271780" cy="382270"/>
            </a:xfrm>
            <a:custGeom>
              <a:avLst/>
              <a:gdLst/>
              <a:ahLst/>
              <a:cxnLst/>
              <a:rect l="l" t="t" r="r" b="b"/>
              <a:pathLst>
                <a:path w="271780" h="382269">
                  <a:moveTo>
                    <a:pt x="271373" y="72999"/>
                  </a:moveTo>
                  <a:lnTo>
                    <a:pt x="209270" y="86258"/>
                  </a:lnTo>
                  <a:lnTo>
                    <a:pt x="239547" y="90182"/>
                  </a:lnTo>
                  <a:lnTo>
                    <a:pt x="168656" y="171500"/>
                  </a:lnTo>
                  <a:lnTo>
                    <a:pt x="19151" y="0"/>
                  </a:lnTo>
                  <a:lnTo>
                    <a:pt x="0" y="16687"/>
                  </a:lnTo>
                  <a:lnTo>
                    <a:pt x="151803" y="190817"/>
                  </a:lnTo>
                  <a:lnTo>
                    <a:pt x="0" y="364947"/>
                  </a:lnTo>
                  <a:lnTo>
                    <a:pt x="19151" y="381647"/>
                  </a:lnTo>
                  <a:lnTo>
                    <a:pt x="168656" y="210159"/>
                  </a:lnTo>
                  <a:lnTo>
                    <a:pt x="239547" y="291452"/>
                  </a:lnTo>
                  <a:lnTo>
                    <a:pt x="209270" y="295389"/>
                  </a:lnTo>
                  <a:lnTo>
                    <a:pt x="271373" y="308635"/>
                  </a:lnTo>
                  <a:lnTo>
                    <a:pt x="266712" y="245313"/>
                  </a:lnTo>
                  <a:lnTo>
                    <a:pt x="258699" y="274764"/>
                  </a:lnTo>
                  <a:lnTo>
                    <a:pt x="185508" y="190830"/>
                  </a:lnTo>
                  <a:lnTo>
                    <a:pt x="258699" y="106870"/>
                  </a:lnTo>
                  <a:lnTo>
                    <a:pt x="266712" y="136321"/>
                  </a:lnTo>
                  <a:lnTo>
                    <a:pt x="271373" y="72999"/>
                  </a:lnTo>
                  <a:close/>
                </a:path>
              </a:pathLst>
            </a:custGeom>
            <a:solidFill>
              <a:srgbClr val="7F7F7F"/>
            </a:solidFill>
          </p:spPr>
          <p:txBody>
            <a:bodyPr wrap="square" lIns="0" tIns="0" rIns="0" bIns="0" rtlCol="0"/>
            <a:lstStyle/>
            <a:p>
              <a:endParaRPr sz="1350"/>
            </a:p>
          </p:txBody>
        </p:sp>
        <p:pic>
          <p:nvPicPr>
            <p:cNvPr id="53" name="object 53"/>
            <p:cNvPicPr/>
            <p:nvPr/>
          </p:nvPicPr>
          <p:blipFill>
            <a:blip r:embed="rId17" cstate="print"/>
            <a:stretch>
              <a:fillRect/>
            </a:stretch>
          </p:blipFill>
          <p:spPr>
            <a:xfrm>
              <a:off x="966439" y="2315794"/>
              <a:ext cx="235017" cy="76200"/>
            </a:xfrm>
            <a:prstGeom prst="rect">
              <a:avLst/>
            </a:prstGeom>
          </p:spPr>
        </p:pic>
        <p:sp>
          <p:nvSpPr>
            <p:cNvPr id="54" name="object 54"/>
            <p:cNvSpPr/>
            <p:nvPr/>
          </p:nvSpPr>
          <p:spPr>
            <a:xfrm>
              <a:off x="956867" y="2345537"/>
              <a:ext cx="271780" cy="309245"/>
            </a:xfrm>
            <a:custGeom>
              <a:avLst/>
              <a:gdLst/>
              <a:ahLst/>
              <a:cxnLst/>
              <a:rect l="l" t="t" r="r" b="b"/>
              <a:pathLst>
                <a:path w="271780" h="309244">
                  <a:moveTo>
                    <a:pt x="19145" y="0"/>
                  </a:moveTo>
                  <a:lnTo>
                    <a:pt x="0" y="16700"/>
                  </a:lnTo>
                  <a:lnTo>
                    <a:pt x="239543" y="291464"/>
                  </a:lnTo>
                  <a:lnTo>
                    <a:pt x="209270" y="295401"/>
                  </a:lnTo>
                  <a:lnTo>
                    <a:pt x="271371" y="308648"/>
                  </a:lnTo>
                  <a:lnTo>
                    <a:pt x="266707" y="245325"/>
                  </a:lnTo>
                  <a:lnTo>
                    <a:pt x="258690" y="274777"/>
                  </a:lnTo>
                  <a:lnTo>
                    <a:pt x="19145" y="0"/>
                  </a:lnTo>
                  <a:close/>
                </a:path>
              </a:pathLst>
            </a:custGeom>
            <a:solidFill>
              <a:srgbClr val="7F7F7F"/>
            </a:solidFill>
          </p:spPr>
          <p:txBody>
            <a:bodyPr wrap="square" lIns="0" tIns="0" rIns="0" bIns="0" rtlCol="0"/>
            <a:lstStyle/>
            <a:p>
              <a:endParaRPr sz="1350"/>
            </a:p>
          </p:txBody>
        </p:sp>
        <p:pic>
          <p:nvPicPr>
            <p:cNvPr id="55" name="object 55"/>
            <p:cNvPicPr/>
            <p:nvPr/>
          </p:nvPicPr>
          <p:blipFill>
            <a:blip r:embed="rId34" cstate="print"/>
            <a:stretch>
              <a:fillRect/>
            </a:stretch>
          </p:blipFill>
          <p:spPr>
            <a:xfrm>
              <a:off x="1376540" y="1613534"/>
              <a:ext cx="242811" cy="385419"/>
            </a:xfrm>
            <a:prstGeom prst="rect">
              <a:avLst/>
            </a:prstGeom>
          </p:spPr>
        </p:pic>
        <p:sp>
          <p:nvSpPr>
            <p:cNvPr id="56" name="object 56"/>
            <p:cNvSpPr/>
            <p:nvPr/>
          </p:nvSpPr>
          <p:spPr>
            <a:xfrm>
              <a:off x="1373149" y="1617128"/>
              <a:ext cx="282575" cy="1108075"/>
            </a:xfrm>
            <a:custGeom>
              <a:avLst/>
              <a:gdLst/>
              <a:ahLst/>
              <a:cxnLst/>
              <a:rect l="l" t="t" r="r" b="b"/>
              <a:pathLst>
                <a:path w="282575" h="1108075">
                  <a:moveTo>
                    <a:pt x="282460" y="791387"/>
                  </a:moveTo>
                  <a:lnTo>
                    <a:pt x="268122" y="818337"/>
                  </a:lnTo>
                  <a:lnTo>
                    <a:pt x="223951" y="736282"/>
                  </a:lnTo>
                  <a:lnTo>
                    <a:pt x="267982" y="655167"/>
                  </a:lnTo>
                  <a:lnTo>
                    <a:pt x="282244" y="682167"/>
                  </a:lnTo>
                  <a:lnTo>
                    <a:pt x="272973" y="619340"/>
                  </a:lnTo>
                  <a:lnTo>
                    <a:pt x="244373" y="612381"/>
                  </a:lnTo>
                  <a:lnTo>
                    <a:pt x="244373" y="645426"/>
                  </a:lnTo>
                  <a:lnTo>
                    <a:pt x="209575" y="709549"/>
                  </a:lnTo>
                  <a:lnTo>
                    <a:pt x="188061" y="669569"/>
                  </a:lnTo>
                  <a:lnTo>
                    <a:pt x="244373" y="645426"/>
                  </a:lnTo>
                  <a:lnTo>
                    <a:pt x="244373" y="612381"/>
                  </a:lnTo>
                  <a:lnTo>
                    <a:pt x="211289" y="604329"/>
                  </a:lnTo>
                  <a:lnTo>
                    <a:pt x="236855" y="621004"/>
                  </a:lnTo>
                  <a:lnTo>
                    <a:pt x="175971" y="647103"/>
                  </a:lnTo>
                  <a:lnTo>
                    <a:pt x="152527" y="603542"/>
                  </a:lnTo>
                  <a:lnTo>
                    <a:pt x="152527" y="657161"/>
                  </a:lnTo>
                  <a:lnTo>
                    <a:pt x="43421" y="703922"/>
                  </a:lnTo>
                  <a:lnTo>
                    <a:pt x="110782" y="579577"/>
                  </a:lnTo>
                  <a:lnTo>
                    <a:pt x="152527" y="657161"/>
                  </a:lnTo>
                  <a:lnTo>
                    <a:pt x="152527" y="603542"/>
                  </a:lnTo>
                  <a:lnTo>
                    <a:pt x="125260" y="552869"/>
                  </a:lnTo>
                  <a:lnTo>
                    <a:pt x="176212" y="458825"/>
                  </a:lnTo>
                  <a:lnTo>
                    <a:pt x="236931" y="487184"/>
                  </a:lnTo>
                  <a:lnTo>
                    <a:pt x="210832" y="503034"/>
                  </a:lnTo>
                  <a:lnTo>
                    <a:pt x="272973" y="490029"/>
                  </a:lnTo>
                  <a:lnTo>
                    <a:pt x="282333" y="427215"/>
                  </a:lnTo>
                  <a:lnTo>
                    <a:pt x="268046" y="454190"/>
                  </a:lnTo>
                  <a:lnTo>
                    <a:pt x="243509" y="408851"/>
                  </a:lnTo>
                  <a:lnTo>
                    <a:pt x="243509" y="462241"/>
                  </a:lnTo>
                  <a:lnTo>
                    <a:pt x="188341" y="436460"/>
                  </a:lnTo>
                  <a:lnTo>
                    <a:pt x="208965" y="398386"/>
                  </a:lnTo>
                  <a:lnTo>
                    <a:pt x="243509" y="462241"/>
                  </a:lnTo>
                  <a:lnTo>
                    <a:pt x="243509" y="408851"/>
                  </a:lnTo>
                  <a:lnTo>
                    <a:pt x="223418" y="371716"/>
                  </a:lnTo>
                  <a:lnTo>
                    <a:pt x="268020" y="289407"/>
                  </a:lnTo>
                  <a:lnTo>
                    <a:pt x="282270" y="316395"/>
                  </a:lnTo>
                  <a:lnTo>
                    <a:pt x="278282" y="289407"/>
                  </a:lnTo>
                  <a:lnTo>
                    <a:pt x="276491" y="277304"/>
                  </a:lnTo>
                  <a:lnTo>
                    <a:pt x="272973" y="253580"/>
                  </a:lnTo>
                  <a:lnTo>
                    <a:pt x="215290" y="280098"/>
                  </a:lnTo>
                  <a:lnTo>
                    <a:pt x="245694" y="277304"/>
                  </a:lnTo>
                  <a:lnTo>
                    <a:pt x="208991" y="345033"/>
                  </a:lnTo>
                  <a:lnTo>
                    <a:pt x="22364" y="0"/>
                  </a:lnTo>
                  <a:lnTo>
                    <a:pt x="12" y="12077"/>
                  </a:lnTo>
                  <a:lnTo>
                    <a:pt x="194538" y="371703"/>
                  </a:lnTo>
                  <a:lnTo>
                    <a:pt x="165290" y="425691"/>
                  </a:lnTo>
                  <a:lnTo>
                    <a:pt x="153174" y="420039"/>
                  </a:lnTo>
                  <a:lnTo>
                    <a:pt x="153174" y="448056"/>
                  </a:lnTo>
                  <a:lnTo>
                    <a:pt x="110871" y="526122"/>
                  </a:lnTo>
                  <a:lnTo>
                    <a:pt x="40538" y="395414"/>
                  </a:lnTo>
                  <a:lnTo>
                    <a:pt x="153174" y="448056"/>
                  </a:lnTo>
                  <a:lnTo>
                    <a:pt x="153174" y="420039"/>
                  </a:lnTo>
                  <a:lnTo>
                    <a:pt x="16560" y="356171"/>
                  </a:lnTo>
                  <a:lnTo>
                    <a:pt x="11188" y="367677"/>
                  </a:lnTo>
                  <a:lnTo>
                    <a:pt x="0" y="373697"/>
                  </a:lnTo>
                  <a:lnTo>
                    <a:pt x="96393" y="552843"/>
                  </a:lnTo>
                  <a:lnTo>
                    <a:pt x="25" y="730707"/>
                  </a:lnTo>
                  <a:lnTo>
                    <a:pt x="14097" y="738339"/>
                  </a:lnTo>
                  <a:lnTo>
                    <a:pt x="16192" y="743216"/>
                  </a:lnTo>
                  <a:lnTo>
                    <a:pt x="20040" y="741565"/>
                  </a:lnTo>
                  <a:lnTo>
                    <a:pt x="22352" y="742810"/>
                  </a:lnTo>
                  <a:lnTo>
                    <a:pt x="23926" y="739902"/>
                  </a:lnTo>
                  <a:lnTo>
                    <a:pt x="164617" y="679615"/>
                  </a:lnTo>
                  <a:lnTo>
                    <a:pt x="195084" y="736231"/>
                  </a:lnTo>
                  <a:lnTo>
                    <a:pt x="25" y="1095654"/>
                  </a:lnTo>
                  <a:lnTo>
                    <a:pt x="22352" y="1107770"/>
                  </a:lnTo>
                  <a:lnTo>
                    <a:pt x="209473" y="762965"/>
                  </a:lnTo>
                  <a:lnTo>
                    <a:pt x="245757" y="830376"/>
                  </a:lnTo>
                  <a:lnTo>
                    <a:pt x="215366" y="827493"/>
                  </a:lnTo>
                  <a:lnTo>
                    <a:pt x="272973" y="854176"/>
                  </a:lnTo>
                  <a:lnTo>
                    <a:pt x="276567" y="830376"/>
                  </a:lnTo>
                  <a:lnTo>
                    <a:pt x="278384" y="818337"/>
                  </a:lnTo>
                  <a:lnTo>
                    <a:pt x="282460" y="791387"/>
                  </a:lnTo>
                  <a:close/>
                </a:path>
              </a:pathLst>
            </a:custGeom>
            <a:solidFill>
              <a:srgbClr val="7F7F7F"/>
            </a:solidFill>
          </p:spPr>
          <p:txBody>
            <a:bodyPr wrap="square" lIns="0" tIns="0" rIns="0" bIns="0" rtlCol="0"/>
            <a:lstStyle/>
            <a:p>
              <a:endParaRPr sz="1350"/>
            </a:p>
          </p:txBody>
        </p:sp>
        <p:pic>
          <p:nvPicPr>
            <p:cNvPr id="57" name="object 57"/>
            <p:cNvPicPr/>
            <p:nvPr/>
          </p:nvPicPr>
          <p:blipFill>
            <a:blip r:embed="rId35" cstate="print"/>
            <a:stretch>
              <a:fillRect/>
            </a:stretch>
          </p:blipFill>
          <p:spPr>
            <a:xfrm>
              <a:off x="1376540" y="2343848"/>
              <a:ext cx="242811" cy="385025"/>
            </a:xfrm>
            <a:prstGeom prst="rect">
              <a:avLst/>
            </a:prstGeom>
          </p:spPr>
        </p:pic>
        <p:pic>
          <p:nvPicPr>
            <p:cNvPr id="58" name="object 58"/>
            <p:cNvPicPr/>
            <p:nvPr/>
          </p:nvPicPr>
          <p:blipFill>
            <a:blip r:embed="rId36" cstate="print"/>
            <a:stretch>
              <a:fillRect/>
            </a:stretch>
          </p:blipFill>
          <p:spPr>
            <a:xfrm>
              <a:off x="876300" y="3784599"/>
              <a:ext cx="2628900" cy="2273300"/>
            </a:xfrm>
            <a:prstGeom prst="rect">
              <a:avLst/>
            </a:prstGeom>
          </p:spPr>
        </p:pic>
        <p:sp>
          <p:nvSpPr>
            <p:cNvPr id="59" name="object 59"/>
            <p:cNvSpPr/>
            <p:nvPr/>
          </p:nvSpPr>
          <p:spPr>
            <a:xfrm>
              <a:off x="892963" y="4070172"/>
              <a:ext cx="2492375" cy="1866264"/>
            </a:xfrm>
            <a:custGeom>
              <a:avLst/>
              <a:gdLst/>
              <a:ahLst/>
              <a:cxnLst/>
              <a:rect l="l" t="t" r="r" b="b"/>
              <a:pathLst>
                <a:path w="2492375" h="1866264">
                  <a:moveTo>
                    <a:pt x="2492157" y="0"/>
                  </a:moveTo>
                  <a:lnTo>
                    <a:pt x="2473470" y="46244"/>
                  </a:lnTo>
                  <a:lnTo>
                    <a:pt x="2441223" y="75673"/>
                  </a:lnTo>
                  <a:lnTo>
                    <a:pt x="2394235" y="103750"/>
                  </a:lnTo>
                  <a:lnTo>
                    <a:pt x="2333441" y="130274"/>
                  </a:lnTo>
                  <a:lnTo>
                    <a:pt x="2259776" y="155044"/>
                  </a:lnTo>
                  <a:lnTo>
                    <a:pt x="2218409" y="166710"/>
                  </a:lnTo>
                  <a:lnTo>
                    <a:pt x="2174175" y="177862"/>
                  </a:lnTo>
                  <a:lnTo>
                    <a:pt x="2127191" y="188475"/>
                  </a:lnTo>
                  <a:lnTo>
                    <a:pt x="2077574" y="198526"/>
                  </a:lnTo>
                  <a:lnTo>
                    <a:pt x="2025440" y="207988"/>
                  </a:lnTo>
                  <a:lnTo>
                    <a:pt x="1970906" y="216837"/>
                  </a:lnTo>
                  <a:lnTo>
                    <a:pt x="1914089" y="225048"/>
                  </a:lnTo>
                  <a:lnTo>
                    <a:pt x="1855107" y="232595"/>
                  </a:lnTo>
                  <a:lnTo>
                    <a:pt x="1794076" y="239454"/>
                  </a:lnTo>
                  <a:lnTo>
                    <a:pt x="1731112" y="245600"/>
                  </a:lnTo>
                  <a:lnTo>
                    <a:pt x="1666333" y="251007"/>
                  </a:lnTo>
                  <a:lnTo>
                    <a:pt x="1599856" y="255651"/>
                  </a:lnTo>
                  <a:lnTo>
                    <a:pt x="1531797" y="259507"/>
                  </a:lnTo>
                  <a:lnTo>
                    <a:pt x="1462274" y="262550"/>
                  </a:lnTo>
                  <a:lnTo>
                    <a:pt x="1391403" y="264754"/>
                  </a:lnTo>
                  <a:lnTo>
                    <a:pt x="1319300" y="266095"/>
                  </a:lnTo>
                  <a:lnTo>
                    <a:pt x="1246084" y="266547"/>
                  </a:lnTo>
                  <a:lnTo>
                    <a:pt x="1172867" y="266095"/>
                  </a:lnTo>
                  <a:lnTo>
                    <a:pt x="1100763" y="264754"/>
                  </a:lnTo>
                  <a:lnTo>
                    <a:pt x="1029891" y="262550"/>
                  </a:lnTo>
                  <a:lnTo>
                    <a:pt x="960366" y="259507"/>
                  </a:lnTo>
                  <a:lnTo>
                    <a:pt x="892307" y="255651"/>
                  </a:lnTo>
                  <a:lnTo>
                    <a:pt x="825828" y="251007"/>
                  </a:lnTo>
                  <a:lnTo>
                    <a:pt x="761049" y="245600"/>
                  </a:lnTo>
                  <a:lnTo>
                    <a:pt x="698085" y="239454"/>
                  </a:lnTo>
                  <a:lnTo>
                    <a:pt x="637053" y="232595"/>
                  </a:lnTo>
                  <a:lnTo>
                    <a:pt x="578070" y="225048"/>
                  </a:lnTo>
                  <a:lnTo>
                    <a:pt x="521253" y="216837"/>
                  </a:lnTo>
                  <a:lnTo>
                    <a:pt x="466719" y="207988"/>
                  </a:lnTo>
                  <a:lnTo>
                    <a:pt x="414585" y="198526"/>
                  </a:lnTo>
                  <a:lnTo>
                    <a:pt x="364967" y="188475"/>
                  </a:lnTo>
                  <a:lnTo>
                    <a:pt x="317982" y="177862"/>
                  </a:lnTo>
                  <a:lnTo>
                    <a:pt x="273748" y="166710"/>
                  </a:lnTo>
                  <a:lnTo>
                    <a:pt x="232381" y="155044"/>
                  </a:lnTo>
                  <a:lnTo>
                    <a:pt x="193998" y="142891"/>
                  </a:lnTo>
                  <a:lnTo>
                    <a:pt x="126652" y="117218"/>
                  </a:lnTo>
                  <a:lnTo>
                    <a:pt x="72644" y="89893"/>
                  </a:lnTo>
                  <a:lnTo>
                    <a:pt x="32909" y="61115"/>
                  </a:lnTo>
                  <a:lnTo>
                    <a:pt x="8383" y="31084"/>
                  </a:lnTo>
                  <a:lnTo>
                    <a:pt x="0" y="0"/>
                  </a:lnTo>
                  <a:lnTo>
                    <a:pt x="0" y="1599290"/>
                  </a:lnTo>
                  <a:lnTo>
                    <a:pt x="18686" y="1645535"/>
                  </a:lnTo>
                  <a:lnTo>
                    <a:pt x="50934" y="1674965"/>
                  </a:lnTo>
                  <a:lnTo>
                    <a:pt x="97922" y="1703042"/>
                  </a:lnTo>
                  <a:lnTo>
                    <a:pt x="158716" y="1729566"/>
                  </a:lnTo>
                  <a:lnTo>
                    <a:pt x="232381" y="1754337"/>
                  </a:lnTo>
                  <a:lnTo>
                    <a:pt x="273748" y="1766002"/>
                  </a:lnTo>
                  <a:lnTo>
                    <a:pt x="317982" y="1777154"/>
                  </a:lnTo>
                  <a:lnTo>
                    <a:pt x="364967" y="1787768"/>
                  </a:lnTo>
                  <a:lnTo>
                    <a:pt x="414585" y="1797818"/>
                  </a:lnTo>
                  <a:lnTo>
                    <a:pt x="466719" y="1807280"/>
                  </a:lnTo>
                  <a:lnTo>
                    <a:pt x="521253" y="1816129"/>
                  </a:lnTo>
                  <a:lnTo>
                    <a:pt x="578070" y="1824339"/>
                  </a:lnTo>
                  <a:lnTo>
                    <a:pt x="637053" y="1831887"/>
                  </a:lnTo>
                  <a:lnTo>
                    <a:pt x="698085" y="1838745"/>
                  </a:lnTo>
                  <a:lnTo>
                    <a:pt x="761049" y="1844891"/>
                  </a:lnTo>
                  <a:lnTo>
                    <a:pt x="825828" y="1850298"/>
                  </a:lnTo>
                  <a:lnTo>
                    <a:pt x="892307" y="1854942"/>
                  </a:lnTo>
                  <a:lnTo>
                    <a:pt x="960366" y="1858798"/>
                  </a:lnTo>
                  <a:lnTo>
                    <a:pt x="1029891" y="1861840"/>
                  </a:lnTo>
                  <a:lnTo>
                    <a:pt x="1100763" y="1864045"/>
                  </a:lnTo>
                  <a:lnTo>
                    <a:pt x="1172867" y="1865385"/>
                  </a:lnTo>
                  <a:lnTo>
                    <a:pt x="1246084" y="1865838"/>
                  </a:lnTo>
                  <a:lnTo>
                    <a:pt x="1319300" y="1865385"/>
                  </a:lnTo>
                  <a:lnTo>
                    <a:pt x="1391403" y="1864045"/>
                  </a:lnTo>
                  <a:lnTo>
                    <a:pt x="1462274" y="1861840"/>
                  </a:lnTo>
                  <a:lnTo>
                    <a:pt x="1531797" y="1858798"/>
                  </a:lnTo>
                  <a:lnTo>
                    <a:pt x="1599856" y="1854942"/>
                  </a:lnTo>
                  <a:lnTo>
                    <a:pt x="1666333" y="1850298"/>
                  </a:lnTo>
                  <a:lnTo>
                    <a:pt x="1731112" y="1844891"/>
                  </a:lnTo>
                  <a:lnTo>
                    <a:pt x="1794076" y="1838745"/>
                  </a:lnTo>
                  <a:lnTo>
                    <a:pt x="1855107" y="1831887"/>
                  </a:lnTo>
                  <a:lnTo>
                    <a:pt x="1914089" y="1824339"/>
                  </a:lnTo>
                  <a:lnTo>
                    <a:pt x="1970906" y="1816129"/>
                  </a:lnTo>
                  <a:lnTo>
                    <a:pt x="2025440" y="1807280"/>
                  </a:lnTo>
                  <a:lnTo>
                    <a:pt x="2077574" y="1797818"/>
                  </a:lnTo>
                  <a:lnTo>
                    <a:pt x="2127191" y="1787768"/>
                  </a:lnTo>
                  <a:lnTo>
                    <a:pt x="2174175" y="1777154"/>
                  </a:lnTo>
                  <a:lnTo>
                    <a:pt x="2218409" y="1766002"/>
                  </a:lnTo>
                  <a:lnTo>
                    <a:pt x="2259776" y="1754337"/>
                  </a:lnTo>
                  <a:lnTo>
                    <a:pt x="2298159" y="1742183"/>
                  </a:lnTo>
                  <a:lnTo>
                    <a:pt x="2365505" y="1716511"/>
                  </a:lnTo>
                  <a:lnTo>
                    <a:pt x="2419513" y="1689185"/>
                  </a:lnTo>
                  <a:lnTo>
                    <a:pt x="2459248" y="1660407"/>
                  </a:lnTo>
                  <a:lnTo>
                    <a:pt x="2483774" y="1630375"/>
                  </a:lnTo>
                  <a:lnTo>
                    <a:pt x="2492157" y="1599290"/>
                  </a:lnTo>
                  <a:lnTo>
                    <a:pt x="2492157" y="0"/>
                  </a:lnTo>
                  <a:close/>
                </a:path>
              </a:pathLst>
            </a:custGeom>
            <a:solidFill>
              <a:srgbClr val="DAE3F3"/>
            </a:solidFill>
          </p:spPr>
          <p:txBody>
            <a:bodyPr wrap="square" lIns="0" tIns="0" rIns="0" bIns="0" rtlCol="0"/>
            <a:lstStyle/>
            <a:p>
              <a:endParaRPr sz="1350"/>
            </a:p>
          </p:txBody>
        </p:sp>
        <p:sp>
          <p:nvSpPr>
            <p:cNvPr id="60" name="object 60"/>
            <p:cNvSpPr/>
            <p:nvPr/>
          </p:nvSpPr>
          <p:spPr>
            <a:xfrm>
              <a:off x="892963" y="3803624"/>
              <a:ext cx="2492375" cy="533400"/>
            </a:xfrm>
            <a:custGeom>
              <a:avLst/>
              <a:gdLst/>
              <a:ahLst/>
              <a:cxnLst/>
              <a:rect l="l" t="t" r="r" b="b"/>
              <a:pathLst>
                <a:path w="2492375" h="533400">
                  <a:moveTo>
                    <a:pt x="1246084" y="0"/>
                  </a:moveTo>
                  <a:lnTo>
                    <a:pt x="1172867" y="452"/>
                  </a:lnTo>
                  <a:lnTo>
                    <a:pt x="1100763" y="1793"/>
                  </a:lnTo>
                  <a:lnTo>
                    <a:pt x="1029891" y="3997"/>
                  </a:lnTo>
                  <a:lnTo>
                    <a:pt x="960366" y="7039"/>
                  </a:lnTo>
                  <a:lnTo>
                    <a:pt x="892307" y="10895"/>
                  </a:lnTo>
                  <a:lnTo>
                    <a:pt x="825828" y="15539"/>
                  </a:lnTo>
                  <a:lnTo>
                    <a:pt x="761049" y="20947"/>
                  </a:lnTo>
                  <a:lnTo>
                    <a:pt x="698085" y="27092"/>
                  </a:lnTo>
                  <a:lnTo>
                    <a:pt x="637053" y="33952"/>
                  </a:lnTo>
                  <a:lnTo>
                    <a:pt x="578070" y="41499"/>
                  </a:lnTo>
                  <a:lnTo>
                    <a:pt x="521253" y="49709"/>
                  </a:lnTo>
                  <a:lnTo>
                    <a:pt x="466719" y="58558"/>
                  </a:lnTo>
                  <a:lnTo>
                    <a:pt x="414585" y="68021"/>
                  </a:lnTo>
                  <a:lnTo>
                    <a:pt x="364967" y="78071"/>
                  </a:lnTo>
                  <a:lnTo>
                    <a:pt x="317982" y="88685"/>
                  </a:lnTo>
                  <a:lnTo>
                    <a:pt x="273748" y="99837"/>
                  </a:lnTo>
                  <a:lnTo>
                    <a:pt x="232381" y="111502"/>
                  </a:lnTo>
                  <a:lnTo>
                    <a:pt x="193998" y="123656"/>
                  </a:lnTo>
                  <a:lnTo>
                    <a:pt x="126652" y="149328"/>
                  </a:lnTo>
                  <a:lnTo>
                    <a:pt x="72644" y="176653"/>
                  </a:lnTo>
                  <a:lnTo>
                    <a:pt x="32909" y="205432"/>
                  </a:lnTo>
                  <a:lnTo>
                    <a:pt x="8383" y="235463"/>
                  </a:lnTo>
                  <a:lnTo>
                    <a:pt x="0" y="266547"/>
                  </a:lnTo>
                  <a:lnTo>
                    <a:pt x="2115" y="282208"/>
                  </a:lnTo>
                  <a:lnTo>
                    <a:pt x="32909" y="327663"/>
                  </a:lnTo>
                  <a:lnTo>
                    <a:pt x="72644" y="356441"/>
                  </a:lnTo>
                  <a:lnTo>
                    <a:pt x="126652" y="383766"/>
                  </a:lnTo>
                  <a:lnTo>
                    <a:pt x="193998" y="409438"/>
                  </a:lnTo>
                  <a:lnTo>
                    <a:pt x="232381" y="421592"/>
                  </a:lnTo>
                  <a:lnTo>
                    <a:pt x="273748" y="433257"/>
                  </a:lnTo>
                  <a:lnTo>
                    <a:pt x="317982" y="444409"/>
                  </a:lnTo>
                  <a:lnTo>
                    <a:pt x="364967" y="455023"/>
                  </a:lnTo>
                  <a:lnTo>
                    <a:pt x="414585" y="465074"/>
                  </a:lnTo>
                  <a:lnTo>
                    <a:pt x="466719" y="474536"/>
                  </a:lnTo>
                  <a:lnTo>
                    <a:pt x="521253" y="483385"/>
                  </a:lnTo>
                  <a:lnTo>
                    <a:pt x="578070" y="491595"/>
                  </a:lnTo>
                  <a:lnTo>
                    <a:pt x="637053" y="499143"/>
                  </a:lnTo>
                  <a:lnTo>
                    <a:pt x="698085" y="506002"/>
                  </a:lnTo>
                  <a:lnTo>
                    <a:pt x="761049" y="512147"/>
                  </a:lnTo>
                  <a:lnTo>
                    <a:pt x="825828" y="517555"/>
                  </a:lnTo>
                  <a:lnTo>
                    <a:pt x="892307" y="522199"/>
                  </a:lnTo>
                  <a:lnTo>
                    <a:pt x="960366" y="526055"/>
                  </a:lnTo>
                  <a:lnTo>
                    <a:pt x="1029891" y="529097"/>
                  </a:lnTo>
                  <a:lnTo>
                    <a:pt x="1100763" y="531301"/>
                  </a:lnTo>
                  <a:lnTo>
                    <a:pt x="1172867" y="532642"/>
                  </a:lnTo>
                  <a:lnTo>
                    <a:pt x="1246084" y="533095"/>
                  </a:lnTo>
                  <a:lnTo>
                    <a:pt x="1319300" y="532642"/>
                  </a:lnTo>
                  <a:lnTo>
                    <a:pt x="1391403" y="531301"/>
                  </a:lnTo>
                  <a:lnTo>
                    <a:pt x="1462274" y="529097"/>
                  </a:lnTo>
                  <a:lnTo>
                    <a:pt x="1531797" y="526055"/>
                  </a:lnTo>
                  <a:lnTo>
                    <a:pt x="1599856" y="522199"/>
                  </a:lnTo>
                  <a:lnTo>
                    <a:pt x="1666333" y="517555"/>
                  </a:lnTo>
                  <a:lnTo>
                    <a:pt x="1731112" y="512147"/>
                  </a:lnTo>
                  <a:lnTo>
                    <a:pt x="1794076" y="506002"/>
                  </a:lnTo>
                  <a:lnTo>
                    <a:pt x="1855107" y="499143"/>
                  </a:lnTo>
                  <a:lnTo>
                    <a:pt x="1914089" y="491595"/>
                  </a:lnTo>
                  <a:lnTo>
                    <a:pt x="1970906" y="483385"/>
                  </a:lnTo>
                  <a:lnTo>
                    <a:pt x="2025440" y="474536"/>
                  </a:lnTo>
                  <a:lnTo>
                    <a:pt x="2077574" y="465074"/>
                  </a:lnTo>
                  <a:lnTo>
                    <a:pt x="2127191" y="455023"/>
                  </a:lnTo>
                  <a:lnTo>
                    <a:pt x="2174175" y="444409"/>
                  </a:lnTo>
                  <a:lnTo>
                    <a:pt x="2218409" y="433257"/>
                  </a:lnTo>
                  <a:lnTo>
                    <a:pt x="2259776" y="421592"/>
                  </a:lnTo>
                  <a:lnTo>
                    <a:pt x="2298159" y="409438"/>
                  </a:lnTo>
                  <a:lnTo>
                    <a:pt x="2365505" y="383766"/>
                  </a:lnTo>
                  <a:lnTo>
                    <a:pt x="2419513" y="356441"/>
                  </a:lnTo>
                  <a:lnTo>
                    <a:pt x="2459248" y="327663"/>
                  </a:lnTo>
                  <a:lnTo>
                    <a:pt x="2483774" y="297631"/>
                  </a:lnTo>
                  <a:lnTo>
                    <a:pt x="2492157" y="266547"/>
                  </a:lnTo>
                  <a:lnTo>
                    <a:pt x="2490042" y="250886"/>
                  </a:lnTo>
                  <a:lnTo>
                    <a:pt x="2459248" y="205432"/>
                  </a:lnTo>
                  <a:lnTo>
                    <a:pt x="2419513" y="176653"/>
                  </a:lnTo>
                  <a:lnTo>
                    <a:pt x="2365505" y="149328"/>
                  </a:lnTo>
                  <a:lnTo>
                    <a:pt x="2298159" y="123656"/>
                  </a:lnTo>
                  <a:lnTo>
                    <a:pt x="2259776" y="111502"/>
                  </a:lnTo>
                  <a:lnTo>
                    <a:pt x="2218409" y="99837"/>
                  </a:lnTo>
                  <a:lnTo>
                    <a:pt x="2174175" y="88685"/>
                  </a:lnTo>
                  <a:lnTo>
                    <a:pt x="2127191" y="78071"/>
                  </a:lnTo>
                  <a:lnTo>
                    <a:pt x="2077574" y="68021"/>
                  </a:lnTo>
                  <a:lnTo>
                    <a:pt x="2025440" y="58558"/>
                  </a:lnTo>
                  <a:lnTo>
                    <a:pt x="1970906" y="49709"/>
                  </a:lnTo>
                  <a:lnTo>
                    <a:pt x="1914089" y="41499"/>
                  </a:lnTo>
                  <a:lnTo>
                    <a:pt x="1855107" y="33952"/>
                  </a:lnTo>
                  <a:lnTo>
                    <a:pt x="1794076" y="27092"/>
                  </a:lnTo>
                  <a:lnTo>
                    <a:pt x="1731112" y="20947"/>
                  </a:lnTo>
                  <a:lnTo>
                    <a:pt x="1666333" y="15539"/>
                  </a:lnTo>
                  <a:lnTo>
                    <a:pt x="1599856" y="10895"/>
                  </a:lnTo>
                  <a:lnTo>
                    <a:pt x="1531797" y="7039"/>
                  </a:lnTo>
                  <a:lnTo>
                    <a:pt x="1462274" y="3997"/>
                  </a:lnTo>
                  <a:lnTo>
                    <a:pt x="1391403" y="1793"/>
                  </a:lnTo>
                  <a:lnTo>
                    <a:pt x="1319300" y="452"/>
                  </a:lnTo>
                  <a:lnTo>
                    <a:pt x="1246084" y="0"/>
                  </a:lnTo>
                  <a:close/>
                </a:path>
              </a:pathLst>
            </a:custGeom>
            <a:solidFill>
              <a:srgbClr val="E9EEF8"/>
            </a:solidFill>
          </p:spPr>
          <p:txBody>
            <a:bodyPr wrap="square" lIns="0" tIns="0" rIns="0" bIns="0" rtlCol="0"/>
            <a:lstStyle/>
            <a:p>
              <a:endParaRPr sz="1350"/>
            </a:p>
          </p:txBody>
        </p:sp>
        <p:sp>
          <p:nvSpPr>
            <p:cNvPr id="61" name="object 61"/>
            <p:cNvSpPr/>
            <p:nvPr/>
          </p:nvSpPr>
          <p:spPr>
            <a:xfrm>
              <a:off x="892963" y="3803624"/>
              <a:ext cx="2492375" cy="2132965"/>
            </a:xfrm>
            <a:custGeom>
              <a:avLst/>
              <a:gdLst/>
              <a:ahLst/>
              <a:cxnLst/>
              <a:rect l="l" t="t" r="r" b="b"/>
              <a:pathLst>
                <a:path w="2492375" h="2132965">
                  <a:moveTo>
                    <a:pt x="2492161" y="266547"/>
                  </a:moveTo>
                  <a:lnTo>
                    <a:pt x="2473474" y="312792"/>
                  </a:lnTo>
                  <a:lnTo>
                    <a:pt x="2441226" y="342222"/>
                  </a:lnTo>
                  <a:lnTo>
                    <a:pt x="2394238" y="370299"/>
                  </a:lnTo>
                  <a:lnTo>
                    <a:pt x="2333443" y="396823"/>
                  </a:lnTo>
                  <a:lnTo>
                    <a:pt x="2259778" y="421593"/>
                  </a:lnTo>
                  <a:lnTo>
                    <a:pt x="2218411" y="433259"/>
                  </a:lnTo>
                  <a:lnTo>
                    <a:pt x="2174176" y="444411"/>
                  </a:lnTo>
                  <a:lnTo>
                    <a:pt x="2127192" y="455025"/>
                  </a:lnTo>
                  <a:lnTo>
                    <a:pt x="2077574" y="465075"/>
                  </a:lnTo>
                  <a:lnTo>
                    <a:pt x="2025440" y="474537"/>
                  </a:lnTo>
                  <a:lnTo>
                    <a:pt x="1970906" y="483386"/>
                  </a:lnTo>
                  <a:lnTo>
                    <a:pt x="1914089" y="491596"/>
                  </a:lnTo>
                  <a:lnTo>
                    <a:pt x="1855106" y="499144"/>
                  </a:lnTo>
                  <a:lnTo>
                    <a:pt x="1794075" y="506002"/>
                  </a:lnTo>
                  <a:lnTo>
                    <a:pt x="1731111" y="512148"/>
                  </a:lnTo>
                  <a:lnTo>
                    <a:pt x="1666331" y="517555"/>
                  </a:lnTo>
                  <a:lnTo>
                    <a:pt x="1599854" y="522199"/>
                  </a:lnTo>
                  <a:lnTo>
                    <a:pt x="1531795" y="526055"/>
                  </a:lnTo>
                  <a:lnTo>
                    <a:pt x="1462271" y="529097"/>
                  </a:lnTo>
                  <a:lnTo>
                    <a:pt x="1391399" y="531302"/>
                  </a:lnTo>
                  <a:lnTo>
                    <a:pt x="1319297" y="532642"/>
                  </a:lnTo>
                  <a:lnTo>
                    <a:pt x="1246080" y="533095"/>
                  </a:lnTo>
                  <a:lnTo>
                    <a:pt x="1172864" y="532642"/>
                  </a:lnTo>
                  <a:lnTo>
                    <a:pt x="1100761" y="531302"/>
                  </a:lnTo>
                  <a:lnTo>
                    <a:pt x="1029889" y="529097"/>
                  </a:lnTo>
                  <a:lnTo>
                    <a:pt x="960365" y="526055"/>
                  </a:lnTo>
                  <a:lnTo>
                    <a:pt x="892306" y="522199"/>
                  </a:lnTo>
                  <a:lnTo>
                    <a:pt x="825829" y="517555"/>
                  </a:lnTo>
                  <a:lnTo>
                    <a:pt x="761049" y="512148"/>
                  </a:lnTo>
                  <a:lnTo>
                    <a:pt x="698085" y="506002"/>
                  </a:lnTo>
                  <a:lnTo>
                    <a:pt x="637054" y="499144"/>
                  </a:lnTo>
                  <a:lnTo>
                    <a:pt x="578071" y="491596"/>
                  </a:lnTo>
                  <a:lnTo>
                    <a:pt x="521254" y="483386"/>
                  </a:lnTo>
                  <a:lnTo>
                    <a:pt x="466720" y="474537"/>
                  </a:lnTo>
                  <a:lnTo>
                    <a:pt x="414586" y="465075"/>
                  </a:lnTo>
                  <a:lnTo>
                    <a:pt x="364968" y="455025"/>
                  </a:lnTo>
                  <a:lnTo>
                    <a:pt x="317984" y="444411"/>
                  </a:lnTo>
                  <a:lnTo>
                    <a:pt x="273749" y="433259"/>
                  </a:lnTo>
                  <a:lnTo>
                    <a:pt x="232382" y="421593"/>
                  </a:lnTo>
                  <a:lnTo>
                    <a:pt x="193999" y="409440"/>
                  </a:lnTo>
                  <a:lnTo>
                    <a:pt x="126653" y="383768"/>
                  </a:lnTo>
                  <a:lnTo>
                    <a:pt x="72644" y="356442"/>
                  </a:lnTo>
                  <a:lnTo>
                    <a:pt x="32909" y="327664"/>
                  </a:lnTo>
                  <a:lnTo>
                    <a:pt x="8383" y="297632"/>
                  </a:lnTo>
                  <a:lnTo>
                    <a:pt x="0" y="266547"/>
                  </a:lnTo>
                  <a:lnTo>
                    <a:pt x="2115" y="250885"/>
                  </a:lnTo>
                  <a:lnTo>
                    <a:pt x="32909" y="205430"/>
                  </a:lnTo>
                  <a:lnTo>
                    <a:pt x="72644" y="176651"/>
                  </a:lnTo>
                  <a:lnTo>
                    <a:pt x="126653" y="149326"/>
                  </a:lnTo>
                  <a:lnTo>
                    <a:pt x="193999" y="123654"/>
                  </a:lnTo>
                  <a:lnTo>
                    <a:pt x="232382" y="111500"/>
                  </a:lnTo>
                  <a:lnTo>
                    <a:pt x="273749" y="99835"/>
                  </a:lnTo>
                  <a:lnTo>
                    <a:pt x="317984" y="88683"/>
                  </a:lnTo>
                  <a:lnTo>
                    <a:pt x="364968" y="78069"/>
                  </a:lnTo>
                  <a:lnTo>
                    <a:pt x="414586" y="68019"/>
                  </a:lnTo>
                  <a:lnTo>
                    <a:pt x="466720" y="58557"/>
                  </a:lnTo>
                  <a:lnTo>
                    <a:pt x="521254" y="49708"/>
                  </a:lnTo>
                  <a:lnTo>
                    <a:pt x="578071" y="41498"/>
                  </a:lnTo>
                  <a:lnTo>
                    <a:pt x="637054" y="33950"/>
                  </a:lnTo>
                  <a:lnTo>
                    <a:pt x="698085" y="27092"/>
                  </a:lnTo>
                  <a:lnTo>
                    <a:pt x="761049" y="20946"/>
                  </a:lnTo>
                  <a:lnTo>
                    <a:pt x="825829" y="15539"/>
                  </a:lnTo>
                  <a:lnTo>
                    <a:pt x="892306" y="10895"/>
                  </a:lnTo>
                  <a:lnTo>
                    <a:pt x="960365" y="7039"/>
                  </a:lnTo>
                  <a:lnTo>
                    <a:pt x="1029889" y="3997"/>
                  </a:lnTo>
                  <a:lnTo>
                    <a:pt x="1100761" y="1793"/>
                  </a:lnTo>
                  <a:lnTo>
                    <a:pt x="1172864" y="452"/>
                  </a:lnTo>
                  <a:lnTo>
                    <a:pt x="1246080" y="0"/>
                  </a:lnTo>
                  <a:lnTo>
                    <a:pt x="1319297" y="452"/>
                  </a:lnTo>
                  <a:lnTo>
                    <a:pt x="1391399" y="1793"/>
                  </a:lnTo>
                  <a:lnTo>
                    <a:pt x="1462271" y="3997"/>
                  </a:lnTo>
                  <a:lnTo>
                    <a:pt x="1531795" y="7039"/>
                  </a:lnTo>
                  <a:lnTo>
                    <a:pt x="1599854" y="10895"/>
                  </a:lnTo>
                  <a:lnTo>
                    <a:pt x="1666331" y="15539"/>
                  </a:lnTo>
                  <a:lnTo>
                    <a:pt x="1731111" y="20946"/>
                  </a:lnTo>
                  <a:lnTo>
                    <a:pt x="1794075" y="27092"/>
                  </a:lnTo>
                  <a:lnTo>
                    <a:pt x="1855106" y="33950"/>
                  </a:lnTo>
                  <a:lnTo>
                    <a:pt x="1914089" y="41498"/>
                  </a:lnTo>
                  <a:lnTo>
                    <a:pt x="1970906" y="49708"/>
                  </a:lnTo>
                  <a:lnTo>
                    <a:pt x="2025440" y="58557"/>
                  </a:lnTo>
                  <a:lnTo>
                    <a:pt x="2077574" y="68019"/>
                  </a:lnTo>
                  <a:lnTo>
                    <a:pt x="2127192" y="78069"/>
                  </a:lnTo>
                  <a:lnTo>
                    <a:pt x="2174176" y="88683"/>
                  </a:lnTo>
                  <a:lnTo>
                    <a:pt x="2218411" y="99835"/>
                  </a:lnTo>
                  <a:lnTo>
                    <a:pt x="2259778" y="111500"/>
                  </a:lnTo>
                  <a:lnTo>
                    <a:pt x="2298161" y="123654"/>
                  </a:lnTo>
                  <a:lnTo>
                    <a:pt x="2365508" y="149326"/>
                  </a:lnTo>
                  <a:lnTo>
                    <a:pt x="2419516" y="176651"/>
                  </a:lnTo>
                  <a:lnTo>
                    <a:pt x="2459251" y="205430"/>
                  </a:lnTo>
                  <a:lnTo>
                    <a:pt x="2483778" y="235462"/>
                  </a:lnTo>
                  <a:lnTo>
                    <a:pt x="2492161" y="266547"/>
                  </a:lnTo>
                  <a:close/>
                </a:path>
                <a:path w="2492375" h="2132965">
                  <a:moveTo>
                    <a:pt x="2492161" y="266547"/>
                  </a:moveTo>
                  <a:lnTo>
                    <a:pt x="2492161" y="1865841"/>
                  </a:lnTo>
                  <a:lnTo>
                    <a:pt x="2490046" y="1881502"/>
                  </a:lnTo>
                  <a:lnTo>
                    <a:pt x="2459251" y="1926957"/>
                  </a:lnTo>
                  <a:lnTo>
                    <a:pt x="2419516" y="1955735"/>
                  </a:lnTo>
                  <a:lnTo>
                    <a:pt x="2365508" y="1983060"/>
                  </a:lnTo>
                  <a:lnTo>
                    <a:pt x="2298161" y="2008731"/>
                  </a:lnTo>
                  <a:lnTo>
                    <a:pt x="2259778" y="2020885"/>
                  </a:lnTo>
                  <a:lnTo>
                    <a:pt x="2218411" y="2032550"/>
                  </a:lnTo>
                  <a:lnTo>
                    <a:pt x="2174176" y="2043701"/>
                  </a:lnTo>
                  <a:lnTo>
                    <a:pt x="2127192" y="2054314"/>
                  </a:lnTo>
                  <a:lnTo>
                    <a:pt x="2077574" y="2064364"/>
                  </a:lnTo>
                  <a:lnTo>
                    <a:pt x="2025440" y="2073826"/>
                  </a:lnTo>
                  <a:lnTo>
                    <a:pt x="1970906" y="2082675"/>
                  </a:lnTo>
                  <a:lnTo>
                    <a:pt x="1914089" y="2090885"/>
                  </a:lnTo>
                  <a:lnTo>
                    <a:pt x="1855106" y="2098431"/>
                  </a:lnTo>
                  <a:lnTo>
                    <a:pt x="1794075" y="2105290"/>
                  </a:lnTo>
                  <a:lnTo>
                    <a:pt x="1731111" y="2111435"/>
                  </a:lnTo>
                  <a:lnTo>
                    <a:pt x="1666331" y="2116842"/>
                  </a:lnTo>
                  <a:lnTo>
                    <a:pt x="1599854" y="2121486"/>
                  </a:lnTo>
                  <a:lnTo>
                    <a:pt x="1531795" y="2125341"/>
                  </a:lnTo>
                  <a:lnTo>
                    <a:pt x="1462271" y="2128384"/>
                  </a:lnTo>
                  <a:lnTo>
                    <a:pt x="1391399" y="2130588"/>
                  </a:lnTo>
                  <a:lnTo>
                    <a:pt x="1319297" y="2131928"/>
                  </a:lnTo>
                  <a:lnTo>
                    <a:pt x="1246080" y="2132381"/>
                  </a:lnTo>
                  <a:lnTo>
                    <a:pt x="1172864" y="2131928"/>
                  </a:lnTo>
                  <a:lnTo>
                    <a:pt x="1100761" y="2130588"/>
                  </a:lnTo>
                  <a:lnTo>
                    <a:pt x="1029889" y="2128384"/>
                  </a:lnTo>
                  <a:lnTo>
                    <a:pt x="960365" y="2125341"/>
                  </a:lnTo>
                  <a:lnTo>
                    <a:pt x="892306" y="2121486"/>
                  </a:lnTo>
                  <a:lnTo>
                    <a:pt x="825829" y="2116842"/>
                  </a:lnTo>
                  <a:lnTo>
                    <a:pt x="761049" y="2111435"/>
                  </a:lnTo>
                  <a:lnTo>
                    <a:pt x="698085" y="2105290"/>
                  </a:lnTo>
                  <a:lnTo>
                    <a:pt x="637054" y="2098431"/>
                  </a:lnTo>
                  <a:lnTo>
                    <a:pt x="578071" y="2090885"/>
                  </a:lnTo>
                  <a:lnTo>
                    <a:pt x="521254" y="2082675"/>
                  </a:lnTo>
                  <a:lnTo>
                    <a:pt x="466720" y="2073826"/>
                  </a:lnTo>
                  <a:lnTo>
                    <a:pt x="414586" y="2064364"/>
                  </a:lnTo>
                  <a:lnTo>
                    <a:pt x="364968" y="2054314"/>
                  </a:lnTo>
                  <a:lnTo>
                    <a:pt x="317984" y="2043701"/>
                  </a:lnTo>
                  <a:lnTo>
                    <a:pt x="273749" y="2032550"/>
                  </a:lnTo>
                  <a:lnTo>
                    <a:pt x="232382" y="2020885"/>
                  </a:lnTo>
                  <a:lnTo>
                    <a:pt x="193999" y="2008731"/>
                  </a:lnTo>
                  <a:lnTo>
                    <a:pt x="126653" y="1983060"/>
                  </a:lnTo>
                  <a:lnTo>
                    <a:pt x="72644" y="1955735"/>
                  </a:lnTo>
                  <a:lnTo>
                    <a:pt x="32909" y="1926957"/>
                  </a:lnTo>
                  <a:lnTo>
                    <a:pt x="8383" y="1896926"/>
                  </a:lnTo>
                  <a:lnTo>
                    <a:pt x="0" y="1865841"/>
                  </a:lnTo>
                  <a:lnTo>
                    <a:pt x="0" y="266547"/>
                  </a:lnTo>
                </a:path>
              </a:pathLst>
            </a:custGeom>
            <a:ln w="12700">
              <a:solidFill>
                <a:srgbClr val="8FAADC"/>
              </a:solidFill>
            </a:ln>
          </p:spPr>
          <p:txBody>
            <a:bodyPr wrap="square" lIns="0" tIns="0" rIns="0" bIns="0" rtlCol="0"/>
            <a:lstStyle/>
            <a:p>
              <a:endParaRPr sz="1350"/>
            </a:p>
          </p:txBody>
        </p:sp>
      </p:grpSp>
      <p:sp>
        <p:nvSpPr>
          <p:cNvPr id="62" name="object 62"/>
          <p:cNvSpPr txBox="1">
            <a:spLocks noGrp="1"/>
          </p:cNvSpPr>
          <p:nvPr>
            <p:ph type="title"/>
          </p:nvPr>
        </p:nvSpPr>
        <p:spPr>
          <a:xfrm>
            <a:off x="508068" y="466462"/>
            <a:ext cx="1586354" cy="638636"/>
          </a:xfrm>
          <a:prstGeom prst="rect">
            <a:avLst/>
          </a:prstGeom>
        </p:spPr>
        <p:txBody>
          <a:bodyPr vert="horz" wrap="square" lIns="0" tIns="24765" rIns="0" bIns="0" rtlCol="0" anchor="ctr">
            <a:spAutoFit/>
          </a:bodyPr>
          <a:lstStyle/>
          <a:p>
            <a:pPr marL="57150" marR="3810" indent="-47625">
              <a:lnSpc>
                <a:spcPts val="2475"/>
              </a:lnSpc>
              <a:spcBef>
                <a:spcPts val="195"/>
              </a:spcBef>
            </a:pPr>
            <a:r>
              <a:rPr sz="1800" spc="-109" dirty="0">
                <a:latin typeface="Liberation Sans Narrow"/>
                <a:cs typeface="Liberation Sans Narrow"/>
              </a:rPr>
              <a:t>Randomly </a:t>
            </a:r>
            <a:r>
              <a:rPr sz="1800" spc="-64" dirty="0">
                <a:latin typeface="Liberation Sans Narrow"/>
                <a:cs typeface="Liberation Sans Narrow"/>
              </a:rPr>
              <a:t>Initialized</a:t>
            </a:r>
            <a:endParaRPr sz="1800" dirty="0">
              <a:latin typeface="Liberation Sans Narrow"/>
              <a:cs typeface="Liberation Sans Narrow"/>
            </a:endParaRPr>
          </a:p>
        </p:txBody>
      </p:sp>
      <p:sp>
        <p:nvSpPr>
          <p:cNvPr id="63" name="object 63"/>
          <p:cNvSpPr txBox="1"/>
          <p:nvPr/>
        </p:nvSpPr>
        <p:spPr>
          <a:xfrm>
            <a:off x="2771687" y="740772"/>
            <a:ext cx="1189426" cy="286617"/>
          </a:xfrm>
          <a:prstGeom prst="rect">
            <a:avLst/>
          </a:prstGeom>
        </p:spPr>
        <p:txBody>
          <a:bodyPr vert="horz" wrap="square" lIns="0" tIns="9525" rIns="0" bIns="0" rtlCol="0">
            <a:spAutoFit/>
          </a:bodyPr>
          <a:lstStyle/>
          <a:p>
            <a:pPr marL="9525">
              <a:spcBef>
                <a:spcPts val="75"/>
              </a:spcBef>
            </a:pPr>
            <a:r>
              <a:rPr spc="-53" dirty="0">
                <a:latin typeface="Liberation Sans Narrow"/>
                <a:cs typeface="Liberation Sans Narrow"/>
              </a:rPr>
              <a:t>Pretrained</a:t>
            </a:r>
            <a:endParaRPr dirty="0">
              <a:latin typeface="Liberation Sans Narrow"/>
              <a:cs typeface="Liberation Sans Narrow"/>
            </a:endParaRPr>
          </a:p>
        </p:txBody>
      </p:sp>
      <p:grpSp>
        <p:nvGrpSpPr>
          <p:cNvPr id="64" name="object 64"/>
          <p:cNvGrpSpPr/>
          <p:nvPr/>
        </p:nvGrpSpPr>
        <p:grpSpPr>
          <a:xfrm>
            <a:off x="5175227" y="1094222"/>
            <a:ext cx="3569018" cy="1117283"/>
            <a:chOff x="6900303" y="1458963"/>
            <a:chExt cx="4758690" cy="1489710"/>
          </a:xfrm>
        </p:grpSpPr>
        <p:sp>
          <p:nvSpPr>
            <p:cNvPr id="65" name="object 65"/>
            <p:cNvSpPr/>
            <p:nvPr/>
          </p:nvSpPr>
          <p:spPr>
            <a:xfrm>
              <a:off x="6900303" y="1458963"/>
              <a:ext cx="1202055" cy="1489710"/>
            </a:xfrm>
            <a:custGeom>
              <a:avLst/>
              <a:gdLst/>
              <a:ahLst/>
              <a:cxnLst/>
              <a:rect l="l" t="t" r="r" b="b"/>
              <a:pathLst>
                <a:path w="1202054" h="1489710">
                  <a:moveTo>
                    <a:pt x="1001636" y="0"/>
                  </a:moveTo>
                  <a:lnTo>
                    <a:pt x="200329" y="0"/>
                  </a:lnTo>
                  <a:lnTo>
                    <a:pt x="154398" y="5291"/>
                  </a:lnTo>
                  <a:lnTo>
                    <a:pt x="112233" y="20363"/>
                  </a:lnTo>
                  <a:lnTo>
                    <a:pt x="75037" y="44014"/>
                  </a:lnTo>
                  <a:lnTo>
                    <a:pt x="44013" y="75040"/>
                  </a:lnTo>
                  <a:lnTo>
                    <a:pt x="20363" y="112238"/>
                  </a:lnTo>
                  <a:lnTo>
                    <a:pt x="5291" y="154406"/>
                  </a:lnTo>
                  <a:lnTo>
                    <a:pt x="0" y="200342"/>
                  </a:lnTo>
                  <a:lnTo>
                    <a:pt x="0" y="1289215"/>
                  </a:lnTo>
                  <a:lnTo>
                    <a:pt x="5291" y="1335145"/>
                  </a:lnTo>
                  <a:lnTo>
                    <a:pt x="20363" y="1377310"/>
                  </a:lnTo>
                  <a:lnTo>
                    <a:pt x="44013" y="1414507"/>
                  </a:lnTo>
                  <a:lnTo>
                    <a:pt x="75037" y="1445531"/>
                  </a:lnTo>
                  <a:lnTo>
                    <a:pt x="112233" y="1469181"/>
                  </a:lnTo>
                  <a:lnTo>
                    <a:pt x="154398" y="1484253"/>
                  </a:lnTo>
                  <a:lnTo>
                    <a:pt x="200329" y="1489544"/>
                  </a:lnTo>
                  <a:lnTo>
                    <a:pt x="1001636" y="1489544"/>
                  </a:lnTo>
                  <a:lnTo>
                    <a:pt x="1047571" y="1484253"/>
                  </a:lnTo>
                  <a:lnTo>
                    <a:pt x="1089737" y="1469181"/>
                  </a:lnTo>
                  <a:lnTo>
                    <a:pt x="1126933" y="1445531"/>
                  </a:lnTo>
                  <a:lnTo>
                    <a:pt x="1157956" y="1414507"/>
                  </a:lnTo>
                  <a:lnTo>
                    <a:pt x="1181604" y="1377310"/>
                  </a:lnTo>
                  <a:lnTo>
                    <a:pt x="1196675" y="1335145"/>
                  </a:lnTo>
                  <a:lnTo>
                    <a:pt x="1201966" y="1289215"/>
                  </a:lnTo>
                  <a:lnTo>
                    <a:pt x="1201966" y="200342"/>
                  </a:lnTo>
                  <a:lnTo>
                    <a:pt x="1196675" y="154406"/>
                  </a:lnTo>
                  <a:lnTo>
                    <a:pt x="1181604" y="112238"/>
                  </a:lnTo>
                  <a:lnTo>
                    <a:pt x="1157956" y="75040"/>
                  </a:lnTo>
                  <a:lnTo>
                    <a:pt x="1126933" y="44014"/>
                  </a:lnTo>
                  <a:lnTo>
                    <a:pt x="1089737" y="20363"/>
                  </a:lnTo>
                  <a:lnTo>
                    <a:pt x="1047571" y="5291"/>
                  </a:lnTo>
                  <a:lnTo>
                    <a:pt x="1001636" y="0"/>
                  </a:lnTo>
                  <a:close/>
                </a:path>
              </a:pathLst>
            </a:custGeom>
            <a:solidFill>
              <a:srgbClr val="D6DCE5">
                <a:alpha val="59999"/>
              </a:srgbClr>
            </a:solidFill>
          </p:spPr>
          <p:txBody>
            <a:bodyPr wrap="square" lIns="0" tIns="0" rIns="0" bIns="0" rtlCol="0"/>
            <a:lstStyle/>
            <a:p>
              <a:endParaRPr sz="1350"/>
            </a:p>
          </p:txBody>
        </p:sp>
        <p:pic>
          <p:nvPicPr>
            <p:cNvPr id="66" name="object 66"/>
            <p:cNvPicPr/>
            <p:nvPr/>
          </p:nvPicPr>
          <p:blipFill>
            <a:blip r:embed="rId37" cstate="print"/>
            <a:stretch>
              <a:fillRect/>
            </a:stretch>
          </p:blipFill>
          <p:spPr>
            <a:xfrm>
              <a:off x="6984999" y="1892299"/>
              <a:ext cx="304800" cy="304800"/>
            </a:xfrm>
            <a:prstGeom prst="rect">
              <a:avLst/>
            </a:prstGeom>
          </p:spPr>
        </p:pic>
        <p:pic>
          <p:nvPicPr>
            <p:cNvPr id="67" name="object 67"/>
            <p:cNvPicPr/>
            <p:nvPr/>
          </p:nvPicPr>
          <p:blipFill>
            <a:blip r:embed="rId3" cstate="print"/>
            <a:stretch>
              <a:fillRect/>
            </a:stretch>
          </p:blipFill>
          <p:spPr>
            <a:xfrm>
              <a:off x="6991946" y="1897494"/>
              <a:ext cx="182879" cy="182880"/>
            </a:xfrm>
            <a:prstGeom prst="rect">
              <a:avLst/>
            </a:prstGeom>
          </p:spPr>
        </p:pic>
        <p:pic>
          <p:nvPicPr>
            <p:cNvPr id="68" name="object 68"/>
            <p:cNvPicPr/>
            <p:nvPr/>
          </p:nvPicPr>
          <p:blipFill>
            <a:blip r:embed="rId38" cstate="print"/>
            <a:stretch>
              <a:fillRect/>
            </a:stretch>
          </p:blipFill>
          <p:spPr>
            <a:xfrm>
              <a:off x="6984999" y="2247899"/>
              <a:ext cx="304800" cy="317500"/>
            </a:xfrm>
            <a:prstGeom prst="rect">
              <a:avLst/>
            </a:prstGeom>
          </p:spPr>
        </p:pic>
        <p:pic>
          <p:nvPicPr>
            <p:cNvPr id="69" name="object 69"/>
            <p:cNvPicPr/>
            <p:nvPr/>
          </p:nvPicPr>
          <p:blipFill>
            <a:blip r:embed="rId5" cstate="print"/>
            <a:stretch>
              <a:fillRect/>
            </a:stretch>
          </p:blipFill>
          <p:spPr>
            <a:xfrm>
              <a:off x="6991946" y="2262441"/>
              <a:ext cx="182879" cy="182880"/>
            </a:xfrm>
            <a:prstGeom prst="rect">
              <a:avLst/>
            </a:prstGeom>
          </p:spPr>
        </p:pic>
        <p:pic>
          <p:nvPicPr>
            <p:cNvPr id="70" name="object 70"/>
            <p:cNvPicPr/>
            <p:nvPr/>
          </p:nvPicPr>
          <p:blipFill>
            <a:blip r:embed="rId39" cstate="print"/>
            <a:stretch>
              <a:fillRect/>
            </a:stretch>
          </p:blipFill>
          <p:spPr>
            <a:xfrm>
              <a:off x="7404099" y="1892299"/>
              <a:ext cx="304800" cy="304800"/>
            </a:xfrm>
            <a:prstGeom prst="rect">
              <a:avLst/>
            </a:prstGeom>
          </p:spPr>
        </p:pic>
        <p:pic>
          <p:nvPicPr>
            <p:cNvPr id="71" name="object 71"/>
            <p:cNvPicPr/>
            <p:nvPr/>
          </p:nvPicPr>
          <p:blipFill>
            <a:blip r:embed="rId7" cstate="print"/>
            <a:stretch>
              <a:fillRect/>
            </a:stretch>
          </p:blipFill>
          <p:spPr>
            <a:xfrm>
              <a:off x="7409853" y="1897494"/>
              <a:ext cx="182879" cy="182880"/>
            </a:xfrm>
            <a:prstGeom prst="rect">
              <a:avLst/>
            </a:prstGeom>
          </p:spPr>
        </p:pic>
        <p:pic>
          <p:nvPicPr>
            <p:cNvPr id="72" name="object 72"/>
            <p:cNvPicPr/>
            <p:nvPr/>
          </p:nvPicPr>
          <p:blipFill>
            <a:blip r:embed="rId40" cstate="print"/>
            <a:stretch>
              <a:fillRect/>
            </a:stretch>
          </p:blipFill>
          <p:spPr>
            <a:xfrm>
              <a:off x="7404099" y="2247899"/>
              <a:ext cx="304800" cy="317500"/>
            </a:xfrm>
            <a:prstGeom prst="rect">
              <a:avLst/>
            </a:prstGeom>
          </p:spPr>
        </p:pic>
        <p:pic>
          <p:nvPicPr>
            <p:cNvPr id="73" name="object 73"/>
            <p:cNvPicPr/>
            <p:nvPr/>
          </p:nvPicPr>
          <p:blipFill>
            <a:blip r:embed="rId9" cstate="print"/>
            <a:stretch>
              <a:fillRect/>
            </a:stretch>
          </p:blipFill>
          <p:spPr>
            <a:xfrm>
              <a:off x="7409853" y="2262441"/>
              <a:ext cx="182879" cy="182880"/>
            </a:xfrm>
            <a:prstGeom prst="rect">
              <a:avLst/>
            </a:prstGeom>
          </p:spPr>
        </p:pic>
        <p:pic>
          <p:nvPicPr>
            <p:cNvPr id="74" name="object 74"/>
            <p:cNvPicPr/>
            <p:nvPr/>
          </p:nvPicPr>
          <p:blipFill>
            <a:blip r:embed="rId41" cstate="print"/>
            <a:stretch>
              <a:fillRect/>
            </a:stretch>
          </p:blipFill>
          <p:spPr>
            <a:xfrm>
              <a:off x="7404099" y="2616200"/>
              <a:ext cx="304800" cy="317500"/>
            </a:xfrm>
            <a:prstGeom prst="rect">
              <a:avLst/>
            </a:prstGeom>
          </p:spPr>
        </p:pic>
        <p:pic>
          <p:nvPicPr>
            <p:cNvPr id="75" name="object 75"/>
            <p:cNvPicPr/>
            <p:nvPr/>
          </p:nvPicPr>
          <p:blipFill>
            <a:blip r:embed="rId9" cstate="print"/>
            <a:stretch>
              <a:fillRect/>
            </a:stretch>
          </p:blipFill>
          <p:spPr>
            <a:xfrm>
              <a:off x="7409853" y="2627401"/>
              <a:ext cx="182879" cy="182879"/>
            </a:xfrm>
            <a:prstGeom prst="rect">
              <a:avLst/>
            </a:prstGeom>
          </p:spPr>
        </p:pic>
        <p:pic>
          <p:nvPicPr>
            <p:cNvPr id="76" name="object 76"/>
            <p:cNvPicPr/>
            <p:nvPr/>
          </p:nvPicPr>
          <p:blipFill>
            <a:blip r:embed="rId42" cstate="print"/>
            <a:stretch>
              <a:fillRect/>
            </a:stretch>
          </p:blipFill>
          <p:spPr>
            <a:xfrm>
              <a:off x="7404099" y="1523999"/>
              <a:ext cx="304800" cy="304800"/>
            </a:xfrm>
            <a:prstGeom prst="rect">
              <a:avLst/>
            </a:prstGeom>
          </p:spPr>
        </p:pic>
        <p:pic>
          <p:nvPicPr>
            <p:cNvPr id="77" name="object 77"/>
            <p:cNvPicPr/>
            <p:nvPr/>
          </p:nvPicPr>
          <p:blipFill>
            <a:blip r:embed="rId43" cstate="print"/>
            <a:stretch>
              <a:fillRect/>
            </a:stretch>
          </p:blipFill>
          <p:spPr>
            <a:xfrm>
              <a:off x="7409853" y="1532127"/>
              <a:ext cx="182879" cy="182880"/>
            </a:xfrm>
            <a:prstGeom prst="rect">
              <a:avLst/>
            </a:prstGeom>
          </p:spPr>
        </p:pic>
        <p:pic>
          <p:nvPicPr>
            <p:cNvPr id="78" name="object 78"/>
            <p:cNvPicPr/>
            <p:nvPr/>
          </p:nvPicPr>
          <p:blipFill>
            <a:blip r:embed="rId44" cstate="print"/>
            <a:stretch>
              <a:fillRect/>
            </a:stretch>
          </p:blipFill>
          <p:spPr>
            <a:xfrm>
              <a:off x="7823199" y="1701799"/>
              <a:ext cx="304800" cy="317500"/>
            </a:xfrm>
            <a:prstGeom prst="rect">
              <a:avLst/>
            </a:prstGeom>
          </p:spPr>
        </p:pic>
        <p:pic>
          <p:nvPicPr>
            <p:cNvPr id="79" name="object 79"/>
            <p:cNvPicPr/>
            <p:nvPr/>
          </p:nvPicPr>
          <p:blipFill>
            <a:blip r:embed="rId45" cstate="print"/>
            <a:stretch>
              <a:fillRect/>
            </a:stretch>
          </p:blipFill>
          <p:spPr>
            <a:xfrm>
              <a:off x="7827746" y="1714614"/>
              <a:ext cx="182880" cy="182879"/>
            </a:xfrm>
            <a:prstGeom prst="rect">
              <a:avLst/>
            </a:prstGeom>
          </p:spPr>
        </p:pic>
        <p:pic>
          <p:nvPicPr>
            <p:cNvPr id="80" name="object 80"/>
            <p:cNvPicPr/>
            <p:nvPr/>
          </p:nvPicPr>
          <p:blipFill>
            <a:blip r:embed="rId46" cstate="print"/>
            <a:stretch>
              <a:fillRect/>
            </a:stretch>
          </p:blipFill>
          <p:spPr>
            <a:xfrm>
              <a:off x="7823199" y="2070099"/>
              <a:ext cx="304800" cy="304800"/>
            </a:xfrm>
            <a:prstGeom prst="rect">
              <a:avLst/>
            </a:prstGeom>
          </p:spPr>
        </p:pic>
        <p:pic>
          <p:nvPicPr>
            <p:cNvPr id="81" name="object 81"/>
            <p:cNvPicPr/>
            <p:nvPr/>
          </p:nvPicPr>
          <p:blipFill>
            <a:blip r:embed="rId45" cstate="print"/>
            <a:stretch>
              <a:fillRect/>
            </a:stretch>
          </p:blipFill>
          <p:spPr>
            <a:xfrm>
              <a:off x="7827746" y="2080374"/>
              <a:ext cx="182880" cy="182879"/>
            </a:xfrm>
            <a:prstGeom prst="rect">
              <a:avLst/>
            </a:prstGeom>
          </p:spPr>
        </p:pic>
        <p:pic>
          <p:nvPicPr>
            <p:cNvPr id="82" name="object 82"/>
            <p:cNvPicPr/>
            <p:nvPr/>
          </p:nvPicPr>
          <p:blipFill>
            <a:blip r:embed="rId47" cstate="print"/>
            <a:stretch>
              <a:fillRect/>
            </a:stretch>
          </p:blipFill>
          <p:spPr>
            <a:xfrm>
              <a:off x="7823199" y="2438400"/>
              <a:ext cx="304800" cy="304800"/>
            </a:xfrm>
            <a:prstGeom prst="rect">
              <a:avLst/>
            </a:prstGeom>
          </p:spPr>
        </p:pic>
        <p:pic>
          <p:nvPicPr>
            <p:cNvPr id="83" name="object 83"/>
            <p:cNvPicPr/>
            <p:nvPr/>
          </p:nvPicPr>
          <p:blipFill>
            <a:blip r:embed="rId48" cstate="print"/>
            <a:stretch>
              <a:fillRect/>
            </a:stretch>
          </p:blipFill>
          <p:spPr>
            <a:xfrm>
              <a:off x="7827746" y="2444521"/>
              <a:ext cx="182880" cy="182879"/>
            </a:xfrm>
            <a:prstGeom prst="rect">
              <a:avLst/>
            </a:prstGeom>
          </p:spPr>
        </p:pic>
        <p:sp>
          <p:nvSpPr>
            <p:cNvPr id="84" name="object 84"/>
            <p:cNvSpPr/>
            <p:nvPr/>
          </p:nvSpPr>
          <p:spPr>
            <a:xfrm>
              <a:off x="7165251" y="1688223"/>
              <a:ext cx="271780" cy="309245"/>
            </a:xfrm>
            <a:custGeom>
              <a:avLst/>
              <a:gdLst/>
              <a:ahLst/>
              <a:cxnLst/>
              <a:rect l="l" t="t" r="r" b="b"/>
              <a:pathLst>
                <a:path w="271779" h="309244">
                  <a:moveTo>
                    <a:pt x="271386" y="0"/>
                  </a:moveTo>
                  <a:lnTo>
                    <a:pt x="209283" y="13296"/>
                  </a:lnTo>
                  <a:lnTo>
                    <a:pt x="239560" y="17208"/>
                  </a:lnTo>
                  <a:lnTo>
                    <a:pt x="0" y="292366"/>
                  </a:lnTo>
                  <a:lnTo>
                    <a:pt x="19164" y="309041"/>
                  </a:lnTo>
                  <a:lnTo>
                    <a:pt x="258724" y="33883"/>
                  </a:lnTo>
                  <a:lnTo>
                    <a:pt x="266763" y="63334"/>
                  </a:lnTo>
                  <a:lnTo>
                    <a:pt x="271386" y="0"/>
                  </a:lnTo>
                  <a:close/>
                </a:path>
              </a:pathLst>
            </a:custGeom>
            <a:solidFill>
              <a:srgbClr val="7F7F7F"/>
            </a:solidFill>
          </p:spPr>
          <p:txBody>
            <a:bodyPr wrap="square" lIns="0" tIns="0" rIns="0" bIns="0" rtlCol="0"/>
            <a:lstStyle/>
            <a:p>
              <a:endParaRPr sz="1350"/>
            </a:p>
          </p:txBody>
        </p:sp>
        <p:pic>
          <p:nvPicPr>
            <p:cNvPr id="85" name="object 85"/>
            <p:cNvPicPr/>
            <p:nvPr/>
          </p:nvPicPr>
          <p:blipFill>
            <a:blip r:embed="rId17" cstate="print"/>
            <a:stretch>
              <a:fillRect/>
            </a:stretch>
          </p:blipFill>
          <p:spPr>
            <a:xfrm>
              <a:off x="7174839" y="1950834"/>
              <a:ext cx="235013" cy="76200"/>
            </a:xfrm>
            <a:prstGeom prst="rect">
              <a:avLst/>
            </a:prstGeom>
          </p:spPr>
        </p:pic>
        <p:sp>
          <p:nvSpPr>
            <p:cNvPr id="86" name="object 86"/>
            <p:cNvSpPr/>
            <p:nvPr/>
          </p:nvSpPr>
          <p:spPr>
            <a:xfrm>
              <a:off x="7165264" y="1980577"/>
              <a:ext cx="271780" cy="382270"/>
            </a:xfrm>
            <a:custGeom>
              <a:avLst/>
              <a:gdLst/>
              <a:ahLst/>
              <a:cxnLst/>
              <a:rect l="l" t="t" r="r" b="b"/>
              <a:pathLst>
                <a:path w="271779" h="382269">
                  <a:moveTo>
                    <a:pt x="271373" y="73012"/>
                  </a:moveTo>
                  <a:lnTo>
                    <a:pt x="209270" y="86258"/>
                  </a:lnTo>
                  <a:lnTo>
                    <a:pt x="239534" y="90195"/>
                  </a:lnTo>
                  <a:lnTo>
                    <a:pt x="168643" y="171513"/>
                  </a:lnTo>
                  <a:lnTo>
                    <a:pt x="19138" y="0"/>
                  </a:lnTo>
                  <a:lnTo>
                    <a:pt x="0" y="16700"/>
                  </a:lnTo>
                  <a:lnTo>
                    <a:pt x="151803" y="190830"/>
                  </a:lnTo>
                  <a:lnTo>
                    <a:pt x="0" y="364959"/>
                  </a:lnTo>
                  <a:lnTo>
                    <a:pt x="19138" y="381660"/>
                  </a:lnTo>
                  <a:lnTo>
                    <a:pt x="168643" y="210159"/>
                  </a:lnTo>
                  <a:lnTo>
                    <a:pt x="239534" y="291465"/>
                  </a:lnTo>
                  <a:lnTo>
                    <a:pt x="209270" y="295402"/>
                  </a:lnTo>
                  <a:lnTo>
                    <a:pt x="271373" y="308648"/>
                  </a:lnTo>
                  <a:lnTo>
                    <a:pt x="266712" y="245325"/>
                  </a:lnTo>
                  <a:lnTo>
                    <a:pt x="258686" y="274777"/>
                  </a:lnTo>
                  <a:lnTo>
                    <a:pt x="185496" y="190830"/>
                  </a:lnTo>
                  <a:lnTo>
                    <a:pt x="258686" y="106883"/>
                  </a:lnTo>
                  <a:lnTo>
                    <a:pt x="266712" y="136334"/>
                  </a:lnTo>
                  <a:lnTo>
                    <a:pt x="271373" y="73012"/>
                  </a:lnTo>
                  <a:close/>
                </a:path>
              </a:pathLst>
            </a:custGeom>
            <a:solidFill>
              <a:srgbClr val="7F7F7F"/>
            </a:solidFill>
          </p:spPr>
          <p:txBody>
            <a:bodyPr wrap="square" lIns="0" tIns="0" rIns="0" bIns="0" rtlCol="0"/>
            <a:lstStyle/>
            <a:p>
              <a:endParaRPr sz="1350"/>
            </a:p>
          </p:txBody>
        </p:sp>
        <p:pic>
          <p:nvPicPr>
            <p:cNvPr id="87" name="object 87"/>
            <p:cNvPicPr/>
            <p:nvPr/>
          </p:nvPicPr>
          <p:blipFill>
            <a:blip r:embed="rId17" cstate="print"/>
            <a:stretch>
              <a:fillRect/>
            </a:stretch>
          </p:blipFill>
          <p:spPr>
            <a:xfrm>
              <a:off x="7174839" y="2315781"/>
              <a:ext cx="235013" cy="76200"/>
            </a:xfrm>
            <a:prstGeom prst="rect">
              <a:avLst/>
            </a:prstGeom>
          </p:spPr>
        </p:pic>
        <p:sp>
          <p:nvSpPr>
            <p:cNvPr id="88" name="object 88"/>
            <p:cNvSpPr/>
            <p:nvPr/>
          </p:nvSpPr>
          <p:spPr>
            <a:xfrm>
              <a:off x="7165263" y="2345537"/>
              <a:ext cx="271780" cy="309245"/>
            </a:xfrm>
            <a:custGeom>
              <a:avLst/>
              <a:gdLst/>
              <a:ahLst/>
              <a:cxnLst/>
              <a:rect l="l" t="t" r="r" b="b"/>
              <a:pathLst>
                <a:path w="271779" h="309244">
                  <a:moveTo>
                    <a:pt x="19138" y="0"/>
                  </a:moveTo>
                  <a:lnTo>
                    <a:pt x="0" y="16700"/>
                  </a:lnTo>
                  <a:lnTo>
                    <a:pt x="239534" y="291464"/>
                  </a:lnTo>
                  <a:lnTo>
                    <a:pt x="209270" y="295389"/>
                  </a:lnTo>
                  <a:lnTo>
                    <a:pt x="271373" y="308648"/>
                  </a:lnTo>
                  <a:lnTo>
                    <a:pt x="266712" y="245325"/>
                  </a:lnTo>
                  <a:lnTo>
                    <a:pt x="258686" y="274777"/>
                  </a:lnTo>
                  <a:lnTo>
                    <a:pt x="19138" y="0"/>
                  </a:lnTo>
                  <a:close/>
                </a:path>
              </a:pathLst>
            </a:custGeom>
            <a:solidFill>
              <a:srgbClr val="7F7F7F"/>
            </a:solidFill>
          </p:spPr>
          <p:txBody>
            <a:bodyPr wrap="square" lIns="0" tIns="0" rIns="0" bIns="0" rtlCol="0"/>
            <a:lstStyle/>
            <a:p>
              <a:endParaRPr sz="1350"/>
            </a:p>
          </p:txBody>
        </p:sp>
        <p:pic>
          <p:nvPicPr>
            <p:cNvPr id="89" name="object 89"/>
            <p:cNvPicPr/>
            <p:nvPr/>
          </p:nvPicPr>
          <p:blipFill>
            <a:blip r:embed="rId49" cstate="print"/>
            <a:stretch>
              <a:fillRect/>
            </a:stretch>
          </p:blipFill>
          <p:spPr>
            <a:xfrm>
              <a:off x="7584935" y="1613534"/>
              <a:ext cx="242811" cy="385419"/>
            </a:xfrm>
            <a:prstGeom prst="rect">
              <a:avLst/>
            </a:prstGeom>
          </p:spPr>
        </p:pic>
        <p:sp>
          <p:nvSpPr>
            <p:cNvPr id="90" name="object 90"/>
            <p:cNvSpPr/>
            <p:nvPr/>
          </p:nvSpPr>
          <p:spPr>
            <a:xfrm>
              <a:off x="7581544" y="1617128"/>
              <a:ext cx="282575" cy="1108075"/>
            </a:xfrm>
            <a:custGeom>
              <a:avLst/>
              <a:gdLst/>
              <a:ahLst/>
              <a:cxnLst/>
              <a:rect l="l" t="t" r="r" b="b"/>
              <a:pathLst>
                <a:path w="282575" h="1108075">
                  <a:moveTo>
                    <a:pt x="282460" y="791387"/>
                  </a:moveTo>
                  <a:lnTo>
                    <a:pt x="268122" y="818337"/>
                  </a:lnTo>
                  <a:lnTo>
                    <a:pt x="223964" y="736282"/>
                  </a:lnTo>
                  <a:lnTo>
                    <a:pt x="267995" y="655154"/>
                  </a:lnTo>
                  <a:lnTo>
                    <a:pt x="282244" y="682155"/>
                  </a:lnTo>
                  <a:lnTo>
                    <a:pt x="272986" y="619340"/>
                  </a:lnTo>
                  <a:lnTo>
                    <a:pt x="244373" y="612381"/>
                  </a:lnTo>
                  <a:lnTo>
                    <a:pt x="244373" y="645414"/>
                  </a:lnTo>
                  <a:lnTo>
                    <a:pt x="209562" y="709536"/>
                  </a:lnTo>
                  <a:lnTo>
                    <a:pt x="188048" y="669556"/>
                  </a:lnTo>
                  <a:lnTo>
                    <a:pt x="244373" y="645414"/>
                  </a:lnTo>
                  <a:lnTo>
                    <a:pt x="244373" y="612381"/>
                  </a:lnTo>
                  <a:lnTo>
                    <a:pt x="211289" y="604329"/>
                  </a:lnTo>
                  <a:lnTo>
                    <a:pt x="236855" y="621004"/>
                  </a:lnTo>
                  <a:lnTo>
                    <a:pt x="175971" y="647103"/>
                  </a:lnTo>
                  <a:lnTo>
                    <a:pt x="152527" y="603542"/>
                  </a:lnTo>
                  <a:lnTo>
                    <a:pt x="152527" y="657148"/>
                  </a:lnTo>
                  <a:lnTo>
                    <a:pt x="43434" y="703910"/>
                  </a:lnTo>
                  <a:lnTo>
                    <a:pt x="110782" y="579577"/>
                  </a:lnTo>
                  <a:lnTo>
                    <a:pt x="152527" y="657148"/>
                  </a:lnTo>
                  <a:lnTo>
                    <a:pt x="152527" y="603542"/>
                  </a:lnTo>
                  <a:lnTo>
                    <a:pt x="125260" y="552869"/>
                  </a:lnTo>
                  <a:lnTo>
                    <a:pt x="176212" y="458825"/>
                  </a:lnTo>
                  <a:lnTo>
                    <a:pt x="236931" y="487184"/>
                  </a:lnTo>
                  <a:lnTo>
                    <a:pt x="210832" y="503034"/>
                  </a:lnTo>
                  <a:lnTo>
                    <a:pt x="272986" y="490016"/>
                  </a:lnTo>
                  <a:lnTo>
                    <a:pt x="282333" y="427215"/>
                  </a:lnTo>
                  <a:lnTo>
                    <a:pt x="268046" y="454190"/>
                  </a:lnTo>
                  <a:lnTo>
                    <a:pt x="243509" y="408851"/>
                  </a:lnTo>
                  <a:lnTo>
                    <a:pt x="243509" y="462229"/>
                  </a:lnTo>
                  <a:lnTo>
                    <a:pt x="188341" y="436448"/>
                  </a:lnTo>
                  <a:lnTo>
                    <a:pt x="208965" y="398386"/>
                  </a:lnTo>
                  <a:lnTo>
                    <a:pt x="243509" y="462229"/>
                  </a:lnTo>
                  <a:lnTo>
                    <a:pt x="243509" y="408851"/>
                  </a:lnTo>
                  <a:lnTo>
                    <a:pt x="223418" y="371716"/>
                  </a:lnTo>
                  <a:lnTo>
                    <a:pt x="268020" y="289407"/>
                  </a:lnTo>
                  <a:lnTo>
                    <a:pt x="282282" y="316395"/>
                  </a:lnTo>
                  <a:lnTo>
                    <a:pt x="278282" y="289407"/>
                  </a:lnTo>
                  <a:lnTo>
                    <a:pt x="276491" y="277304"/>
                  </a:lnTo>
                  <a:lnTo>
                    <a:pt x="272986" y="253580"/>
                  </a:lnTo>
                  <a:lnTo>
                    <a:pt x="215290" y="280085"/>
                  </a:lnTo>
                  <a:lnTo>
                    <a:pt x="245681" y="277304"/>
                  </a:lnTo>
                  <a:lnTo>
                    <a:pt x="208991" y="345033"/>
                  </a:lnTo>
                  <a:lnTo>
                    <a:pt x="22352" y="0"/>
                  </a:lnTo>
                  <a:lnTo>
                    <a:pt x="12" y="12077"/>
                  </a:lnTo>
                  <a:lnTo>
                    <a:pt x="194538" y="371703"/>
                  </a:lnTo>
                  <a:lnTo>
                    <a:pt x="165290" y="425678"/>
                  </a:lnTo>
                  <a:lnTo>
                    <a:pt x="153162" y="420014"/>
                  </a:lnTo>
                  <a:lnTo>
                    <a:pt x="153162" y="448056"/>
                  </a:lnTo>
                  <a:lnTo>
                    <a:pt x="110871" y="526122"/>
                  </a:lnTo>
                  <a:lnTo>
                    <a:pt x="40538" y="395427"/>
                  </a:lnTo>
                  <a:lnTo>
                    <a:pt x="153162" y="448056"/>
                  </a:lnTo>
                  <a:lnTo>
                    <a:pt x="153162" y="420014"/>
                  </a:lnTo>
                  <a:lnTo>
                    <a:pt x="16560" y="356171"/>
                  </a:lnTo>
                  <a:lnTo>
                    <a:pt x="11176" y="367677"/>
                  </a:lnTo>
                  <a:lnTo>
                    <a:pt x="0" y="373684"/>
                  </a:lnTo>
                  <a:lnTo>
                    <a:pt x="96393" y="552831"/>
                  </a:lnTo>
                  <a:lnTo>
                    <a:pt x="25" y="730707"/>
                  </a:lnTo>
                  <a:lnTo>
                    <a:pt x="14097" y="738339"/>
                  </a:lnTo>
                  <a:lnTo>
                    <a:pt x="16192" y="743216"/>
                  </a:lnTo>
                  <a:lnTo>
                    <a:pt x="20040" y="741565"/>
                  </a:lnTo>
                  <a:lnTo>
                    <a:pt x="22352" y="742810"/>
                  </a:lnTo>
                  <a:lnTo>
                    <a:pt x="23926" y="739902"/>
                  </a:lnTo>
                  <a:lnTo>
                    <a:pt x="164617" y="679602"/>
                  </a:lnTo>
                  <a:lnTo>
                    <a:pt x="195084" y="736231"/>
                  </a:lnTo>
                  <a:lnTo>
                    <a:pt x="25" y="1095654"/>
                  </a:lnTo>
                  <a:lnTo>
                    <a:pt x="22352" y="1107770"/>
                  </a:lnTo>
                  <a:lnTo>
                    <a:pt x="209473" y="762977"/>
                  </a:lnTo>
                  <a:lnTo>
                    <a:pt x="245757" y="830376"/>
                  </a:lnTo>
                  <a:lnTo>
                    <a:pt x="215366" y="827493"/>
                  </a:lnTo>
                  <a:lnTo>
                    <a:pt x="272986" y="854176"/>
                  </a:lnTo>
                  <a:lnTo>
                    <a:pt x="276567" y="830376"/>
                  </a:lnTo>
                  <a:lnTo>
                    <a:pt x="278384" y="818337"/>
                  </a:lnTo>
                  <a:lnTo>
                    <a:pt x="282460" y="791387"/>
                  </a:lnTo>
                  <a:close/>
                </a:path>
              </a:pathLst>
            </a:custGeom>
            <a:solidFill>
              <a:srgbClr val="7F7F7F"/>
            </a:solidFill>
          </p:spPr>
          <p:txBody>
            <a:bodyPr wrap="square" lIns="0" tIns="0" rIns="0" bIns="0" rtlCol="0"/>
            <a:lstStyle/>
            <a:p>
              <a:endParaRPr sz="1350"/>
            </a:p>
          </p:txBody>
        </p:sp>
        <p:pic>
          <p:nvPicPr>
            <p:cNvPr id="91" name="object 91"/>
            <p:cNvPicPr/>
            <p:nvPr/>
          </p:nvPicPr>
          <p:blipFill>
            <a:blip r:embed="rId50" cstate="print"/>
            <a:stretch>
              <a:fillRect/>
            </a:stretch>
          </p:blipFill>
          <p:spPr>
            <a:xfrm>
              <a:off x="7584935" y="2343848"/>
              <a:ext cx="242811" cy="385013"/>
            </a:xfrm>
            <a:prstGeom prst="rect">
              <a:avLst/>
            </a:prstGeom>
          </p:spPr>
        </p:pic>
        <p:sp>
          <p:nvSpPr>
            <p:cNvPr id="92" name="object 92"/>
            <p:cNvSpPr/>
            <p:nvPr/>
          </p:nvSpPr>
          <p:spPr>
            <a:xfrm>
              <a:off x="10016997" y="1624825"/>
              <a:ext cx="1642110" cy="1094105"/>
            </a:xfrm>
            <a:custGeom>
              <a:avLst/>
              <a:gdLst/>
              <a:ahLst/>
              <a:cxnLst/>
              <a:rect l="l" t="t" r="r" b="b"/>
              <a:pathLst>
                <a:path w="1642109" h="1094105">
                  <a:moveTo>
                    <a:pt x="1459255" y="0"/>
                  </a:moveTo>
                  <a:lnTo>
                    <a:pt x="182333" y="0"/>
                  </a:lnTo>
                  <a:lnTo>
                    <a:pt x="133862" y="6513"/>
                  </a:lnTo>
                  <a:lnTo>
                    <a:pt x="90307" y="24894"/>
                  </a:lnTo>
                  <a:lnTo>
                    <a:pt x="53405" y="53406"/>
                  </a:lnTo>
                  <a:lnTo>
                    <a:pt x="24894" y="90311"/>
                  </a:lnTo>
                  <a:lnTo>
                    <a:pt x="6513" y="133870"/>
                  </a:lnTo>
                  <a:lnTo>
                    <a:pt x="0" y="182346"/>
                  </a:lnTo>
                  <a:lnTo>
                    <a:pt x="0" y="1094016"/>
                  </a:lnTo>
                  <a:lnTo>
                    <a:pt x="1641602" y="1094016"/>
                  </a:lnTo>
                  <a:lnTo>
                    <a:pt x="1641602" y="182346"/>
                  </a:lnTo>
                  <a:lnTo>
                    <a:pt x="1459255" y="0"/>
                  </a:lnTo>
                  <a:close/>
                </a:path>
              </a:pathLst>
            </a:custGeom>
            <a:solidFill>
              <a:srgbClr val="E7E6E6">
                <a:alpha val="59999"/>
              </a:srgbClr>
            </a:solidFill>
          </p:spPr>
          <p:txBody>
            <a:bodyPr wrap="square" lIns="0" tIns="0" rIns="0" bIns="0" rtlCol="0"/>
            <a:lstStyle/>
            <a:p>
              <a:endParaRPr sz="1350"/>
            </a:p>
          </p:txBody>
        </p:sp>
      </p:grpSp>
      <p:sp>
        <p:nvSpPr>
          <p:cNvPr id="93" name="object 93"/>
          <p:cNvSpPr txBox="1"/>
          <p:nvPr/>
        </p:nvSpPr>
        <p:spPr>
          <a:xfrm>
            <a:off x="5139004" y="557631"/>
            <a:ext cx="973931" cy="655949"/>
          </a:xfrm>
          <a:prstGeom prst="rect">
            <a:avLst/>
          </a:prstGeom>
        </p:spPr>
        <p:txBody>
          <a:bodyPr vert="horz" wrap="square" lIns="0" tIns="9525" rIns="0" bIns="0" rtlCol="0">
            <a:spAutoFit/>
          </a:bodyPr>
          <a:lstStyle/>
          <a:p>
            <a:pPr marL="9525">
              <a:spcBef>
                <a:spcPts val="75"/>
              </a:spcBef>
            </a:pPr>
            <a:r>
              <a:rPr sz="2100" spc="-90" dirty="0">
                <a:latin typeface="Liberation Sans Narrow"/>
                <a:cs typeface="Liberation Sans Narrow"/>
              </a:rPr>
              <a:t>Fine-</a:t>
            </a:r>
            <a:r>
              <a:rPr sz="2100" spc="-53" dirty="0">
                <a:latin typeface="Liberation Sans Narrow"/>
                <a:cs typeface="Liberation Sans Narrow"/>
              </a:rPr>
              <a:t>tuned</a:t>
            </a:r>
            <a:endParaRPr sz="2100">
              <a:latin typeface="Liberation Sans Narrow"/>
              <a:cs typeface="Liberation Sans Narrow"/>
            </a:endParaRPr>
          </a:p>
        </p:txBody>
      </p:sp>
      <p:sp>
        <p:nvSpPr>
          <p:cNvPr id="94" name="object 94"/>
          <p:cNvSpPr txBox="1"/>
          <p:nvPr/>
        </p:nvSpPr>
        <p:spPr>
          <a:xfrm>
            <a:off x="7706639" y="1300286"/>
            <a:ext cx="1037691" cy="638636"/>
          </a:xfrm>
          <a:prstGeom prst="rect">
            <a:avLst/>
          </a:prstGeom>
        </p:spPr>
        <p:txBody>
          <a:bodyPr vert="horz" wrap="square" lIns="0" tIns="24765" rIns="0" bIns="0" rtlCol="0">
            <a:spAutoFit/>
          </a:bodyPr>
          <a:lstStyle/>
          <a:p>
            <a:pPr marL="9525" marR="3810" indent="217170">
              <a:lnSpc>
                <a:spcPts val="2475"/>
              </a:lnSpc>
              <a:spcBef>
                <a:spcPts val="195"/>
              </a:spcBef>
            </a:pPr>
            <a:r>
              <a:rPr spc="-15" dirty="0">
                <a:latin typeface="Liberation Sans Narrow"/>
                <a:cs typeface="Liberation Sans Narrow"/>
              </a:rPr>
              <a:t>Test </a:t>
            </a:r>
            <a:r>
              <a:rPr spc="-113" dirty="0">
                <a:latin typeface="Liberation Sans Narrow"/>
                <a:cs typeface="Liberation Sans Narrow"/>
              </a:rPr>
              <a:t>Accuracy</a:t>
            </a:r>
            <a:endParaRPr dirty="0">
              <a:latin typeface="Liberation Sans Narrow"/>
              <a:cs typeface="Liberation Sans Narrow"/>
            </a:endParaRPr>
          </a:p>
        </p:txBody>
      </p:sp>
      <p:grpSp>
        <p:nvGrpSpPr>
          <p:cNvPr id="95" name="object 95"/>
          <p:cNvGrpSpPr/>
          <p:nvPr/>
        </p:nvGrpSpPr>
        <p:grpSpPr>
          <a:xfrm>
            <a:off x="3810000" y="3019425"/>
            <a:ext cx="1495425" cy="1228725"/>
            <a:chOff x="5080000" y="4025900"/>
            <a:chExt cx="1993900" cy="1638300"/>
          </a:xfrm>
        </p:grpSpPr>
        <p:pic>
          <p:nvPicPr>
            <p:cNvPr id="96" name="object 96"/>
            <p:cNvPicPr/>
            <p:nvPr/>
          </p:nvPicPr>
          <p:blipFill>
            <a:blip r:embed="rId51" cstate="print"/>
            <a:stretch>
              <a:fillRect/>
            </a:stretch>
          </p:blipFill>
          <p:spPr>
            <a:xfrm>
              <a:off x="5130800" y="4025900"/>
              <a:ext cx="1892300" cy="1638300"/>
            </a:xfrm>
            <a:prstGeom prst="rect">
              <a:avLst/>
            </a:prstGeom>
          </p:spPr>
        </p:pic>
        <p:pic>
          <p:nvPicPr>
            <p:cNvPr id="97" name="object 97"/>
            <p:cNvPicPr/>
            <p:nvPr/>
          </p:nvPicPr>
          <p:blipFill>
            <a:blip r:embed="rId52" cstate="print"/>
            <a:stretch>
              <a:fillRect/>
            </a:stretch>
          </p:blipFill>
          <p:spPr>
            <a:xfrm>
              <a:off x="5080000" y="4419600"/>
              <a:ext cx="1993900" cy="1130300"/>
            </a:xfrm>
            <a:prstGeom prst="rect">
              <a:avLst/>
            </a:prstGeom>
          </p:spPr>
        </p:pic>
        <p:sp>
          <p:nvSpPr>
            <p:cNvPr id="98" name="object 98"/>
            <p:cNvSpPr/>
            <p:nvPr/>
          </p:nvSpPr>
          <p:spPr>
            <a:xfrm>
              <a:off x="5144681" y="4227182"/>
              <a:ext cx="1755775" cy="1313180"/>
            </a:xfrm>
            <a:custGeom>
              <a:avLst/>
              <a:gdLst/>
              <a:ahLst/>
              <a:cxnLst/>
              <a:rect l="l" t="t" r="r" b="b"/>
              <a:pathLst>
                <a:path w="1755775" h="1313179">
                  <a:moveTo>
                    <a:pt x="1755622" y="0"/>
                  </a:moveTo>
                  <a:lnTo>
                    <a:pt x="1727414" y="47338"/>
                  </a:lnTo>
                  <a:lnTo>
                    <a:pt x="1679463" y="76515"/>
                  </a:lnTo>
                  <a:lnTo>
                    <a:pt x="1610653" y="103263"/>
                  </a:lnTo>
                  <a:lnTo>
                    <a:pt x="1569085" y="115585"/>
                  </a:lnTo>
                  <a:lnTo>
                    <a:pt x="1523093" y="127131"/>
                  </a:lnTo>
                  <a:lnTo>
                    <a:pt x="1472940" y="137844"/>
                  </a:lnTo>
                  <a:lnTo>
                    <a:pt x="1418890" y="147669"/>
                  </a:lnTo>
                  <a:lnTo>
                    <a:pt x="1361207" y="156548"/>
                  </a:lnTo>
                  <a:lnTo>
                    <a:pt x="1300153" y="164426"/>
                  </a:lnTo>
                  <a:lnTo>
                    <a:pt x="1235993" y="171247"/>
                  </a:lnTo>
                  <a:lnTo>
                    <a:pt x="1168989" y="176953"/>
                  </a:lnTo>
                  <a:lnTo>
                    <a:pt x="1099405" y="181490"/>
                  </a:lnTo>
                  <a:lnTo>
                    <a:pt x="1027506" y="184800"/>
                  </a:lnTo>
                  <a:lnTo>
                    <a:pt x="953553" y="186827"/>
                  </a:lnTo>
                  <a:lnTo>
                    <a:pt x="877811" y="187515"/>
                  </a:lnTo>
                  <a:lnTo>
                    <a:pt x="802071" y="186827"/>
                  </a:lnTo>
                  <a:lnTo>
                    <a:pt x="728119" y="184800"/>
                  </a:lnTo>
                  <a:lnTo>
                    <a:pt x="656220" y="181490"/>
                  </a:lnTo>
                  <a:lnTo>
                    <a:pt x="586638" y="176953"/>
                  </a:lnTo>
                  <a:lnTo>
                    <a:pt x="519634" y="171247"/>
                  </a:lnTo>
                  <a:lnTo>
                    <a:pt x="455474" y="164426"/>
                  </a:lnTo>
                  <a:lnTo>
                    <a:pt x="394420" y="156548"/>
                  </a:lnTo>
                  <a:lnTo>
                    <a:pt x="336737" y="147669"/>
                  </a:lnTo>
                  <a:lnTo>
                    <a:pt x="282686" y="137844"/>
                  </a:lnTo>
                  <a:lnTo>
                    <a:pt x="232533" y="127131"/>
                  </a:lnTo>
                  <a:lnTo>
                    <a:pt x="186541" y="115585"/>
                  </a:lnTo>
                  <a:lnTo>
                    <a:pt x="144972" y="103263"/>
                  </a:lnTo>
                  <a:lnTo>
                    <a:pt x="108091" y="90221"/>
                  </a:lnTo>
                  <a:lnTo>
                    <a:pt x="49446" y="62202"/>
                  </a:lnTo>
                  <a:lnTo>
                    <a:pt x="12712" y="31978"/>
                  </a:lnTo>
                  <a:lnTo>
                    <a:pt x="0" y="0"/>
                  </a:lnTo>
                  <a:lnTo>
                    <a:pt x="0" y="1125054"/>
                  </a:lnTo>
                  <a:lnTo>
                    <a:pt x="28208" y="1172388"/>
                  </a:lnTo>
                  <a:lnTo>
                    <a:pt x="76161" y="1201565"/>
                  </a:lnTo>
                  <a:lnTo>
                    <a:pt x="144972" y="1228313"/>
                  </a:lnTo>
                  <a:lnTo>
                    <a:pt x="186541" y="1240635"/>
                  </a:lnTo>
                  <a:lnTo>
                    <a:pt x="232533" y="1252181"/>
                  </a:lnTo>
                  <a:lnTo>
                    <a:pt x="282686" y="1262895"/>
                  </a:lnTo>
                  <a:lnTo>
                    <a:pt x="336737" y="1272720"/>
                  </a:lnTo>
                  <a:lnTo>
                    <a:pt x="394420" y="1281600"/>
                  </a:lnTo>
                  <a:lnTo>
                    <a:pt x="455474" y="1289479"/>
                  </a:lnTo>
                  <a:lnTo>
                    <a:pt x="519634" y="1296300"/>
                  </a:lnTo>
                  <a:lnTo>
                    <a:pt x="586638" y="1302007"/>
                  </a:lnTo>
                  <a:lnTo>
                    <a:pt x="656220" y="1306544"/>
                  </a:lnTo>
                  <a:lnTo>
                    <a:pt x="728119" y="1309854"/>
                  </a:lnTo>
                  <a:lnTo>
                    <a:pt x="802071" y="1311882"/>
                  </a:lnTo>
                  <a:lnTo>
                    <a:pt x="877811" y="1312570"/>
                  </a:lnTo>
                  <a:lnTo>
                    <a:pt x="953553" y="1311882"/>
                  </a:lnTo>
                  <a:lnTo>
                    <a:pt x="1027506" y="1309854"/>
                  </a:lnTo>
                  <a:lnTo>
                    <a:pt x="1099405" y="1306544"/>
                  </a:lnTo>
                  <a:lnTo>
                    <a:pt x="1168989" y="1302007"/>
                  </a:lnTo>
                  <a:lnTo>
                    <a:pt x="1235993" y="1296300"/>
                  </a:lnTo>
                  <a:lnTo>
                    <a:pt x="1300153" y="1289479"/>
                  </a:lnTo>
                  <a:lnTo>
                    <a:pt x="1361207" y="1281600"/>
                  </a:lnTo>
                  <a:lnTo>
                    <a:pt x="1418890" y="1272720"/>
                  </a:lnTo>
                  <a:lnTo>
                    <a:pt x="1472940" y="1262895"/>
                  </a:lnTo>
                  <a:lnTo>
                    <a:pt x="1523093" y="1252181"/>
                  </a:lnTo>
                  <a:lnTo>
                    <a:pt x="1569085" y="1240635"/>
                  </a:lnTo>
                  <a:lnTo>
                    <a:pt x="1610653" y="1228313"/>
                  </a:lnTo>
                  <a:lnTo>
                    <a:pt x="1647533" y="1215270"/>
                  </a:lnTo>
                  <a:lnTo>
                    <a:pt x="1706177" y="1187252"/>
                  </a:lnTo>
                  <a:lnTo>
                    <a:pt x="1742910" y="1157030"/>
                  </a:lnTo>
                  <a:lnTo>
                    <a:pt x="1755622" y="1125054"/>
                  </a:lnTo>
                  <a:lnTo>
                    <a:pt x="1755622" y="0"/>
                  </a:lnTo>
                  <a:close/>
                </a:path>
              </a:pathLst>
            </a:custGeom>
            <a:solidFill>
              <a:srgbClr val="C5E0B4"/>
            </a:solidFill>
          </p:spPr>
          <p:txBody>
            <a:bodyPr wrap="square" lIns="0" tIns="0" rIns="0" bIns="0" rtlCol="0"/>
            <a:lstStyle/>
            <a:p>
              <a:endParaRPr sz="1350"/>
            </a:p>
          </p:txBody>
        </p:sp>
        <p:sp>
          <p:nvSpPr>
            <p:cNvPr id="99" name="object 99"/>
            <p:cNvSpPr/>
            <p:nvPr/>
          </p:nvSpPr>
          <p:spPr>
            <a:xfrm>
              <a:off x="5144681" y="4039679"/>
              <a:ext cx="1755775" cy="375285"/>
            </a:xfrm>
            <a:custGeom>
              <a:avLst/>
              <a:gdLst/>
              <a:ahLst/>
              <a:cxnLst/>
              <a:rect l="l" t="t" r="r" b="b"/>
              <a:pathLst>
                <a:path w="1755775" h="375285">
                  <a:moveTo>
                    <a:pt x="877811" y="0"/>
                  </a:moveTo>
                  <a:lnTo>
                    <a:pt x="802071" y="688"/>
                  </a:lnTo>
                  <a:lnTo>
                    <a:pt x="728119" y="2715"/>
                  </a:lnTo>
                  <a:lnTo>
                    <a:pt x="656220" y="6025"/>
                  </a:lnTo>
                  <a:lnTo>
                    <a:pt x="586638" y="10561"/>
                  </a:lnTo>
                  <a:lnTo>
                    <a:pt x="519634" y="16267"/>
                  </a:lnTo>
                  <a:lnTo>
                    <a:pt x="455474" y="23088"/>
                  </a:lnTo>
                  <a:lnTo>
                    <a:pt x="394420" y="30966"/>
                  </a:lnTo>
                  <a:lnTo>
                    <a:pt x="336737" y="39845"/>
                  </a:lnTo>
                  <a:lnTo>
                    <a:pt x="282686" y="49669"/>
                  </a:lnTo>
                  <a:lnTo>
                    <a:pt x="232533" y="60381"/>
                  </a:lnTo>
                  <a:lnTo>
                    <a:pt x="186541" y="71927"/>
                  </a:lnTo>
                  <a:lnTo>
                    <a:pt x="144972" y="84248"/>
                  </a:lnTo>
                  <a:lnTo>
                    <a:pt x="108091" y="97289"/>
                  </a:lnTo>
                  <a:lnTo>
                    <a:pt x="49446" y="125306"/>
                  </a:lnTo>
                  <a:lnTo>
                    <a:pt x="12712" y="155527"/>
                  </a:lnTo>
                  <a:lnTo>
                    <a:pt x="0" y="187502"/>
                  </a:lnTo>
                  <a:lnTo>
                    <a:pt x="3222" y="203683"/>
                  </a:lnTo>
                  <a:lnTo>
                    <a:pt x="28208" y="234840"/>
                  </a:lnTo>
                  <a:lnTo>
                    <a:pt x="76161" y="264018"/>
                  </a:lnTo>
                  <a:lnTo>
                    <a:pt x="144972" y="290766"/>
                  </a:lnTo>
                  <a:lnTo>
                    <a:pt x="186541" y="303088"/>
                  </a:lnTo>
                  <a:lnTo>
                    <a:pt x="232533" y="314634"/>
                  </a:lnTo>
                  <a:lnTo>
                    <a:pt x="282686" y="325347"/>
                  </a:lnTo>
                  <a:lnTo>
                    <a:pt x="336737" y="335172"/>
                  </a:lnTo>
                  <a:lnTo>
                    <a:pt x="394420" y="344051"/>
                  </a:lnTo>
                  <a:lnTo>
                    <a:pt x="455474" y="351929"/>
                  </a:lnTo>
                  <a:lnTo>
                    <a:pt x="519634" y="358750"/>
                  </a:lnTo>
                  <a:lnTo>
                    <a:pt x="586638" y="364456"/>
                  </a:lnTo>
                  <a:lnTo>
                    <a:pt x="656220" y="368992"/>
                  </a:lnTo>
                  <a:lnTo>
                    <a:pt x="728119" y="372302"/>
                  </a:lnTo>
                  <a:lnTo>
                    <a:pt x="802071" y="374330"/>
                  </a:lnTo>
                  <a:lnTo>
                    <a:pt x="877811" y="375018"/>
                  </a:lnTo>
                  <a:lnTo>
                    <a:pt x="953553" y="374330"/>
                  </a:lnTo>
                  <a:lnTo>
                    <a:pt x="1027506" y="372302"/>
                  </a:lnTo>
                  <a:lnTo>
                    <a:pt x="1099405" y="368992"/>
                  </a:lnTo>
                  <a:lnTo>
                    <a:pt x="1168989" y="364456"/>
                  </a:lnTo>
                  <a:lnTo>
                    <a:pt x="1235993" y="358750"/>
                  </a:lnTo>
                  <a:lnTo>
                    <a:pt x="1300153" y="351929"/>
                  </a:lnTo>
                  <a:lnTo>
                    <a:pt x="1361207" y="344051"/>
                  </a:lnTo>
                  <a:lnTo>
                    <a:pt x="1418890" y="335172"/>
                  </a:lnTo>
                  <a:lnTo>
                    <a:pt x="1472940" y="325347"/>
                  </a:lnTo>
                  <a:lnTo>
                    <a:pt x="1523093" y="314634"/>
                  </a:lnTo>
                  <a:lnTo>
                    <a:pt x="1569085" y="303088"/>
                  </a:lnTo>
                  <a:lnTo>
                    <a:pt x="1610653" y="290766"/>
                  </a:lnTo>
                  <a:lnTo>
                    <a:pt x="1647533" y="277724"/>
                  </a:lnTo>
                  <a:lnTo>
                    <a:pt x="1706177" y="249705"/>
                  </a:lnTo>
                  <a:lnTo>
                    <a:pt x="1742910" y="219481"/>
                  </a:lnTo>
                  <a:lnTo>
                    <a:pt x="1755622" y="187502"/>
                  </a:lnTo>
                  <a:lnTo>
                    <a:pt x="1752400" y="171324"/>
                  </a:lnTo>
                  <a:lnTo>
                    <a:pt x="1727414" y="140169"/>
                  </a:lnTo>
                  <a:lnTo>
                    <a:pt x="1679463" y="110994"/>
                  </a:lnTo>
                  <a:lnTo>
                    <a:pt x="1610653" y="84248"/>
                  </a:lnTo>
                  <a:lnTo>
                    <a:pt x="1569085" y="71927"/>
                  </a:lnTo>
                  <a:lnTo>
                    <a:pt x="1523093" y="60381"/>
                  </a:lnTo>
                  <a:lnTo>
                    <a:pt x="1472940" y="49669"/>
                  </a:lnTo>
                  <a:lnTo>
                    <a:pt x="1418890" y="39845"/>
                  </a:lnTo>
                  <a:lnTo>
                    <a:pt x="1361207" y="30966"/>
                  </a:lnTo>
                  <a:lnTo>
                    <a:pt x="1300153" y="23088"/>
                  </a:lnTo>
                  <a:lnTo>
                    <a:pt x="1235993" y="16267"/>
                  </a:lnTo>
                  <a:lnTo>
                    <a:pt x="1168989" y="10561"/>
                  </a:lnTo>
                  <a:lnTo>
                    <a:pt x="1099405" y="6025"/>
                  </a:lnTo>
                  <a:lnTo>
                    <a:pt x="1027506" y="2715"/>
                  </a:lnTo>
                  <a:lnTo>
                    <a:pt x="953553" y="688"/>
                  </a:lnTo>
                  <a:lnTo>
                    <a:pt x="877811" y="0"/>
                  </a:lnTo>
                  <a:close/>
                </a:path>
              </a:pathLst>
            </a:custGeom>
            <a:solidFill>
              <a:srgbClr val="DCECD2"/>
            </a:solidFill>
          </p:spPr>
          <p:txBody>
            <a:bodyPr wrap="square" lIns="0" tIns="0" rIns="0" bIns="0" rtlCol="0"/>
            <a:lstStyle/>
            <a:p>
              <a:endParaRPr sz="1350"/>
            </a:p>
          </p:txBody>
        </p:sp>
        <p:sp>
          <p:nvSpPr>
            <p:cNvPr id="100" name="object 100"/>
            <p:cNvSpPr/>
            <p:nvPr/>
          </p:nvSpPr>
          <p:spPr>
            <a:xfrm>
              <a:off x="5144681" y="4039679"/>
              <a:ext cx="1755775" cy="1500505"/>
            </a:xfrm>
            <a:custGeom>
              <a:avLst/>
              <a:gdLst/>
              <a:ahLst/>
              <a:cxnLst/>
              <a:rect l="l" t="t" r="r" b="b"/>
              <a:pathLst>
                <a:path w="1755775" h="1500504">
                  <a:moveTo>
                    <a:pt x="1755630" y="187509"/>
                  </a:moveTo>
                  <a:lnTo>
                    <a:pt x="1727422" y="234843"/>
                  </a:lnTo>
                  <a:lnTo>
                    <a:pt x="1679470" y="264019"/>
                  </a:lnTo>
                  <a:lnTo>
                    <a:pt x="1610659" y="290766"/>
                  </a:lnTo>
                  <a:lnTo>
                    <a:pt x="1569090" y="303087"/>
                  </a:lnTo>
                  <a:lnTo>
                    <a:pt x="1523098" y="314633"/>
                  </a:lnTo>
                  <a:lnTo>
                    <a:pt x="1472944" y="325346"/>
                  </a:lnTo>
                  <a:lnTo>
                    <a:pt x="1418894" y="335170"/>
                  </a:lnTo>
                  <a:lnTo>
                    <a:pt x="1361210" y="344050"/>
                  </a:lnTo>
                  <a:lnTo>
                    <a:pt x="1300156" y="351928"/>
                  </a:lnTo>
                  <a:lnTo>
                    <a:pt x="1235995" y="358748"/>
                  </a:lnTo>
                  <a:lnTo>
                    <a:pt x="1168991" y="364455"/>
                  </a:lnTo>
                  <a:lnTo>
                    <a:pt x="1099407" y="368991"/>
                  </a:lnTo>
                  <a:lnTo>
                    <a:pt x="1027507" y="372301"/>
                  </a:lnTo>
                  <a:lnTo>
                    <a:pt x="953555" y="374328"/>
                  </a:lnTo>
                  <a:lnTo>
                    <a:pt x="877813" y="375017"/>
                  </a:lnTo>
                  <a:lnTo>
                    <a:pt x="802072" y="374328"/>
                  </a:lnTo>
                  <a:lnTo>
                    <a:pt x="728120" y="372301"/>
                  </a:lnTo>
                  <a:lnTo>
                    <a:pt x="656220" y="368991"/>
                  </a:lnTo>
                  <a:lnTo>
                    <a:pt x="586637" y="364455"/>
                  </a:lnTo>
                  <a:lnTo>
                    <a:pt x="519634" y="358748"/>
                  </a:lnTo>
                  <a:lnTo>
                    <a:pt x="455473" y="351928"/>
                  </a:lnTo>
                  <a:lnTo>
                    <a:pt x="394419" y="344050"/>
                  </a:lnTo>
                  <a:lnTo>
                    <a:pt x="336735" y="335170"/>
                  </a:lnTo>
                  <a:lnTo>
                    <a:pt x="282685" y="325346"/>
                  </a:lnTo>
                  <a:lnTo>
                    <a:pt x="232532" y="314633"/>
                  </a:lnTo>
                  <a:lnTo>
                    <a:pt x="186540" y="303087"/>
                  </a:lnTo>
                  <a:lnTo>
                    <a:pt x="144971" y="290766"/>
                  </a:lnTo>
                  <a:lnTo>
                    <a:pt x="108090" y="277724"/>
                  </a:lnTo>
                  <a:lnTo>
                    <a:pt x="49445" y="249706"/>
                  </a:lnTo>
                  <a:lnTo>
                    <a:pt x="12712" y="219484"/>
                  </a:lnTo>
                  <a:lnTo>
                    <a:pt x="0" y="187509"/>
                  </a:lnTo>
                  <a:lnTo>
                    <a:pt x="3222" y="171330"/>
                  </a:lnTo>
                  <a:lnTo>
                    <a:pt x="28208" y="140174"/>
                  </a:lnTo>
                  <a:lnTo>
                    <a:pt x="76160" y="110998"/>
                  </a:lnTo>
                  <a:lnTo>
                    <a:pt x="144971" y="84251"/>
                  </a:lnTo>
                  <a:lnTo>
                    <a:pt x="186540" y="71929"/>
                  </a:lnTo>
                  <a:lnTo>
                    <a:pt x="232532" y="60384"/>
                  </a:lnTo>
                  <a:lnTo>
                    <a:pt x="282685" y="49671"/>
                  </a:lnTo>
                  <a:lnTo>
                    <a:pt x="336735" y="39846"/>
                  </a:lnTo>
                  <a:lnTo>
                    <a:pt x="394419" y="30967"/>
                  </a:lnTo>
                  <a:lnTo>
                    <a:pt x="455473" y="23089"/>
                  </a:lnTo>
                  <a:lnTo>
                    <a:pt x="519634" y="16268"/>
                  </a:lnTo>
                  <a:lnTo>
                    <a:pt x="586637" y="10562"/>
                  </a:lnTo>
                  <a:lnTo>
                    <a:pt x="656220" y="6025"/>
                  </a:lnTo>
                  <a:lnTo>
                    <a:pt x="728120" y="2715"/>
                  </a:lnTo>
                  <a:lnTo>
                    <a:pt x="802072" y="688"/>
                  </a:lnTo>
                  <a:lnTo>
                    <a:pt x="877813" y="0"/>
                  </a:lnTo>
                  <a:lnTo>
                    <a:pt x="953555" y="688"/>
                  </a:lnTo>
                  <a:lnTo>
                    <a:pt x="1027507" y="2715"/>
                  </a:lnTo>
                  <a:lnTo>
                    <a:pt x="1099407" y="6025"/>
                  </a:lnTo>
                  <a:lnTo>
                    <a:pt x="1168991" y="10562"/>
                  </a:lnTo>
                  <a:lnTo>
                    <a:pt x="1235995" y="16268"/>
                  </a:lnTo>
                  <a:lnTo>
                    <a:pt x="1300156" y="23089"/>
                  </a:lnTo>
                  <a:lnTo>
                    <a:pt x="1361210" y="30967"/>
                  </a:lnTo>
                  <a:lnTo>
                    <a:pt x="1418894" y="39846"/>
                  </a:lnTo>
                  <a:lnTo>
                    <a:pt x="1472944" y="49671"/>
                  </a:lnTo>
                  <a:lnTo>
                    <a:pt x="1523098" y="60384"/>
                  </a:lnTo>
                  <a:lnTo>
                    <a:pt x="1569090" y="71929"/>
                  </a:lnTo>
                  <a:lnTo>
                    <a:pt x="1610659" y="84251"/>
                  </a:lnTo>
                  <a:lnTo>
                    <a:pt x="1647540" y="97293"/>
                  </a:lnTo>
                  <a:lnTo>
                    <a:pt x="1706185" y="125311"/>
                  </a:lnTo>
                  <a:lnTo>
                    <a:pt x="1742918" y="155533"/>
                  </a:lnTo>
                  <a:lnTo>
                    <a:pt x="1755630" y="187509"/>
                  </a:lnTo>
                  <a:close/>
                </a:path>
                <a:path w="1755775" h="1500504">
                  <a:moveTo>
                    <a:pt x="1755630" y="187509"/>
                  </a:moveTo>
                  <a:lnTo>
                    <a:pt x="1755630" y="1312560"/>
                  </a:lnTo>
                  <a:lnTo>
                    <a:pt x="1752408" y="1328739"/>
                  </a:lnTo>
                  <a:lnTo>
                    <a:pt x="1727422" y="1359895"/>
                  </a:lnTo>
                  <a:lnTo>
                    <a:pt x="1679470" y="1389072"/>
                  </a:lnTo>
                  <a:lnTo>
                    <a:pt x="1610659" y="1415819"/>
                  </a:lnTo>
                  <a:lnTo>
                    <a:pt x="1569090" y="1428140"/>
                  </a:lnTo>
                  <a:lnTo>
                    <a:pt x="1523098" y="1439686"/>
                  </a:lnTo>
                  <a:lnTo>
                    <a:pt x="1472944" y="1450399"/>
                  </a:lnTo>
                  <a:lnTo>
                    <a:pt x="1418894" y="1460224"/>
                  </a:lnTo>
                  <a:lnTo>
                    <a:pt x="1361210" y="1469103"/>
                  </a:lnTo>
                  <a:lnTo>
                    <a:pt x="1300156" y="1476981"/>
                  </a:lnTo>
                  <a:lnTo>
                    <a:pt x="1235995" y="1483802"/>
                  </a:lnTo>
                  <a:lnTo>
                    <a:pt x="1168991" y="1489508"/>
                  </a:lnTo>
                  <a:lnTo>
                    <a:pt x="1099407" y="1494045"/>
                  </a:lnTo>
                  <a:lnTo>
                    <a:pt x="1027507" y="1497355"/>
                  </a:lnTo>
                  <a:lnTo>
                    <a:pt x="953555" y="1499382"/>
                  </a:lnTo>
                  <a:lnTo>
                    <a:pt x="877813" y="1500070"/>
                  </a:lnTo>
                  <a:lnTo>
                    <a:pt x="802072" y="1499382"/>
                  </a:lnTo>
                  <a:lnTo>
                    <a:pt x="728120" y="1497355"/>
                  </a:lnTo>
                  <a:lnTo>
                    <a:pt x="656220" y="1494045"/>
                  </a:lnTo>
                  <a:lnTo>
                    <a:pt x="586637" y="1489508"/>
                  </a:lnTo>
                  <a:lnTo>
                    <a:pt x="519634" y="1483802"/>
                  </a:lnTo>
                  <a:lnTo>
                    <a:pt x="455473" y="1476981"/>
                  </a:lnTo>
                  <a:lnTo>
                    <a:pt x="394419" y="1469103"/>
                  </a:lnTo>
                  <a:lnTo>
                    <a:pt x="336735" y="1460224"/>
                  </a:lnTo>
                  <a:lnTo>
                    <a:pt x="282685" y="1450399"/>
                  </a:lnTo>
                  <a:lnTo>
                    <a:pt x="232532" y="1439686"/>
                  </a:lnTo>
                  <a:lnTo>
                    <a:pt x="186540" y="1428140"/>
                  </a:lnTo>
                  <a:lnTo>
                    <a:pt x="144971" y="1415819"/>
                  </a:lnTo>
                  <a:lnTo>
                    <a:pt x="108090" y="1402777"/>
                  </a:lnTo>
                  <a:lnTo>
                    <a:pt x="49445" y="1374759"/>
                  </a:lnTo>
                  <a:lnTo>
                    <a:pt x="12712" y="1344537"/>
                  </a:lnTo>
                  <a:lnTo>
                    <a:pt x="0" y="1312560"/>
                  </a:lnTo>
                  <a:lnTo>
                    <a:pt x="0" y="187509"/>
                  </a:lnTo>
                </a:path>
              </a:pathLst>
            </a:custGeom>
            <a:ln w="12700">
              <a:solidFill>
                <a:srgbClr val="A9D18E"/>
              </a:solidFill>
            </a:ln>
          </p:spPr>
          <p:txBody>
            <a:bodyPr wrap="square" lIns="0" tIns="0" rIns="0" bIns="0" rtlCol="0"/>
            <a:lstStyle/>
            <a:p>
              <a:endParaRPr sz="1350"/>
            </a:p>
          </p:txBody>
        </p:sp>
      </p:grpSp>
      <p:sp>
        <p:nvSpPr>
          <p:cNvPr id="101" name="object 101"/>
          <p:cNvSpPr txBox="1"/>
          <p:nvPr/>
        </p:nvSpPr>
        <p:spPr>
          <a:xfrm>
            <a:off x="3870417" y="3362795"/>
            <a:ext cx="1419225" cy="553678"/>
          </a:xfrm>
          <a:prstGeom prst="rect">
            <a:avLst/>
          </a:prstGeom>
        </p:spPr>
        <p:txBody>
          <a:bodyPr vert="horz" wrap="square" lIns="0" tIns="9525" rIns="0" bIns="0" rtlCol="0">
            <a:spAutoFit/>
          </a:bodyPr>
          <a:lstStyle/>
          <a:p>
            <a:pPr marL="196691" marR="3810" indent="-187643">
              <a:lnSpc>
                <a:spcPts val="2175"/>
              </a:lnSpc>
              <a:spcBef>
                <a:spcPts val="75"/>
              </a:spcBef>
            </a:pPr>
            <a:r>
              <a:rPr sz="1725" spc="-34" dirty="0">
                <a:solidFill>
                  <a:srgbClr val="385723"/>
                </a:solidFill>
                <a:latin typeface="Liberation Sans Narrow"/>
                <a:cs typeface="Liberation Sans Narrow"/>
              </a:rPr>
              <a:t>Training</a:t>
            </a:r>
            <a:r>
              <a:rPr sz="1725" spc="-56" dirty="0">
                <a:solidFill>
                  <a:srgbClr val="385723"/>
                </a:solidFill>
                <a:latin typeface="Liberation Sans Narrow"/>
                <a:cs typeface="Liberation Sans Narrow"/>
              </a:rPr>
              <a:t> </a:t>
            </a:r>
            <a:r>
              <a:rPr sz="1725" spc="-60" dirty="0">
                <a:solidFill>
                  <a:srgbClr val="385723"/>
                </a:solidFill>
                <a:latin typeface="Liberation Sans Narrow"/>
                <a:cs typeface="Liberation Sans Narrow"/>
              </a:rPr>
              <a:t>Set</a:t>
            </a:r>
            <a:r>
              <a:rPr sz="1725" spc="-38" dirty="0">
                <a:solidFill>
                  <a:srgbClr val="385723"/>
                </a:solidFill>
                <a:latin typeface="Liberation Sans Narrow"/>
                <a:cs typeface="Liberation Sans Narrow"/>
              </a:rPr>
              <a:t> </a:t>
            </a:r>
            <a:r>
              <a:rPr sz="1725" spc="-19" dirty="0">
                <a:solidFill>
                  <a:srgbClr val="385723"/>
                </a:solidFill>
                <a:latin typeface="Liberation Sans Narrow"/>
                <a:cs typeface="Liberation Sans Narrow"/>
              </a:rPr>
              <a:t>of </a:t>
            </a:r>
            <a:r>
              <a:rPr sz="1725" spc="-34" dirty="0">
                <a:solidFill>
                  <a:srgbClr val="385723"/>
                </a:solidFill>
                <a:latin typeface="Liberation Sans Narrow"/>
                <a:cs typeface="Liberation Sans Narrow"/>
              </a:rPr>
              <a:t>Dataset</a:t>
            </a:r>
            <a:r>
              <a:rPr sz="1725" spc="-49" dirty="0">
                <a:solidFill>
                  <a:srgbClr val="385723"/>
                </a:solidFill>
                <a:latin typeface="Liberation Sans Narrow"/>
                <a:cs typeface="Liberation Sans Narrow"/>
              </a:rPr>
              <a:t> </a:t>
            </a:r>
            <a:r>
              <a:rPr sz="1725" spc="-38" dirty="0">
                <a:solidFill>
                  <a:srgbClr val="385723"/>
                </a:solidFill>
                <a:latin typeface="Liberation Sans Narrow"/>
                <a:cs typeface="Liberation Sans Narrow"/>
              </a:rPr>
              <a:t>B</a:t>
            </a:r>
            <a:endParaRPr sz="1725" dirty="0">
              <a:latin typeface="Liberation Sans Narrow"/>
              <a:cs typeface="Liberation Sans Narrow"/>
            </a:endParaRPr>
          </a:p>
        </p:txBody>
      </p:sp>
      <p:grpSp>
        <p:nvGrpSpPr>
          <p:cNvPr id="102" name="object 102"/>
          <p:cNvGrpSpPr/>
          <p:nvPr/>
        </p:nvGrpSpPr>
        <p:grpSpPr>
          <a:xfrm>
            <a:off x="6181725" y="3019425"/>
            <a:ext cx="1419225" cy="1228725"/>
            <a:chOff x="8242300" y="4025900"/>
            <a:chExt cx="1892300" cy="1638300"/>
          </a:xfrm>
        </p:grpSpPr>
        <p:pic>
          <p:nvPicPr>
            <p:cNvPr id="103" name="object 103"/>
            <p:cNvPicPr/>
            <p:nvPr/>
          </p:nvPicPr>
          <p:blipFill>
            <a:blip r:embed="rId53" cstate="print"/>
            <a:stretch>
              <a:fillRect/>
            </a:stretch>
          </p:blipFill>
          <p:spPr>
            <a:xfrm>
              <a:off x="8242300" y="4025900"/>
              <a:ext cx="1892300" cy="1638300"/>
            </a:xfrm>
            <a:prstGeom prst="rect">
              <a:avLst/>
            </a:prstGeom>
          </p:spPr>
        </p:pic>
        <p:pic>
          <p:nvPicPr>
            <p:cNvPr id="104" name="object 104"/>
            <p:cNvPicPr/>
            <p:nvPr/>
          </p:nvPicPr>
          <p:blipFill>
            <a:blip r:embed="rId54" cstate="print"/>
            <a:stretch>
              <a:fillRect/>
            </a:stretch>
          </p:blipFill>
          <p:spPr>
            <a:xfrm>
              <a:off x="8394700" y="4419600"/>
              <a:ext cx="1587500" cy="1130300"/>
            </a:xfrm>
            <a:prstGeom prst="rect">
              <a:avLst/>
            </a:prstGeom>
          </p:spPr>
        </p:pic>
        <p:sp>
          <p:nvSpPr>
            <p:cNvPr id="105" name="object 105"/>
            <p:cNvSpPr/>
            <p:nvPr/>
          </p:nvSpPr>
          <p:spPr>
            <a:xfrm>
              <a:off x="8255126" y="4227182"/>
              <a:ext cx="1755775" cy="1313180"/>
            </a:xfrm>
            <a:custGeom>
              <a:avLst/>
              <a:gdLst/>
              <a:ahLst/>
              <a:cxnLst/>
              <a:rect l="l" t="t" r="r" b="b"/>
              <a:pathLst>
                <a:path w="1755775" h="1313179">
                  <a:moveTo>
                    <a:pt x="1755622" y="0"/>
                  </a:moveTo>
                  <a:lnTo>
                    <a:pt x="1727413" y="47338"/>
                  </a:lnTo>
                  <a:lnTo>
                    <a:pt x="1679461" y="76515"/>
                  </a:lnTo>
                  <a:lnTo>
                    <a:pt x="1610650" y="103263"/>
                  </a:lnTo>
                  <a:lnTo>
                    <a:pt x="1569081" y="115585"/>
                  </a:lnTo>
                  <a:lnTo>
                    <a:pt x="1523088" y="127131"/>
                  </a:lnTo>
                  <a:lnTo>
                    <a:pt x="1472935" y="137844"/>
                  </a:lnTo>
                  <a:lnTo>
                    <a:pt x="1418885" y="147669"/>
                  </a:lnTo>
                  <a:lnTo>
                    <a:pt x="1361201" y="156548"/>
                  </a:lnTo>
                  <a:lnTo>
                    <a:pt x="1300147" y="164426"/>
                  </a:lnTo>
                  <a:lnTo>
                    <a:pt x="1235987" y="171247"/>
                  </a:lnTo>
                  <a:lnTo>
                    <a:pt x="1168984" y="176953"/>
                  </a:lnTo>
                  <a:lnTo>
                    <a:pt x="1099401" y="181490"/>
                  </a:lnTo>
                  <a:lnTo>
                    <a:pt x="1027502" y="184800"/>
                  </a:lnTo>
                  <a:lnTo>
                    <a:pt x="953551" y="186827"/>
                  </a:lnTo>
                  <a:lnTo>
                    <a:pt x="877811" y="187515"/>
                  </a:lnTo>
                  <a:lnTo>
                    <a:pt x="802069" y="186827"/>
                  </a:lnTo>
                  <a:lnTo>
                    <a:pt x="728116" y="184800"/>
                  </a:lnTo>
                  <a:lnTo>
                    <a:pt x="656216" y="181490"/>
                  </a:lnTo>
                  <a:lnTo>
                    <a:pt x="586633" y="176953"/>
                  </a:lnTo>
                  <a:lnTo>
                    <a:pt x="519629" y="171247"/>
                  </a:lnTo>
                  <a:lnTo>
                    <a:pt x="455469" y="164426"/>
                  </a:lnTo>
                  <a:lnTo>
                    <a:pt x="394415" y="156548"/>
                  </a:lnTo>
                  <a:lnTo>
                    <a:pt x="336731" y="147669"/>
                  </a:lnTo>
                  <a:lnTo>
                    <a:pt x="282681" y="137844"/>
                  </a:lnTo>
                  <a:lnTo>
                    <a:pt x="232529" y="127131"/>
                  </a:lnTo>
                  <a:lnTo>
                    <a:pt x="186537" y="115585"/>
                  </a:lnTo>
                  <a:lnTo>
                    <a:pt x="144969" y="103263"/>
                  </a:lnTo>
                  <a:lnTo>
                    <a:pt x="108088" y="90221"/>
                  </a:lnTo>
                  <a:lnTo>
                    <a:pt x="49444" y="62202"/>
                  </a:lnTo>
                  <a:lnTo>
                    <a:pt x="12712" y="31978"/>
                  </a:lnTo>
                  <a:lnTo>
                    <a:pt x="0" y="0"/>
                  </a:lnTo>
                  <a:lnTo>
                    <a:pt x="0" y="1125054"/>
                  </a:lnTo>
                  <a:lnTo>
                    <a:pt x="28207" y="1172388"/>
                  </a:lnTo>
                  <a:lnTo>
                    <a:pt x="76159" y="1201565"/>
                  </a:lnTo>
                  <a:lnTo>
                    <a:pt x="144969" y="1228313"/>
                  </a:lnTo>
                  <a:lnTo>
                    <a:pt x="186537" y="1240635"/>
                  </a:lnTo>
                  <a:lnTo>
                    <a:pt x="232529" y="1252181"/>
                  </a:lnTo>
                  <a:lnTo>
                    <a:pt x="282681" y="1262895"/>
                  </a:lnTo>
                  <a:lnTo>
                    <a:pt x="336731" y="1272720"/>
                  </a:lnTo>
                  <a:lnTo>
                    <a:pt x="394415" y="1281600"/>
                  </a:lnTo>
                  <a:lnTo>
                    <a:pt x="455469" y="1289479"/>
                  </a:lnTo>
                  <a:lnTo>
                    <a:pt x="519629" y="1296300"/>
                  </a:lnTo>
                  <a:lnTo>
                    <a:pt x="586633" y="1302007"/>
                  </a:lnTo>
                  <a:lnTo>
                    <a:pt x="656216" y="1306544"/>
                  </a:lnTo>
                  <a:lnTo>
                    <a:pt x="728116" y="1309854"/>
                  </a:lnTo>
                  <a:lnTo>
                    <a:pt x="802069" y="1311882"/>
                  </a:lnTo>
                  <a:lnTo>
                    <a:pt x="877811" y="1312570"/>
                  </a:lnTo>
                  <a:lnTo>
                    <a:pt x="953551" y="1311882"/>
                  </a:lnTo>
                  <a:lnTo>
                    <a:pt x="1027502" y="1309854"/>
                  </a:lnTo>
                  <a:lnTo>
                    <a:pt x="1099401" y="1306544"/>
                  </a:lnTo>
                  <a:lnTo>
                    <a:pt x="1168984" y="1302007"/>
                  </a:lnTo>
                  <a:lnTo>
                    <a:pt x="1235987" y="1296300"/>
                  </a:lnTo>
                  <a:lnTo>
                    <a:pt x="1300147" y="1289479"/>
                  </a:lnTo>
                  <a:lnTo>
                    <a:pt x="1361201" y="1281600"/>
                  </a:lnTo>
                  <a:lnTo>
                    <a:pt x="1418885" y="1272720"/>
                  </a:lnTo>
                  <a:lnTo>
                    <a:pt x="1472935" y="1262895"/>
                  </a:lnTo>
                  <a:lnTo>
                    <a:pt x="1523088" y="1252181"/>
                  </a:lnTo>
                  <a:lnTo>
                    <a:pt x="1569081" y="1240635"/>
                  </a:lnTo>
                  <a:lnTo>
                    <a:pt x="1610650" y="1228313"/>
                  </a:lnTo>
                  <a:lnTo>
                    <a:pt x="1647531" y="1215270"/>
                  </a:lnTo>
                  <a:lnTo>
                    <a:pt x="1706176" y="1187252"/>
                  </a:lnTo>
                  <a:lnTo>
                    <a:pt x="1742909" y="1157030"/>
                  </a:lnTo>
                  <a:lnTo>
                    <a:pt x="1755622" y="1125054"/>
                  </a:lnTo>
                  <a:lnTo>
                    <a:pt x="1755622" y="0"/>
                  </a:lnTo>
                  <a:close/>
                </a:path>
              </a:pathLst>
            </a:custGeom>
            <a:solidFill>
              <a:srgbClr val="E2F0D9"/>
            </a:solidFill>
          </p:spPr>
          <p:txBody>
            <a:bodyPr wrap="square" lIns="0" tIns="0" rIns="0" bIns="0" rtlCol="0"/>
            <a:lstStyle/>
            <a:p>
              <a:endParaRPr sz="1350"/>
            </a:p>
          </p:txBody>
        </p:sp>
        <p:sp>
          <p:nvSpPr>
            <p:cNvPr id="106" name="object 106"/>
            <p:cNvSpPr/>
            <p:nvPr/>
          </p:nvSpPr>
          <p:spPr>
            <a:xfrm>
              <a:off x="8255126" y="4039679"/>
              <a:ext cx="1755775" cy="375285"/>
            </a:xfrm>
            <a:custGeom>
              <a:avLst/>
              <a:gdLst/>
              <a:ahLst/>
              <a:cxnLst/>
              <a:rect l="l" t="t" r="r" b="b"/>
              <a:pathLst>
                <a:path w="1755775" h="375285">
                  <a:moveTo>
                    <a:pt x="877811" y="0"/>
                  </a:moveTo>
                  <a:lnTo>
                    <a:pt x="802069" y="688"/>
                  </a:lnTo>
                  <a:lnTo>
                    <a:pt x="728116" y="2715"/>
                  </a:lnTo>
                  <a:lnTo>
                    <a:pt x="656216" y="6025"/>
                  </a:lnTo>
                  <a:lnTo>
                    <a:pt x="586633" y="10561"/>
                  </a:lnTo>
                  <a:lnTo>
                    <a:pt x="519629" y="16267"/>
                  </a:lnTo>
                  <a:lnTo>
                    <a:pt x="455469" y="23088"/>
                  </a:lnTo>
                  <a:lnTo>
                    <a:pt x="394415" y="30966"/>
                  </a:lnTo>
                  <a:lnTo>
                    <a:pt x="336731" y="39845"/>
                  </a:lnTo>
                  <a:lnTo>
                    <a:pt x="282681" y="49669"/>
                  </a:lnTo>
                  <a:lnTo>
                    <a:pt x="232529" y="60381"/>
                  </a:lnTo>
                  <a:lnTo>
                    <a:pt x="186537" y="71927"/>
                  </a:lnTo>
                  <a:lnTo>
                    <a:pt x="144969" y="84248"/>
                  </a:lnTo>
                  <a:lnTo>
                    <a:pt x="108088" y="97289"/>
                  </a:lnTo>
                  <a:lnTo>
                    <a:pt x="49444" y="125306"/>
                  </a:lnTo>
                  <a:lnTo>
                    <a:pt x="12712" y="155527"/>
                  </a:lnTo>
                  <a:lnTo>
                    <a:pt x="0" y="187502"/>
                  </a:lnTo>
                  <a:lnTo>
                    <a:pt x="3222" y="203683"/>
                  </a:lnTo>
                  <a:lnTo>
                    <a:pt x="28207" y="234840"/>
                  </a:lnTo>
                  <a:lnTo>
                    <a:pt x="76159" y="264018"/>
                  </a:lnTo>
                  <a:lnTo>
                    <a:pt x="144969" y="290766"/>
                  </a:lnTo>
                  <a:lnTo>
                    <a:pt x="186537" y="303088"/>
                  </a:lnTo>
                  <a:lnTo>
                    <a:pt x="232529" y="314634"/>
                  </a:lnTo>
                  <a:lnTo>
                    <a:pt x="282681" y="325347"/>
                  </a:lnTo>
                  <a:lnTo>
                    <a:pt x="336731" y="335172"/>
                  </a:lnTo>
                  <a:lnTo>
                    <a:pt x="394415" y="344051"/>
                  </a:lnTo>
                  <a:lnTo>
                    <a:pt x="455469" y="351929"/>
                  </a:lnTo>
                  <a:lnTo>
                    <a:pt x="519629" y="358750"/>
                  </a:lnTo>
                  <a:lnTo>
                    <a:pt x="586633" y="364456"/>
                  </a:lnTo>
                  <a:lnTo>
                    <a:pt x="656216" y="368992"/>
                  </a:lnTo>
                  <a:lnTo>
                    <a:pt x="728116" y="372302"/>
                  </a:lnTo>
                  <a:lnTo>
                    <a:pt x="802069" y="374330"/>
                  </a:lnTo>
                  <a:lnTo>
                    <a:pt x="877811" y="375018"/>
                  </a:lnTo>
                  <a:lnTo>
                    <a:pt x="953551" y="374330"/>
                  </a:lnTo>
                  <a:lnTo>
                    <a:pt x="1027502" y="372302"/>
                  </a:lnTo>
                  <a:lnTo>
                    <a:pt x="1099401" y="368992"/>
                  </a:lnTo>
                  <a:lnTo>
                    <a:pt x="1168984" y="364456"/>
                  </a:lnTo>
                  <a:lnTo>
                    <a:pt x="1235987" y="358750"/>
                  </a:lnTo>
                  <a:lnTo>
                    <a:pt x="1300147" y="351929"/>
                  </a:lnTo>
                  <a:lnTo>
                    <a:pt x="1361201" y="344051"/>
                  </a:lnTo>
                  <a:lnTo>
                    <a:pt x="1418885" y="335172"/>
                  </a:lnTo>
                  <a:lnTo>
                    <a:pt x="1472935" y="325347"/>
                  </a:lnTo>
                  <a:lnTo>
                    <a:pt x="1523088" y="314634"/>
                  </a:lnTo>
                  <a:lnTo>
                    <a:pt x="1569081" y="303088"/>
                  </a:lnTo>
                  <a:lnTo>
                    <a:pt x="1610650" y="290766"/>
                  </a:lnTo>
                  <a:lnTo>
                    <a:pt x="1647531" y="277724"/>
                  </a:lnTo>
                  <a:lnTo>
                    <a:pt x="1706176" y="249705"/>
                  </a:lnTo>
                  <a:lnTo>
                    <a:pt x="1742909" y="219481"/>
                  </a:lnTo>
                  <a:lnTo>
                    <a:pt x="1755622" y="187502"/>
                  </a:lnTo>
                  <a:lnTo>
                    <a:pt x="1752400" y="171324"/>
                  </a:lnTo>
                  <a:lnTo>
                    <a:pt x="1727413" y="140169"/>
                  </a:lnTo>
                  <a:lnTo>
                    <a:pt x="1679461" y="110994"/>
                  </a:lnTo>
                  <a:lnTo>
                    <a:pt x="1610650" y="84248"/>
                  </a:lnTo>
                  <a:lnTo>
                    <a:pt x="1569081" y="71927"/>
                  </a:lnTo>
                  <a:lnTo>
                    <a:pt x="1523088" y="60381"/>
                  </a:lnTo>
                  <a:lnTo>
                    <a:pt x="1472935" y="49669"/>
                  </a:lnTo>
                  <a:lnTo>
                    <a:pt x="1418885" y="39845"/>
                  </a:lnTo>
                  <a:lnTo>
                    <a:pt x="1361201" y="30966"/>
                  </a:lnTo>
                  <a:lnTo>
                    <a:pt x="1300147" y="23088"/>
                  </a:lnTo>
                  <a:lnTo>
                    <a:pt x="1235987" y="16267"/>
                  </a:lnTo>
                  <a:lnTo>
                    <a:pt x="1168984" y="10561"/>
                  </a:lnTo>
                  <a:lnTo>
                    <a:pt x="1099401" y="6025"/>
                  </a:lnTo>
                  <a:lnTo>
                    <a:pt x="1027502" y="2715"/>
                  </a:lnTo>
                  <a:lnTo>
                    <a:pt x="953551" y="688"/>
                  </a:lnTo>
                  <a:lnTo>
                    <a:pt x="877811" y="0"/>
                  </a:lnTo>
                  <a:close/>
                </a:path>
              </a:pathLst>
            </a:custGeom>
            <a:solidFill>
              <a:srgbClr val="EEF6E8"/>
            </a:solidFill>
          </p:spPr>
          <p:txBody>
            <a:bodyPr wrap="square" lIns="0" tIns="0" rIns="0" bIns="0" rtlCol="0"/>
            <a:lstStyle/>
            <a:p>
              <a:endParaRPr sz="1350"/>
            </a:p>
          </p:txBody>
        </p:sp>
        <p:sp>
          <p:nvSpPr>
            <p:cNvPr id="107" name="object 107"/>
            <p:cNvSpPr/>
            <p:nvPr/>
          </p:nvSpPr>
          <p:spPr>
            <a:xfrm>
              <a:off x="8255126" y="4039679"/>
              <a:ext cx="1755775" cy="1500505"/>
            </a:xfrm>
            <a:custGeom>
              <a:avLst/>
              <a:gdLst/>
              <a:ahLst/>
              <a:cxnLst/>
              <a:rect l="l" t="t" r="r" b="b"/>
              <a:pathLst>
                <a:path w="1755775" h="1500504">
                  <a:moveTo>
                    <a:pt x="1755630" y="187509"/>
                  </a:moveTo>
                  <a:lnTo>
                    <a:pt x="1727422" y="234843"/>
                  </a:lnTo>
                  <a:lnTo>
                    <a:pt x="1679470" y="264019"/>
                  </a:lnTo>
                  <a:lnTo>
                    <a:pt x="1610659" y="290766"/>
                  </a:lnTo>
                  <a:lnTo>
                    <a:pt x="1569090" y="303087"/>
                  </a:lnTo>
                  <a:lnTo>
                    <a:pt x="1523098" y="314633"/>
                  </a:lnTo>
                  <a:lnTo>
                    <a:pt x="1472944" y="325346"/>
                  </a:lnTo>
                  <a:lnTo>
                    <a:pt x="1418894" y="335170"/>
                  </a:lnTo>
                  <a:lnTo>
                    <a:pt x="1361210" y="344050"/>
                  </a:lnTo>
                  <a:lnTo>
                    <a:pt x="1300156" y="351928"/>
                  </a:lnTo>
                  <a:lnTo>
                    <a:pt x="1235995" y="358748"/>
                  </a:lnTo>
                  <a:lnTo>
                    <a:pt x="1168991" y="364455"/>
                  </a:lnTo>
                  <a:lnTo>
                    <a:pt x="1099407" y="368991"/>
                  </a:lnTo>
                  <a:lnTo>
                    <a:pt x="1027507" y="372301"/>
                  </a:lnTo>
                  <a:lnTo>
                    <a:pt x="953555" y="374328"/>
                  </a:lnTo>
                  <a:lnTo>
                    <a:pt x="877813" y="375017"/>
                  </a:lnTo>
                  <a:lnTo>
                    <a:pt x="802072" y="374328"/>
                  </a:lnTo>
                  <a:lnTo>
                    <a:pt x="728120" y="372301"/>
                  </a:lnTo>
                  <a:lnTo>
                    <a:pt x="656220" y="368991"/>
                  </a:lnTo>
                  <a:lnTo>
                    <a:pt x="586637" y="364455"/>
                  </a:lnTo>
                  <a:lnTo>
                    <a:pt x="519634" y="358748"/>
                  </a:lnTo>
                  <a:lnTo>
                    <a:pt x="455473" y="351928"/>
                  </a:lnTo>
                  <a:lnTo>
                    <a:pt x="394419" y="344050"/>
                  </a:lnTo>
                  <a:lnTo>
                    <a:pt x="336735" y="335170"/>
                  </a:lnTo>
                  <a:lnTo>
                    <a:pt x="282685" y="325346"/>
                  </a:lnTo>
                  <a:lnTo>
                    <a:pt x="232532" y="314633"/>
                  </a:lnTo>
                  <a:lnTo>
                    <a:pt x="186540" y="303087"/>
                  </a:lnTo>
                  <a:lnTo>
                    <a:pt x="144971" y="290766"/>
                  </a:lnTo>
                  <a:lnTo>
                    <a:pt x="108090" y="277724"/>
                  </a:lnTo>
                  <a:lnTo>
                    <a:pt x="49445" y="249706"/>
                  </a:lnTo>
                  <a:lnTo>
                    <a:pt x="12712" y="219484"/>
                  </a:lnTo>
                  <a:lnTo>
                    <a:pt x="0" y="187509"/>
                  </a:lnTo>
                  <a:lnTo>
                    <a:pt x="3222" y="171330"/>
                  </a:lnTo>
                  <a:lnTo>
                    <a:pt x="28208" y="140174"/>
                  </a:lnTo>
                  <a:lnTo>
                    <a:pt x="76160" y="110998"/>
                  </a:lnTo>
                  <a:lnTo>
                    <a:pt x="144971" y="84251"/>
                  </a:lnTo>
                  <a:lnTo>
                    <a:pt x="186540" y="71929"/>
                  </a:lnTo>
                  <a:lnTo>
                    <a:pt x="232532" y="60384"/>
                  </a:lnTo>
                  <a:lnTo>
                    <a:pt x="282685" y="49671"/>
                  </a:lnTo>
                  <a:lnTo>
                    <a:pt x="336735" y="39846"/>
                  </a:lnTo>
                  <a:lnTo>
                    <a:pt x="394419" y="30967"/>
                  </a:lnTo>
                  <a:lnTo>
                    <a:pt x="455473" y="23089"/>
                  </a:lnTo>
                  <a:lnTo>
                    <a:pt x="519634" y="16268"/>
                  </a:lnTo>
                  <a:lnTo>
                    <a:pt x="586637" y="10562"/>
                  </a:lnTo>
                  <a:lnTo>
                    <a:pt x="656220" y="6025"/>
                  </a:lnTo>
                  <a:lnTo>
                    <a:pt x="728120" y="2715"/>
                  </a:lnTo>
                  <a:lnTo>
                    <a:pt x="802072" y="688"/>
                  </a:lnTo>
                  <a:lnTo>
                    <a:pt x="877813" y="0"/>
                  </a:lnTo>
                  <a:lnTo>
                    <a:pt x="953555" y="688"/>
                  </a:lnTo>
                  <a:lnTo>
                    <a:pt x="1027507" y="2715"/>
                  </a:lnTo>
                  <a:lnTo>
                    <a:pt x="1099407" y="6025"/>
                  </a:lnTo>
                  <a:lnTo>
                    <a:pt x="1168991" y="10562"/>
                  </a:lnTo>
                  <a:lnTo>
                    <a:pt x="1235995" y="16268"/>
                  </a:lnTo>
                  <a:lnTo>
                    <a:pt x="1300156" y="23089"/>
                  </a:lnTo>
                  <a:lnTo>
                    <a:pt x="1361210" y="30967"/>
                  </a:lnTo>
                  <a:lnTo>
                    <a:pt x="1418894" y="39846"/>
                  </a:lnTo>
                  <a:lnTo>
                    <a:pt x="1472944" y="49671"/>
                  </a:lnTo>
                  <a:lnTo>
                    <a:pt x="1523098" y="60384"/>
                  </a:lnTo>
                  <a:lnTo>
                    <a:pt x="1569090" y="71929"/>
                  </a:lnTo>
                  <a:lnTo>
                    <a:pt x="1610659" y="84251"/>
                  </a:lnTo>
                  <a:lnTo>
                    <a:pt x="1647540" y="97293"/>
                  </a:lnTo>
                  <a:lnTo>
                    <a:pt x="1706185" y="125311"/>
                  </a:lnTo>
                  <a:lnTo>
                    <a:pt x="1742918" y="155533"/>
                  </a:lnTo>
                  <a:lnTo>
                    <a:pt x="1755630" y="187509"/>
                  </a:lnTo>
                  <a:close/>
                </a:path>
                <a:path w="1755775" h="1500504">
                  <a:moveTo>
                    <a:pt x="1755630" y="187509"/>
                  </a:moveTo>
                  <a:lnTo>
                    <a:pt x="1755630" y="1312560"/>
                  </a:lnTo>
                  <a:lnTo>
                    <a:pt x="1752408" y="1328739"/>
                  </a:lnTo>
                  <a:lnTo>
                    <a:pt x="1727422" y="1359895"/>
                  </a:lnTo>
                  <a:lnTo>
                    <a:pt x="1679470" y="1389072"/>
                  </a:lnTo>
                  <a:lnTo>
                    <a:pt x="1610659" y="1415819"/>
                  </a:lnTo>
                  <a:lnTo>
                    <a:pt x="1569090" y="1428140"/>
                  </a:lnTo>
                  <a:lnTo>
                    <a:pt x="1523098" y="1439686"/>
                  </a:lnTo>
                  <a:lnTo>
                    <a:pt x="1472944" y="1450399"/>
                  </a:lnTo>
                  <a:lnTo>
                    <a:pt x="1418894" y="1460224"/>
                  </a:lnTo>
                  <a:lnTo>
                    <a:pt x="1361210" y="1469103"/>
                  </a:lnTo>
                  <a:lnTo>
                    <a:pt x="1300156" y="1476981"/>
                  </a:lnTo>
                  <a:lnTo>
                    <a:pt x="1235995" y="1483802"/>
                  </a:lnTo>
                  <a:lnTo>
                    <a:pt x="1168991" y="1489508"/>
                  </a:lnTo>
                  <a:lnTo>
                    <a:pt x="1099407" y="1494045"/>
                  </a:lnTo>
                  <a:lnTo>
                    <a:pt x="1027507" y="1497355"/>
                  </a:lnTo>
                  <a:lnTo>
                    <a:pt x="953555" y="1499382"/>
                  </a:lnTo>
                  <a:lnTo>
                    <a:pt x="877813" y="1500070"/>
                  </a:lnTo>
                  <a:lnTo>
                    <a:pt x="802072" y="1499382"/>
                  </a:lnTo>
                  <a:lnTo>
                    <a:pt x="728120" y="1497355"/>
                  </a:lnTo>
                  <a:lnTo>
                    <a:pt x="656220" y="1494045"/>
                  </a:lnTo>
                  <a:lnTo>
                    <a:pt x="586637" y="1489508"/>
                  </a:lnTo>
                  <a:lnTo>
                    <a:pt x="519634" y="1483802"/>
                  </a:lnTo>
                  <a:lnTo>
                    <a:pt x="455473" y="1476981"/>
                  </a:lnTo>
                  <a:lnTo>
                    <a:pt x="394419" y="1469103"/>
                  </a:lnTo>
                  <a:lnTo>
                    <a:pt x="336735" y="1460224"/>
                  </a:lnTo>
                  <a:lnTo>
                    <a:pt x="282685" y="1450399"/>
                  </a:lnTo>
                  <a:lnTo>
                    <a:pt x="232532" y="1439686"/>
                  </a:lnTo>
                  <a:lnTo>
                    <a:pt x="186540" y="1428140"/>
                  </a:lnTo>
                  <a:lnTo>
                    <a:pt x="144971" y="1415819"/>
                  </a:lnTo>
                  <a:lnTo>
                    <a:pt x="108090" y="1402777"/>
                  </a:lnTo>
                  <a:lnTo>
                    <a:pt x="49445" y="1374759"/>
                  </a:lnTo>
                  <a:lnTo>
                    <a:pt x="12712" y="1344537"/>
                  </a:lnTo>
                  <a:lnTo>
                    <a:pt x="0" y="1312560"/>
                  </a:lnTo>
                  <a:lnTo>
                    <a:pt x="0" y="187509"/>
                  </a:lnTo>
                </a:path>
              </a:pathLst>
            </a:custGeom>
            <a:ln w="12700">
              <a:solidFill>
                <a:srgbClr val="A9D18E"/>
              </a:solidFill>
            </a:ln>
          </p:spPr>
          <p:txBody>
            <a:bodyPr wrap="square" lIns="0" tIns="0" rIns="0" bIns="0" rtlCol="0"/>
            <a:lstStyle/>
            <a:p>
              <a:endParaRPr sz="1350"/>
            </a:p>
          </p:txBody>
        </p:sp>
      </p:grpSp>
      <p:sp>
        <p:nvSpPr>
          <p:cNvPr id="108" name="object 108"/>
          <p:cNvSpPr txBox="1"/>
          <p:nvPr/>
        </p:nvSpPr>
        <p:spPr>
          <a:xfrm>
            <a:off x="6429861" y="3362795"/>
            <a:ext cx="1082887" cy="553678"/>
          </a:xfrm>
          <a:prstGeom prst="rect">
            <a:avLst/>
          </a:prstGeom>
        </p:spPr>
        <p:txBody>
          <a:bodyPr vert="horz" wrap="square" lIns="0" tIns="9525" rIns="0" bIns="0" rtlCol="0">
            <a:spAutoFit/>
          </a:bodyPr>
          <a:lstStyle/>
          <a:p>
            <a:pPr marL="45720" marR="3810" indent="-36671">
              <a:lnSpc>
                <a:spcPts val="2175"/>
              </a:lnSpc>
              <a:spcBef>
                <a:spcPts val="75"/>
              </a:spcBef>
            </a:pPr>
            <a:r>
              <a:rPr sz="1725" spc="-83" dirty="0">
                <a:solidFill>
                  <a:srgbClr val="385723"/>
                </a:solidFill>
                <a:latin typeface="Liberation Sans Narrow"/>
                <a:cs typeface="Liberation Sans Narrow"/>
              </a:rPr>
              <a:t>Test</a:t>
            </a:r>
            <a:r>
              <a:rPr sz="1725" spc="-15" dirty="0">
                <a:solidFill>
                  <a:srgbClr val="385723"/>
                </a:solidFill>
                <a:latin typeface="Liberation Sans Narrow"/>
                <a:cs typeface="Liberation Sans Narrow"/>
              </a:rPr>
              <a:t> </a:t>
            </a:r>
            <a:r>
              <a:rPr sz="1725" spc="-60" dirty="0">
                <a:solidFill>
                  <a:srgbClr val="385723"/>
                </a:solidFill>
                <a:latin typeface="Liberation Sans Narrow"/>
                <a:cs typeface="Liberation Sans Narrow"/>
              </a:rPr>
              <a:t>Set</a:t>
            </a:r>
            <a:r>
              <a:rPr sz="1725" spc="-11" dirty="0">
                <a:solidFill>
                  <a:srgbClr val="385723"/>
                </a:solidFill>
                <a:latin typeface="Liberation Sans Narrow"/>
                <a:cs typeface="Liberation Sans Narrow"/>
              </a:rPr>
              <a:t> </a:t>
            </a:r>
            <a:r>
              <a:rPr sz="1725" spc="-19" dirty="0">
                <a:solidFill>
                  <a:srgbClr val="385723"/>
                </a:solidFill>
                <a:latin typeface="Liberation Sans Narrow"/>
                <a:cs typeface="Liberation Sans Narrow"/>
              </a:rPr>
              <a:t>of </a:t>
            </a:r>
            <a:r>
              <a:rPr sz="1725" spc="-34" dirty="0">
                <a:solidFill>
                  <a:srgbClr val="385723"/>
                </a:solidFill>
                <a:latin typeface="Liberation Sans Narrow"/>
                <a:cs typeface="Liberation Sans Narrow"/>
              </a:rPr>
              <a:t>Dataset</a:t>
            </a:r>
            <a:r>
              <a:rPr sz="1725" spc="-49" dirty="0">
                <a:solidFill>
                  <a:srgbClr val="385723"/>
                </a:solidFill>
                <a:latin typeface="Liberation Sans Narrow"/>
                <a:cs typeface="Liberation Sans Narrow"/>
              </a:rPr>
              <a:t> </a:t>
            </a:r>
            <a:r>
              <a:rPr sz="1725" spc="-38" dirty="0">
                <a:solidFill>
                  <a:srgbClr val="385723"/>
                </a:solidFill>
                <a:latin typeface="Liberation Sans Narrow"/>
                <a:cs typeface="Liberation Sans Narrow"/>
              </a:rPr>
              <a:t>B</a:t>
            </a:r>
            <a:endParaRPr sz="1725" dirty="0">
              <a:latin typeface="Liberation Sans Narrow"/>
              <a:cs typeface="Liberation Sans Narrow"/>
            </a:endParaRPr>
          </a:p>
        </p:txBody>
      </p:sp>
      <p:sp>
        <p:nvSpPr>
          <p:cNvPr id="109" name="object 109"/>
          <p:cNvSpPr txBox="1"/>
          <p:nvPr/>
        </p:nvSpPr>
        <p:spPr>
          <a:xfrm>
            <a:off x="1104814" y="3535456"/>
            <a:ext cx="1311284" cy="368371"/>
          </a:xfrm>
          <a:prstGeom prst="rect">
            <a:avLst/>
          </a:prstGeom>
        </p:spPr>
        <p:txBody>
          <a:bodyPr vert="horz" wrap="square" lIns="0" tIns="10478" rIns="0" bIns="0" rtlCol="0">
            <a:spAutoFit/>
          </a:bodyPr>
          <a:lstStyle/>
          <a:p>
            <a:pPr marL="9525">
              <a:spcBef>
                <a:spcPts val="83"/>
              </a:spcBef>
            </a:pPr>
            <a:r>
              <a:rPr sz="2325" spc="-64" dirty="0">
                <a:solidFill>
                  <a:srgbClr val="4472C4"/>
                </a:solidFill>
                <a:latin typeface="Liberation Sans Narrow"/>
                <a:cs typeface="Liberation Sans Narrow"/>
              </a:rPr>
              <a:t>Dataset</a:t>
            </a:r>
            <a:r>
              <a:rPr sz="2325" spc="-41" dirty="0">
                <a:solidFill>
                  <a:srgbClr val="4472C4"/>
                </a:solidFill>
                <a:latin typeface="Liberation Sans Narrow"/>
                <a:cs typeface="Liberation Sans Narrow"/>
              </a:rPr>
              <a:t> </a:t>
            </a:r>
            <a:r>
              <a:rPr sz="2325" spc="-270" dirty="0">
                <a:solidFill>
                  <a:srgbClr val="4472C4"/>
                </a:solidFill>
                <a:latin typeface="Liberation Sans Narrow"/>
                <a:cs typeface="Liberation Sans Narrow"/>
              </a:rPr>
              <a:t>A</a:t>
            </a:r>
            <a:endParaRPr sz="2325" dirty="0">
              <a:latin typeface="Liberation Sans Narrow"/>
              <a:cs typeface="Liberation Sans Narrow"/>
            </a:endParaRPr>
          </a:p>
        </p:txBody>
      </p:sp>
      <p:grpSp>
        <p:nvGrpSpPr>
          <p:cNvPr id="110" name="object 110"/>
          <p:cNvGrpSpPr/>
          <p:nvPr/>
        </p:nvGrpSpPr>
        <p:grpSpPr>
          <a:xfrm>
            <a:off x="1409700" y="1504950"/>
            <a:ext cx="1666875" cy="1666875"/>
            <a:chOff x="1879600" y="2006600"/>
            <a:chExt cx="2222500" cy="2222500"/>
          </a:xfrm>
        </p:grpSpPr>
        <p:pic>
          <p:nvPicPr>
            <p:cNvPr id="111" name="object 111"/>
            <p:cNvPicPr/>
            <p:nvPr/>
          </p:nvPicPr>
          <p:blipFill>
            <a:blip r:embed="rId55" cstate="print"/>
            <a:stretch>
              <a:fillRect/>
            </a:stretch>
          </p:blipFill>
          <p:spPr>
            <a:xfrm>
              <a:off x="1879600" y="2006600"/>
              <a:ext cx="2222500" cy="508000"/>
            </a:xfrm>
            <a:prstGeom prst="rect">
              <a:avLst/>
            </a:prstGeom>
          </p:spPr>
        </p:pic>
        <p:sp>
          <p:nvSpPr>
            <p:cNvPr id="112" name="object 112"/>
            <p:cNvSpPr/>
            <p:nvPr/>
          </p:nvSpPr>
          <p:spPr>
            <a:xfrm>
              <a:off x="1893874" y="2108492"/>
              <a:ext cx="1902460" cy="190500"/>
            </a:xfrm>
            <a:custGeom>
              <a:avLst/>
              <a:gdLst/>
              <a:ahLst/>
              <a:cxnLst/>
              <a:rect l="l" t="t" r="r" b="b"/>
              <a:pathLst>
                <a:path w="1902460" h="190500">
                  <a:moveTo>
                    <a:pt x="1711731" y="0"/>
                  </a:moveTo>
                  <a:lnTo>
                    <a:pt x="1772691" y="76200"/>
                  </a:lnTo>
                  <a:lnTo>
                    <a:pt x="0" y="76200"/>
                  </a:lnTo>
                  <a:lnTo>
                    <a:pt x="0" y="114300"/>
                  </a:lnTo>
                  <a:lnTo>
                    <a:pt x="1772691" y="114300"/>
                  </a:lnTo>
                  <a:lnTo>
                    <a:pt x="1711731" y="190500"/>
                  </a:lnTo>
                  <a:lnTo>
                    <a:pt x="1902231" y="95250"/>
                  </a:lnTo>
                  <a:lnTo>
                    <a:pt x="1711731" y="0"/>
                  </a:lnTo>
                  <a:close/>
                </a:path>
              </a:pathLst>
            </a:custGeom>
            <a:solidFill>
              <a:srgbClr val="7F7F7F"/>
            </a:solidFill>
          </p:spPr>
          <p:txBody>
            <a:bodyPr wrap="square" lIns="0" tIns="0" rIns="0" bIns="0" rtlCol="0"/>
            <a:lstStyle/>
            <a:p>
              <a:endParaRPr sz="1350"/>
            </a:p>
          </p:txBody>
        </p:sp>
        <p:pic>
          <p:nvPicPr>
            <p:cNvPr id="113" name="object 113"/>
            <p:cNvPicPr/>
            <p:nvPr/>
          </p:nvPicPr>
          <p:blipFill>
            <a:blip r:embed="rId56" cstate="print"/>
            <a:stretch>
              <a:fillRect/>
            </a:stretch>
          </p:blipFill>
          <p:spPr>
            <a:xfrm>
              <a:off x="2108200" y="2247900"/>
              <a:ext cx="1968500" cy="1981200"/>
            </a:xfrm>
            <a:prstGeom prst="rect">
              <a:avLst/>
            </a:prstGeom>
          </p:spPr>
        </p:pic>
        <p:sp>
          <p:nvSpPr>
            <p:cNvPr id="114" name="object 114"/>
            <p:cNvSpPr/>
            <p:nvPr/>
          </p:nvSpPr>
          <p:spPr>
            <a:xfrm>
              <a:off x="2120099" y="2401049"/>
              <a:ext cx="1652270" cy="1716405"/>
            </a:xfrm>
            <a:custGeom>
              <a:avLst/>
              <a:gdLst/>
              <a:ahLst/>
              <a:cxnLst/>
              <a:rect l="l" t="t" r="r" b="b"/>
              <a:pathLst>
                <a:path w="1652270" h="1716404">
                  <a:moveTo>
                    <a:pt x="1443304" y="0"/>
                  </a:moveTo>
                  <a:lnTo>
                    <a:pt x="1521853" y="58242"/>
                  </a:lnTo>
                  <a:lnTo>
                    <a:pt x="1485912" y="68160"/>
                  </a:lnTo>
                  <a:lnTo>
                    <a:pt x="1405864" y="91097"/>
                  </a:lnTo>
                  <a:lnTo>
                    <a:pt x="1314996" y="118262"/>
                  </a:lnTo>
                  <a:lnTo>
                    <a:pt x="1215834" y="149326"/>
                  </a:lnTo>
                  <a:lnTo>
                    <a:pt x="1110792" y="184035"/>
                  </a:lnTo>
                  <a:lnTo>
                    <a:pt x="893902" y="262877"/>
                  </a:lnTo>
                  <a:lnTo>
                    <a:pt x="786676" y="306539"/>
                  </a:lnTo>
                  <a:lnTo>
                    <a:pt x="683818" y="352564"/>
                  </a:lnTo>
                  <a:lnTo>
                    <a:pt x="587730" y="400710"/>
                  </a:lnTo>
                  <a:lnTo>
                    <a:pt x="500862" y="450761"/>
                  </a:lnTo>
                  <a:lnTo>
                    <a:pt x="425602" y="502577"/>
                  </a:lnTo>
                  <a:lnTo>
                    <a:pt x="364756" y="555866"/>
                  </a:lnTo>
                  <a:lnTo>
                    <a:pt x="315048" y="611301"/>
                  </a:lnTo>
                  <a:lnTo>
                    <a:pt x="270522" y="670191"/>
                  </a:lnTo>
                  <a:lnTo>
                    <a:pt x="196291" y="796289"/>
                  </a:lnTo>
                  <a:lnTo>
                    <a:pt x="138455" y="933310"/>
                  </a:lnTo>
                  <a:lnTo>
                    <a:pt x="94373" y="1079004"/>
                  </a:lnTo>
                  <a:lnTo>
                    <a:pt x="61252" y="1231531"/>
                  </a:lnTo>
                  <a:lnTo>
                    <a:pt x="36296" y="1389100"/>
                  </a:lnTo>
                  <a:lnTo>
                    <a:pt x="16789" y="1549920"/>
                  </a:lnTo>
                  <a:lnTo>
                    <a:pt x="0" y="1712213"/>
                  </a:lnTo>
                  <a:lnTo>
                    <a:pt x="37896" y="1716138"/>
                  </a:lnTo>
                  <a:lnTo>
                    <a:pt x="54648" y="1554175"/>
                  </a:lnTo>
                  <a:lnTo>
                    <a:pt x="74040" y="1394371"/>
                  </a:lnTo>
                  <a:lnTo>
                    <a:pt x="98717" y="1238554"/>
                  </a:lnTo>
                  <a:lnTo>
                    <a:pt x="131279" y="1088580"/>
                  </a:lnTo>
                  <a:lnTo>
                    <a:pt x="174332" y="946276"/>
                  </a:lnTo>
                  <a:lnTo>
                    <a:pt x="230416" y="813434"/>
                  </a:lnTo>
                  <a:lnTo>
                    <a:pt x="302247" y="691413"/>
                  </a:lnTo>
                  <a:lnTo>
                    <a:pt x="344487" y="635546"/>
                  </a:lnTo>
                  <a:lnTo>
                    <a:pt x="391591" y="583006"/>
                  </a:lnTo>
                  <a:lnTo>
                    <a:pt x="449033" y="532701"/>
                  </a:lnTo>
                  <a:lnTo>
                    <a:pt x="521207" y="483019"/>
                  </a:lnTo>
                  <a:lnTo>
                    <a:pt x="605789" y="434276"/>
                  </a:lnTo>
                  <a:lnTo>
                    <a:pt x="700151" y="387007"/>
                  </a:lnTo>
                  <a:lnTo>
                    <a:pt x="801649" y="341579"/>
                  </a:lnTo>
                  <a:lnTo>
                    <a:pt x="907592" y="298437"/>
                  </a:lnTo>
                  <a:lnTo>
                    <a:pt x="1123276" y="220040"/>
                  </a:lnTo>
                  <a:lnTo>
                    <a:pt x="1227505" y="185597"/>
                  </a:lnTo>
                  <a:lnTo>
                    <a:pt x="1326146" y="154685"/>
                  </a:lnTo>
                  <a:lnTo>
                    <a:pt x="1416570" y="127660"/>
                  </a:lnTo>
                  <a:lnTo>
                    <a:pt x="1496225" y="104838"/>
                  </a:lnTo>
                  <a:lnTo>
                    <a:pt x="1531327" y="95161"/>
                  </a:lnTo>
                  <a:lnTo>
                    <a:pt x="1491919" y="184188"/>
                  </a:lnTo>
                  <a:lnTo>
                    <a:pt x="1651800" y="43472"/>
                  </a:lnTo>
                  <a:lnTo>
                    <a:pt x="1443304" y="0"/>
                  </a:lnTo>
                  <a:close/>
                </a:path>
              </a:pathLst>
            </a:custGeom>
            <a:solidFill>
              <a:srgbClr val="7F7F7F"/>
            </a:solidFill>
          </p:spPr>
          <p:txBody>
            <a:bodyPr wrap="square" lIns="0" tIns="0" rIns="0" bIns="0" rtlCol="0"/>
            <a:lstStyle/>
            <a:p>
              <a:endParaRPr sz="1350"/>
            </a:p>
          </p:txBody>
        </p:sp>
      </p:grpSp>
      <p:grpSp>
        <p:nvGrpSpPr>
          <p:cNvPr id="115" name="object 115"/>
          <p:cNvGrpSpPr/>
          <p:nvPr/>
        </p:nvGrpSpPr>
        <p:grpSpPr>
          <a:xfrm>
            <a:off x="3743325" y="1504950"/>
            <a:ext cx="4000500" cy="1762125"/>
            <a:chOff x="4991100" y="2006600"/>
            <a:chExt cx="5334000" cy="2349500"/>
          </a:xfrm>
        </p:grpSpPr>
        <p:pic>
          <p:nvPicPr>
            <p:cNvPr id="116" name="object 116"/>
            <p:cNvPicPr/>
            <p:nvPr/>
          </p:nvPicPr>
          <p:blipFill>
            <a:blip r:embed="rId57" cstate="print"/>
            <a:stretch>
              <a:fillRect/>
            </a:stretch>
          </p:blipFill>
          <p:spPr>
            <a:xfrm>
              <a:off x="4991100" y="2032000"/>
              <a:ext cx="2222500" cy="508000"/>
            </a:xfrm>
            <a:prstGeom prst="rect">
              <a:avLst/>
            </a:prstGeom>
          </p:spPr>
        </p:pic>
        <p:sp>
          <p:nvSpPr>
            <p:cNvPr id="117" name="object 117"/>
            <p:cNvSpPr/>
            <p:nvPr/>
          </p:nvSpPr>
          <p:spPr>
            <a:xfrm>
              <a:off x="4998072" y="2132799"/>
              <a:ext cx="1902460" cy="190500"/>
            </a:xfrm>
            <a:custGeom>
              <a:avLst/>
              <a:gdLst/>
              <a:ahLst/>
              <a:cxnLst/>
              <a:rect l="l" t="t" r="r" b="b"/>
              <a:pathLst>
                <a:path w="1902459" h="190500">
                  <a:moveTo>
                    <a:pt x="1711731" y="0"/>
                  </a:moveTo>
                  <a:lnTo>
                    <a:pt x="1772691" y="76200"/>
                  </a:lnTo>
                  <a:lnTo>
                    <a:pt x="0" y="76200"/>
                  </a:lnTo>
                  <a:lnTo>
                    <a:pt x="0" y="114300"/>
                  </a:lnTo>
                  <a:lnTo>
                    <a:pt x="1772691" y="114300"/>
                  </a:lnTo>
                  <a:lnTo>
                    <a:pt x="1711731" y="190500"/>
                  </a:lnTo>
                  <a:lnTo>
                    <a:pt x="1902231" y="95250"/>
                  </a:lnTo>
                  <a:lnTo>
                    <a:pt x="1711731" y="0"/>
                  </a:lnTo>
                  <a:close/>
                </a:path>
              </a:pathLst>
            </a:custGeom>
            <a:solidFill>
              <a:srgbClr val="7F7F7F"/>
            </a:solidFill>
          </p:spPr>
          <p:txBody>
            <a:bodyPr wrap="square" lIns="0" tIns="0" rIns="0" bIns="0" rtlCol="0"/>
            <a:lstStyle/>
            <a:p>
              <a:endParaRPr sz="1350"/>
            </a:p>
          </p:txBody>
        </p:sp>
        <p:pic>
          <p:nvPicPr>
            <p:cNvPr id="118" name="object 118"/>
            <p:cNvPicPr/>
            <p:nvPr/>
          </p:nvPicPr>
          <p:blipFill>
            <a:blip r:embed="rId58" cstate="print"/>
            <a:stretch>
              <a:fillRect/>
            </a:stretch>
          </p:blipFill>
          <p:spPr>
            <a:xfrm>
              <a:off x="5994400" y="2336800"/>
              <a:ext cx="1206500" cy="2019300"/>
            </a:xfrm>
            <a:prstGeom prst="rect">
              <a:avLst/>
            </a:prstGeom>
          </p:spPr>
        </p:pic>
        <p:sp>
          <p:nvSpPr>
            <p:cNvPr id="119" name="object 119"/>
            <p:cNvSpPr/>
            <p:nvPr/>
          </p:nvSpPr>
          <p:spPr>
            <a:xfrm>
              <a:off x="6003480" y="2535961"/>
              <a:ext cx="890905" cy="1702435"/>
            </a:xfrm>
            <a:custGeom>
              <a:avLst/>
              <a:gdLst/>
              <a:ahLst/>
              <a:cxnLst/>
              <a:rect l="l" t="t" r="r" b="b"/>
              <a:pathLst>
                <a:path w="890904" h="1702435">
                  <a:moveTo>
                    <a:pt x="890574" y="0"/>
                  </a:moveTo>
                  <a:lnTo>
                    <a:pt x="677608" y="2743"/>
                  </a:lnTo>
                  <a:lnTo>
                    <a:pt x="767143" y="42684"/>
                  </a:lnTo>
                  <a:lnTo>
                    <a:pt x="752881" y="50482"/>
                  </a:lnTo>
                  <a:lnTo>
                    <a:pt x="704075" y="78308"/>
                  </a:lnTo>
                  <a:lnTo>
                    <a:pt x="594715" y="145503"/>
                  </a:lnTo>
                  <a:lnTo>
                    <a:pt x="478231" y="226275"/>
                  </a:lnTo>
                  <a:lnTo>
                    <a:pt x="365645" y="317969"/>
                  </a:lnTo>
                  <a:lnTo>
                    <a:pt x="313791" y="367538"/>
                  </a:lnTo>
                  <a:lnTo>
                    <a:pt x="267017" y="418947"/>
                  </a:lnTo>
                  <a:lnTo>
                    <a:pt x="226529" y="472122"/>
                  </a:lnTo>
                  <a:lnTo>
                    <a:pt x="193763" y="526859"/>
                  </a:lnTo>
                  <a:lnTo>
                    <a:pt x="143865" y="642353"/>
                  </a:lnTo>
                  <a:lnTo>
                    <a:pt x="104355" y="770407"/>
                  </a:lnTo>
                  <a:lnTo>
                    <a:pt x="73660" y="909129"/>
                  </a:lnTo>
                  <a:lnTo>
                    <a:pt x="50241" y="1056728"/>
                  </a:lnTo>
                  <a:lnTo>
                    <a:pt x="32639" y="1211452"/>
                  </a:lnTo>
                  <a:lnTo>
                    <a:pt x="19342" y="1371511"/>
                  </a:lnTo>
                  <a:lnTo>
                    <a:pt x="0" y="1700072"/>
                  </a:lnTo>
                  <a:lnTo>
                    <a:pt x="38023" y="1702308"/>
                  </a:lnTo>
                  <a:lnTo>
                    <a:pt x="57353" y="1374216"/>
                  </a:lnTo>
                  <a:lnTo>
                    <a:pt x="70548" y="1215186"/>
                  </a:lnTo>
                  <a:lnTo>
                    <a:pt x="88011" y="1061872"/>
                  </a:lnTo>
                  <a:lnTo>
                    <a:pt x="111099" y="916228"/>
                  </a:lnTo>
                  <a:lnTo>
                    <a:pt x="141211" y="780161"/>
                  </a:lnTo>
                  <a:lnTo>
                    <a:pt x="179666" y="655574"/>
                  </a:lnTo>
                  <a:lnTo>
                    <a:pt x="227749" y="544271"/>
                  </a:lnTo>
                  <a:lnTo>
                    <a:pt x="258127" y="493521"/>
                  </a:lnTo>
                  <a:lnTo>
                    <a:pt x="296329" y="443344"/>
                  </a:lnTo>
                  <a:lnTo>
                    <a:pt x="341083" y="394169"/>
                  </a:lnTo>
                  <a:lnTo>
                    <a:pt x="390880" y="346557"/>
                  </a:lnTo>
                  <a:lnTo>
                    <a:pt x="501154" y="256743"/>
                  </a:lnTo>
                  <a:lnTo>
                    <a:pt x="615568" y="177406"/>
                  </a:lnTo>
                  <a:lnTo>
                    <a:pt x="723493" y="111086"/>
                  </a:lnTo>
                  <a:lnTo>
                    <a:pt x="771448" y="83743"/>
                  </a:lnTo>
                  <a:lnTo>
                    <a:pt x="784110" y="76822"/>
                  </a:lnTo>
                  <a:lnTo>
                    <a:pt x="764997" y="172021"/>
                  </a:lnTo>
                  <a:lnTo>
                    <a:pt x="890574" y="0"/>
                  </a:lnTo>
                  <a:close/>
                </a:path>
              </a:pathLst>
            </a:custGeom>
            <a:solidFill>
              <a:srgbClr val="7F7F7F"/>
            </a:solidFill>
          </p:spPr>
          <p:txBody>
            <a:bodyPr wrap="square" lIns="0" tIns="0" rIns="0" bIns="0" rtlCol="0"/>
            <a:lstStyle/>
            <a:p>
              <a:endParaRPr sz="1350"/>
            </a:p>
          </p:txBody>
        </p:sp>
        <p:pic>
          <p:nvPicPr>
            <p:cNvPr id="120" name="object 120"/>
            <p:cNvPicPr/>
            <p:nvPr/>
          </p:nvPicPr>
          <p:blipFill>
            <a:blip r:embed="rId59" cstate="print"/>
            <a:stretch>
              <a:fillRect/>
            </a:stretch>
          </p:blipFill>
          <p:spPr>
            <a:xfrm>
              <a:off x="8102600" y="2006600"/>
              <a:ext cx="2222500" cy="508000"/>
            </a:xfrm>
            <a:prstGeom prst="rect">
              <a:avLst/>
            </a:prstGeom>
          </p:spPr>
        </p:pic>
        <p:sp>
          <p:nvSpPr>
            <p:cNvPr id="121" name="object 121"/>
            <p:cNvSpPr/>
            <p:nvPr/>
          </p:nvSpPr>
          <p:spPr>
            <a:xfrm>
              <a:off x="8108518" y="2108479"/>
              <a:ext cx="1902460" cy="190500"/>
            </a:xfrm>
            <a:custGeom>
              <a:avLst/>
              <a:gdLst/>
              <a:ahLst/>
              <a:cxnLst/>
              <a:rect l="l" t="t" r="r" b="b"/>
              <a:pathLst>
                <a:path w="1902459" h="190500">
                  <a:moveTo>
                    <a:pt x="1711731" y="0"/>
                  </a:moveTo>
                  <a:lnTo>
                    <a:pt x="1772691" y="76200"/>
                  </a:lnTo>
                  <a:lnTo>
                    <a:pt x="0" y="76200"/>
                  </a:lnTo>
                  <a:lnTo>
                    <a:pt x="0" y="114300"/>
                  </a:lnTo>
                  <a:lnTo>
                    <a:pt x="1772691" y="114300"/>
                  </a:lnTo>
                  <a:lnTo>
                    <a:pt x="1711731" y="190500"/>
                  </a:lnTo>
                  <a:lnTo>
                    <a:pt x="1902231" y="95250"/>
                  </a:lnTo>
                  <a:lnTo>
                    <a:pt x="1711731" y="0"/>
                  </a:lnTo>
                  <a:close/>
                </a:path>
              </a:pathLst>
            </a:custGeom>
            <a:solidFill>
              <a:srgbClr val="7F7F7F"/>
            </a:solidFill>
          </p:spPr>
          <p:txBody>
            <a:bodyPr wrap="square" lIns="0" tIns="0" rIns="0" bIns="0" rtlCol="0"/>
            <a:lstStyle/>
            <a:p>
              <a:endParaRPr sz="1350"/>
            </a:p>
          </p:txBody>
        </p:sp>
        <p:pic>
          <p:nvPicPr>
            <p:cNvPr id="122" name="object 122"/>
            <p:cNvPicPr/>
            <p:nvPr/>
          </p:nvPicPr>
          <p:blipFill>
            <a:blip r:embed="rId60" cstate="print"/>
            <a:stretch>
              <a:fillRect/>
            </a:stretch>
          </p:blipFill>
          <p:spPr>
            <a:xfrm>
              <a:off x="9105900" y="2247900"/>
              <a:ext cx="1206500" cy="2108200"/>
            </a:xfrm>
            <a:prstGeom prst="rect">
              <a:avLst/>
            </a:prstGeom>
          </p:spPr>
        </p:pic>
        <p:sp>
          <p:nvSpPr>
            <p:cNvPr id="123" name="object 123"/>
            <p:cNvSpPr/>
            <p:nvPr/>
          </p:nvSpPr>
          <p:spPr>
            <a:xfrm>
              <a:off x="9113913" y="2444521"/>
              <a:ext cx="890905" cy="1793875"/>
            </a:xfrm>
            <a:custGeom>
              <a:avLst/>
              <a:gdLst/>
              <a:ahLst/>
              <a:cxnLst/>
              <a:rect l="l" t="t" r="r" b="b"/>
              <a:pathLst>
                <a:path w="890904" h="1793875">
                  <a:moveTo>
                    <a:pt x="890587" y="0"/>
                  </a:moveTo>
                  <a:lnTo>
                    <a:pt x="677735" y="7302"/>
                  </a:lnTo>
                  <a:lnTo>
                    <a:pt x="768108" y="45313"/>
                  </a:lnTo>
                  <a:lnTo>
                    <a:pt x="752513" y="54292"/>
                  </a:lnTo>
                  <a:lnTo>
                    <a:pt x="703707" y="83629"/>
                  </a:lnTo>
                  <a:lnTo>
                    <a:pt x="594347" y="154431"/>
                  </a:lnTo>
                  <a:lnTo>
                    <a:pt x="477862" y="239547"/>
                  </a:lnTo>
                  <a:lnTo>
                    <a:pt x="365290" y="336168"/>
                  </a:lnTo>
                  <a:lnTo>
                    <a:pt x="313461" y="388365"/>
                  </a:lnTo>
                  <a:lnTo>
                    <a:pt x="266725" y="442493"/>
                  </a:lnTo>
                  <a:lnTo>
                    <a:pt x="226288" y="498462"/>
                  </a:lnTo>
                  <a:lnTo>
                    <a:pt x="193598" y="555993"/>
                  </a:lnTo>
                  <a:lnTo>
                    <a:pt x="143776" y="677532"/>
                  </a:lnTo>
                  <a:lnTo>
                    <a:pt x="104305" y="812317"/>
                  </a:lnTo>
                  <a:lnTo>
                    <a:pt x="73634" y="958354"/>
                  </a:lnTo>
                  <a:lnTo>
                    <a:pt x="50241" y="1113802"/>
                  </a:lnTo>
                  <a:lnTo>
                    <a:pt x="32639" y="1276756"/>
                  </a:lnTo>
                  <a:lnTo>
                    <a:pt x="19354" y="1445374"/>
                  </a:lnTo>
                  <a:lnTo>
                    <a:pt x="0" y="1791563"/>
                  </a:lnTo>
                  <a:lnTo>
                    <a:pt x="38049" y="1793697"/>
                  </a:lnTo>
                  <a:lnTo>
                    <a:pt x="57365" y="1447939"/>
                  </a:lnTo>
                  <a:lnTo>
                    <a:pt x="70573" y="1280299"/>
                  </a:lnTo>
                  <a:lnTo>
                    <a:pt x="88036" y="1118692"/>
                  </a:lnTo>
                  <a:lnTo>
                    <a:pt x="111150" y="965111"/>
                  </a:lnTo>
                  <a:lnTo>
                    <a:pt x="141287" y="821601"/>
                  </a:lnTo>
                  <a:lnTo>
                    <a:pt x="179781" y="690156"/>
                  </a:lnTo>
                  <a:lnTo>
                    <a:pt x="227926" y="572706"/>
                  </a:lnTo>
                  <a:lnTo>
                    <a:pt x="258394" y="519087"/>
                  </a:lnTo>
                  <a:lnTo>
                    <a:pt x="296646" y="466140"/>
                  </a:lnTo>
                  <a:lnTo>
                    <a:pt x="341426" y="414273"/>
                  </a:lnTo>
                  <a:lnTo>
                    <a:pt x="391261" y="364083"/>
                  </a:lnTo>
                  <a:lnTo>
                    <a:pt x="501548" y="269430"/>
                  </a:lnTo>
                  <a:lnTo>
                    <a:pt x="615962" y="185839"/>
                  </a:lnTo>
                  <a:lnTo>
                    <a:pt x="723874" y="115950"/>
                  </a:lnTo>
                  <a:lnTo>
                    <a:pt x="771829" y="87134"/>
                  </a:lnTo>
                  <a:lnTo>
                    <a:pt x="785787" y="79095"/>
                  </a:lnTo>
                  <a:lnTo>
                    <a:pt x="768705" y="174663"/>
                  </a:lnTo>
                  <a:lnTo>
                    <a:pt x="890587" y="0"/>
                  </a:lnTo>
                  <a:close/>
                </a:path>
              </a:pathLst>
            </a:custGeom>
            <a:solidFill>
              <a:srgbClr val="7F7F7F"/>
            </a:solidFill>
          </p:spPr>
          <p:txBody>
            <a:bodyPr wrap="square" lIns="0" tIns="0" rIns="0" bIns="0" rtlCol="0"/>
            <a:lstStyle/>
            <a:p>
              <a:endParaRPr sz="1350"/>
            </a:p>
          </p:txBody>
        </p:sp>
      </p:grpSp>
      <p:sp>
        <p:nvSpPr>
          <p:cNvPr id="125" name="TextBox 124">
            <a:extLst>
              <a:ext uri="{FF2B5EF4-FFF2-40B4-BE49-F238E27FC236}">
                <a16:creationId xmlns:a16="http://schemas.microsoft.com/office/drawing/2014/main" id="{43DD6672-E8A4-1341-E7F4-7F86C9BFB37D}"/>
              </a:ext>
            </a:extLst>
          </p:cNvPr>
          <p:cNvSpPr txBox="1"/>
          <p:nvPr/>
        </p:nvSpPr>
        <p:spPr>
          <a:xfrm>
            <a:off x="8029" y="-20203"/>
            <a:ext cx="4572000" cy="477054"/>
          </a:xfrm>
          <a:prstGeom prst="rect">
            <a:avLst/>
          </a:prstGeom>
          <a:noFill/>
        </p:spPr>
        <p:txBody>
          <a:bodyPr wrap="square">
            <a:spAutoFit/>
          </a:bodyPr>
          <a:lstStyle/>
          <a:p>
            <a:r>
              <a:rPr lang="en-GB" sz="2500" spc="-109" dirty="0">
                <a:latin typeface="Liberation Sans Narrow"/>
                <a:cs typeface="Liberation Sans Narrow"/>
              </a:rPr>
              <a:t>Training:</a:t>
            </a:r>
            <a:endParaRPr lang="en-GB" sz="2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
        <p:cNvGrpSpPr/>
        <p:nvPr/>
      </p:nvGrpSpPr>
      <p:grpSpPr>
        <a:xfrm>
          <a:off x="0" y="0"/>
          <a:ext cx="0" cy="0"/>
          <a:chOff x="0" y="0"/>
          <a:chExt cx="0" cy="0"/>
        </a:xfrm>
      </p:grpSpPr>
      <p:sp>
        <p:nvSpPr>
          <p:cNvPr id="68" name="Rectangle 6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6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Isosceles Triangle 7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Google Shape;63;p14" descr="A document with text on it&#10;&#10;Description automatically generated"/>
          <p:cNvPicPr preferRelativeResize="0"/>
          <p:nvPr/>
        </p:nvPicPr>
        <p:blipFill rotWithShape="1">
          <a:blip r:embed="rId3"/>
          <a:srcRect l="7602" t="4552" r="12030"/>
          <a:stretch/>
        </p:blipFill>
        <p:spPr>
          <a:xfrm>
            <a:off x="1755083" y="130120"/>
            <a:ext cx="5192861" cy="4178299"/>
          </a:xfrm>
          <a:prstGeom prst="rect">
            <a:avLst/>
          </a:prstGeom>
          <a:noFill/>
          <a:ln>
            <a:noFill/>
          </a:ln>
        </p:spPr>
      </p:pic>
      <p:sp>
        <p:nvSpPr>
          <p:cNvPr id="80" name="Isosceles Triangle 7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2D160779-94C9-C430-54A1-833ABB86BC86}"/>
              </a:ext>
            </a:extLst>
          </p:cNvPr>
          <p:cNvSpPr txBox="1">
            <a:spLocks/>
          </p:cNvSpPr>
          <p:nvPr/>
        </p:nvSpPr>
        <p:spPr>
          <a:xfrm>
            <a:off x="88794" y="4290042"/>
            <a:ext cx="8966412" cy="846398"/>
          </a:xfrm>
          <a:prstGeom prst="rect">
            <a:avLst/>
          </a:prstGeom>
        </p:spPr>
        <p:txBody>
          <a:bodyPr vert="horz" lIns="91440" tIns="45720" rIns="91440" bIns="45720" rtlCol="0">
            <a:normAutofit fontScale="92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br>
              <a:rPr lang="fr-FR" dirty="0"/>
            </a:br>
            <a:r>
              <a:rPr lang="en-GB" dirty="0">
                <a:hlinkClick r:id="rId4"/>
              </a:rPr>
              <a:t>[2010.11929] An Image is Worth 16x16 Words: Transformers for Image Recognition at Scale (arxiv.org)</a:t>
            </a:r>
            <a:br>
              <a:rPr lang="en-GB" dirty="0"/>
            </a:br>
            <a:endParaRPr lang="en-GB" dirty="0"/>
          </a:p>
        </p:txBody>
      </p:sp>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E4078B0-0F78-ED71-6A6B-E8F4462DEE29}"/>
                  </a:ext>
                </a:extLst>
              </p14:cNvPr>
              <p14:cNvContentPartPr/>
              <p14:nvPr/>
            </p14:nvContentPartPr>
            <p14:xfrm>
              <a:off x="-185895" y="3159340"/>
              <a:ext cx="360" cy="360"/>
            </p14:xfrm>
          </p:contentPart>
        </mc:Choice>
        <mc:Fallback>
          <p:pic>
            <p:nvPicPr>
              <p:cNvPr id="6" name="Ink 5">
                <a:extLst>
                  <a:ext uri="{FF2B5EF4-FFF2-40B4-BE49-F238E27FC236}">
                    <a16:creationId xmlns:a16="http://schemas.microsoft.com/office/drawing/2014/main" id="{6E4078B0-0F78-ED71-6A6B-E8F4462DEE29}"/>
                  </a:ext>
                </a:extLst>
              </p:cNvPr>
              <p:cNvPicPr/>
              <p:nvPr/>
            </p:nvPicPr>
            <p:blipFill>
              <a:blip r:embed="rId6"/>
              <a:stretch>
                <a:fillRect/>
              </a:stretch>
            </p:blipFill>
            <p:spPr>
              <a:xfrm>
                <a:off x="-275895" y="297970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343CE4DB-DAEF-86B5-EB5E-7C1EE73DF2F1}"/>
                  </a:ext>
                </a:extLst>
              </p14:cNvPr>
              <p14:cNvContentPartPr/>
              <p14:nvPr/>
            </p14:nvContentPartPr>
            <p14:xfrm>
              <a:off x="2401065" y="2772700"/>
              <a:ext cx="3993840" cy="45000"/>
            </p14:xfrm>
          </p:contentPart>
        </mc:Choice>
        <mc:Fallback>
          <p:pic>
            <p:nvPicPr>
              <p:cNvPr id="7" name="Ink 6">
                <a:extLst>
                  <a:ext uri="{FF2B5EF4-FFF2-40B4-BE49-F238E27FC236}">
                    <a16:creationId xmlns:a16="http://schemas.microsoft.com/office/drawing/2014/main" id="{343CE4DB-DAEF-86B5-EB5E-7C1EE73DF2F1}"/>
                  </a:ext>
                </a:extLst>
              </p:cNvPr>
              <p:cNvPicPr/>
              <p:nvPr/>
            </p:nvPicPr>
            <p:blipFill>
              <a:blip r:embed="rId8"/>
              <a:stretch>
                <a:fillRect/>
              </a:stretch>
            </p:blipFill>
            <p:spPr>
              <a:xfrm>
                <a:off x="2311065" y="2592700"/>
                <a:ext cx="417348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86C4A845-9436-5A76-04F2-DF91D998256F}"/>
                  </a:ext>
                </a:extLst>
              </p14:cNvPr>
              <p14:cNvContentPartPr/>
              <p14:nvPr/>
            </p14:nvContentPartPr>
            <p14:xfrm>
              <a:off x="5999625" y="3122620"/>
              <a:ext cx="408960" cy="15120"/>
            </p14:xfrm>
          </p:contentPart>
        </mc:Choice>
        <mc:Fallback>
          <p:pic>
            <p:nvPicPr>
              <p:cNvPr id="9" name="Ink 8">
                <a:extLst>
                  <a:ext uri="{FF2B5EF4-FFF2-40B4-BE49-F238E27FC236}">
                    <a16:creationId xmlns:a16="http://schemas.microsoft.com/office/drawing/2014/main" id="{86C4A845-9436-5A76-04F2-DF91D998256F}"/>
                  </a:ext>
                </a:extLst>
              </p:cNvPr>
              <p:cNvPicPr/>
              <p:nvPr/>
            </p:nvPicPr>
            <p:blipFill>
              <a:blip r:embed="rId10"/>
              <a:stretch>
                <a:fillRect/>
              </a:stretch>
            </p:blipFill>
            <p:spPr>
              <a:xfrm>
                <a:off x="5909985" y="2942980"/>
                <a:ext cx="588600" cy="3747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0" name="Ink 9">
                <a:extLst>
                  <a:ext uri="{FF2B5EF4-FFF2-40B4-BE49-F238E27FC236}">
                    <a16:creationId xmlns:a16="http://schemas.microsoft.com/office/drawing/2014/main" id="{01C6FFD4-F382-CE87-DBCF-1E8F2248812F}"/>
                  </a:ext>
                </a:extLst>
              </p14:cNvPr>
              <p14:cNvContentPartPr/>
              <p14:nvPr/>
            </p14:nvContentPartPr>
            <p14:xfrm>
              <a:off x="2415825" y="3091660"/>
              <a:ext cx="3488040" cy="75600"/>
            </p14:xfrm>
          </p:contentPart>
        </mc:Choice>
        <mc:Fallback>
          <p:pic>
            <p:nvPicPr>
              <p:cNvPr id="10" name="Ink 9">
                <a:extLst>
                  <a:ext uri="{FF2B5EF4-FFF2-40B4-BE49-F238E27FC236}">
                    <a16:creationId xmlns:a16="http://schemas.microsoft.com/office/drawing/2014/main" id="{01C6FFD4-F382-CE87-DBCF-1E8F2248812F}"/>
                  </a:ext>
                </a:extLst>
              </p:cNvPr>
              <p:cNvPicPr/>
              <p:nvPr/>
            </p:nvPicPr>
            <p:blipFill>
              <a:blip r:embed="rId12"/>
              <a:stretch>
                <a:fillRect/>
              </a:stretch>
            </p:blipFill>
            <p:spPr>
              <a:xfrm>
                <a:off x="2325825" y="2911660"/>
                <a:ext cx="366768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1" name="Ink 10">
                <a:extLst>
                  <a:ext uri="{FF2B5EF4-FFF2-40B4-BE49-F238E27FC236}">
                    <a16:creationId xmlns:a16="http://schemas.microsoft.com/office/drawing/2014/main" id="{D30F5745-8DE7-F498-5339-DE9359427152}"/>
                  </a:ext>
                </a:extLst>
              </p14:cNvPr>
              <p14:cNvContentPartPr/>
              <p14:nvPr/>
            </p14:nvContentPartPr>
            <p14:xfrm>
              <a:off x="2393505" y="3404500"/>
              <a:ext cx="1918440" cy="104760"/>
            </p14:xfrm>
          </p:contentPart>
        </mc:Choice>
        <mc:Fallback>
          <p:pic>
            <p:nvPicPr>
              <p:cNvPr id="11" name="Ink 10">
                <a:extLst>
                  <a:ext uri="{FF2B5EF4-FFF2-40B4-BE49-F238E27FC236}">
                    <a16:creationId xmlns:a16="http://schemas.microsoft.com/office/drawing/2014/main" id="{D30F5745-8DE7-F498-5339-DE9359427152}"/>
                  </a:ext>
                </a:extLst>
              </p:cNvPr>
              <p:cNvPicPr/>
              <p:nvPr/>
            </p:nvPicPr>
            <p:blipFill>
              <a:blip r:embed="rId14"/>
              <a:stretch>
                <a:fillRect/>
              </a:stretch>
            </p:blipFill>
            <p:spPr>
              <a:xfrm>
                <a:off x="2303865" y="3224500"/>
                <a:ext cx="209808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2754E710-B12F-5A28-FA93-7DE025051911}"/>
                  </a:ext>
                </a:extLst>
              </p14:cNvPr>
              <p14:cNvContentPartPr/>
              <p14:nvPr/>
            </p14:nvContentPartPr>
            <p14:xfrm>
              <a:off x="4423185" y="3151420"/>
              <a:ext cx="371520" cy="105120"/>
            </p14:xfrm>
          </p:contentPart>
        </mc:Choice>
        <mc:Fallback>
          <p:pic>
            <p:nvPicPr>
              <p:cNvPr id="12" name="Ink 11">
                <a:extLst>
                  <a:ext uri="{FF2B5EF4-FFF2-40B4-BE49-F238E27FC236}">
                    <a16:creationId xmlns:a16="http://schemas.microsoft.com/office/drawing/2014/main" id="{2754E710-B12F-5A28-FA93-7DE025051911}"/>
                  </a:ext>
                </a:extLst>
              </p:cNvPr>
              <p:cNvPicPr/>
              <p:nvPr/>
            </p:nvPicPr>
            <p:blipFill>
              <a:blip r:embed="rId16"/>
              <a:stretch>
                <a:fillRect/>
              </a:stretch>
            </p:blipFill>
            <p:spPr>
              <a:xfrm>
                <a:off x="4333185" y="2971420"/>
                <a:ext cx="55116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3" name="Ink 12">
                <a:extLst>
                  <a:ext uri="{FF2B5EF4-FFF2-40B4-BE49-F238E27FC236}">
                    <a16:creationId xmlns:a16="http://schemas.microsoft.com/office/drawing/2014/main" id="{56DA0BB0-74D7-E584-86D3-7B479F823A9C}"/>
                  </a:ext>
                </a:extLst>
              </p14:cNvPr>
              <p14:cNvContentPartPr/>
              <p14:nvPr/>
            </p14:nvContentPartPr>
            <p14:xfrm>
              <a:off x="4520025" y="3225940"/>
              <a:ext cx="1884960" cy="38880"/>
            </p14:xfrm>
          </p:contentPart>
        </mc:Choice>
        <mc:Fallback>
          <p:pic>
            <p:nvPicPr>
              <p:cNvPr id="13" name="Ink 12">
                <a:extLst>
                  <a:ext uri="{FF2B5EF4-FFF2-40B4-BE49-F238E27FC236}">
                    <a16:creationId xmlns:a16="http://schemas.microsoft.com/office/drawing/2014/main" id="{56DA0BB0-74D7-E584-86D3-7B479F823A9C}"/>
                  </a:ext>
                </a:extLst>
              </p:cNvPr>
              <p:cNvPicPr/>
              <p:nvPr/>
            </p:nvPicPr>
            <p:blipFill>
              <a:blip r:embed="rId18"/>
              <a:stretch>
                <a:fillRect/>
              </a:stretch>
            </p:blipFill>
            <p:spPr>
              <a:xfrm>
                <a:off x="4430025" y="3045940"/>
                <a:ext cx="206460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71802FA8-84FB-1ABA-A411-E35558DEEC34}"/>
                  </a:ext>
                </a:extLst>
              </p14:cNvPr>
              <p14:cNvContentPartPr/>
              <p14:nvPr/>
            </p14:nvContentPartPr>
            <p14:xfrm>
              <a:off x="2408265" y="3449140"/>
              <a:ext cx="360" cy="360"/>
            </p14:xfrm>
          </p:contentPart>
        </mc:Choice>
        <mc:Fallback>
          <p:pic>
            <p:nvPicPr>
              <p:cNvPr id="14" name="Ink 13">
                <a:extLst>
                  <a:ext uri="{FF2B5EF4-FFF2-40B4-BE49-F238E27FC236}">
                    <a16:creationId xmlns:a16="http://schemas.microsoft.com/office/drawing/2014/main" id="{71802FA8-84FB-1ABA-A411-E35558DEEC34}"/>
                  </a:ext>
                </a:extLst>
              </p:cNvPr>
              <p:cNvPicPr/>
              <p:nvPr/>
            </p:nvPicPr>
            <p:blipFill>
              <a:blip r:embed="rId6"/>
              <a:stretch>
                <a:fillRect/>
              </a:stretch>
            </p:blipFill>
            <p:spPr>
              <a:xfrm>
                <a:off x="2318625" y="326950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B01AF03F-F14A-46FA-CDEE-AA60BC0A666A}"/>
                  </a:ext>
                </a:extLst>
              </p14:cNvPr>
              <p14:cNvContentPartPr/>
              <p14:nvPr/>
            </p14:nvContentPartPr>
            <p14:xfrm>
              <a:off x="2430945" y="3463900"/>
              <a:ext cx="360" cy="360"/>
            </p14:xfrm>
          </p:contentPart>
        </mc:Choice>
        <mc:Fallback>
          <p:pic>
            <p:nvPicPr>
              <p:cNvPr id="15" name="Ink 14">
                <a:extLst>
                  <a:ext uri="{FF2B5EF4-FFF2-40B4-BE49-F238E27FC236}">
                    <a16:creationId xmlns:a16="http://schemas.microsoft.com/office/drawing/2014/main" id="{B01AF03F-F14A-46FA-CDEE-AA60BC0A666A}"/>
                  </a:ext>
                </a:extLst>
              </p:cNvPr>
              <p:cNvPicPr/>
              <p:nvPr/>
            </p:nvPicPr>
            <p:blipFill>
              <a:blip r:embed="rId6"/>
              <a:stretch>
                <a:fillRect/>
              </a:stretch>
            </p:blipFill>
            <p:spPr>
              <a:xfrm>
                <a:off x="2340945" y="328426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E226EB23-2F66-4C5C-7B45-ECB54B7513D8}"/>
                  </a:ext>
                </a:extLst>
              </p14:cNvPr>
              <p14:cNvContentPartPr/>
              <p14:nvPr/>
            </p14:nvContentPartPr>
            <p14:xfrm>
              <a:off x="2401065" y="3479020"/>
              <a:ext cx="360" cy="360"/>
            </p14:xfrm>
          </p:contentPart>
        </mc:Choice>
        <mc:Fallback>
          <p:pic>
            <p:nvPicPr>
              <p:cNvPr id="16" name="Ink 15">
                <a:extLst>
                  <a:ext uri="{FF2B5EF4-FFF2-40B4-BE49-F238E27FC236}">
                    <a16:creationId xmlns:a16="http://schemas.microsoft.com/office/drawing/2014/main" id="{E226EB23-2F66-4C5C-7B45-ECB54B7513D8}"/>
                  </a:ext>
                </a:extLst>
              </p:cNvPr>
              <p:cNvPicPr/>
              <p:nvPr/>
            </p:nvPicPr>
            <p:blipFill>
              <a:blip r:embed="rId6"/>
              <a:stretch>
                <a:fillRect/>
              </a:stretch>
            </p:blipFill>
            <p:spPr>
              <a:xfrm>
                <a:off x="2311065" y="329938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91D50EC9-79D7-D72E-73C2-81CF3D7031EC}"/>
                  </a:ext>
                </a:extLst>
              </p14:cNvPr>
              <p14:cNvContentPartPr/>
              <p14:nvPr/>
            </p14:nvContentPartPr>
            <p14:xfrm>
              <a:off x="5070105" y="2795020"/>
              <a:ext cx="360" cy="360"/>
            </p14:xfrm>
          </p:contentPart>
        </mc:Choice>
        <mc:Fallback>
          <p:pic>
            <p:nvPicPr>
              <p:cNvPr id="17" name="Ink 16">
                <a:extLst>
                  <a:ext uri="{FF2B5EF4-FFF2-40B4-BE49-F238E27FC236}">
                    <a16:creationId xmlns:a16="http://schemas.microsoft.com/office/drawing/2014/main" id="{91D50EC9-79D7-D72E-73C2-81CF3D7031EC}"/>
                  </a:ext>
                </a:extLst>
              </p:cNvPr>
              <p:cNvPicPr/>
              <p:nvPr/>
            </p:nvPicPr>
            <p:blipFill>
              <a:blip r:embed="rId6"/>
              <a:stretch>
                <a:fillRect/>
              </a:stretch>
            </p:blipFill>
            <p:spPr>
              <a:xfrm>
                <a:off x="4980105" y="261502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8" name="Ink 17">
                <a:extLst>
                  <a:ext uri="{FF2B5EF4-FFF2-40B4-BE49-F238E27FC236}">
                    <a16:creationId xmlns:a16="http://schemas.microsoft.com/office/drawing/2014/main" id="{74222354-EC6E-A249-4EEA-EB029C3DF999}"/>
                  </a:ext>
                </a:extLst>
              </p14:cNvPr>
              <p14:cNvContentPartPr/>
              <p14:nvPr/>
            </p14:nvContentPartPr>
            <p14:xfrm>
              <a:off x="3464145" y="2958460"/>
              <a:ext cx="360" cy="360"/>
            </p14:xfrm>
          </p:contentPart>
        </mc:Choice>
        <mc:Fallback>
          <p:pic>
            <p:nvPicPr>
              <p:cNvPr id="18" name="Ink 17">
                <a:extLst>
                  <a:ext uri="{FF2B5EF4-FFF2-40B4-BE49-F238E27FC236}">
                    <a16:creationId xmlns:a16="http://schemas.microsoft.com/office/drawing/2014/main" id="{74222354-EC6E-A249-4EEA-EB029C3DF999}"/>
                  </a:ext>
                </a:extLst>
              </p:cNvPr>
              <p:cNvPicPr/>
              <p:nvPr/>
            </p:nvPicPr>
            <p:blipFill>
              <a:blip r:embed="rId6"/>
              <a:stretch>
                <a:fillRect/>
              </a:stretch>
            </p:blipFill>
            <p:spPr>
              <a:xfrm>
                <a:off x="3374505" y="277882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Ink 18">
                <a:extLst>
                  <a:ext uri="{FF2B5EF4-FFF2-40B4-BE49-F238E27FC236}">
                    <a16:creationId xmlns:a16="http://schemas.microsoft.com/office/drawing/2014/main" id="{3CA9FBDD-8FD4-CF88-00AD-1924551E7671}"/>
                  </a:ext>
                </a:extLst>
              </p14:cNvPr>
              <p14:cNvContentPartPr/>
              <p14:nvPr/>
            </p14:nvContentPartPr>
            <p14:xfrm>
              <a:off x="4527225" y="3248620"/>
              <a:ext cx="360" cy="360"/>
            </p14:xfrm>
          </p:contentPart>
        </mc:Choice>
        <mc:Fallback>
          <p:pic>
            <p:nvPicPr>
              <p:cNvPr id="19" name="Ink 18">
                <a:extLst>
                  <a:ext uri="{FF2B5EF4-FFF2-40B4-BE49-F238E27FC236}">
                    <a16:creationId xmlns:a16="http://schemas.microsoft.com/office/drawing/2014/main" id="{3CA9FBDD-8FD4-CF88-00AD-1924551E7671}"/>
                  </a:ext>
                </a:extLst>
              </p:cNvPr>
              <p:cNvPicPr/>
              <p:nvPr/>
            </p:nvPicPr>
            <p:blipFill>
              <a:blip r:embed="rId6"/>
              <a:stretch>
                <a:fillRect/>
              </a:stretch>
            </p:blipFill>
            <p:spPr>
              <a:xfrm>
                <a:off x="4437585" y="306898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508BF2FE-4E4D-C7A7-E433-E0BB16222DB1}"/>
                  </a:ext>
                </a:extLst>
              </p14:cNvPr>
              <p14:cNvContentPartPr/>
              <p14:nvPr/>
            </p14:nvContentPartPr>
            <p14:xfrm>
              <a:off x="4445505" y="3248620"/>
              <a:ext cx="360" cy="360"/>
            </p14:xfrm>
          </p:contentPart>
        </mc:Choice>
        <mc:Fallback>
          <p:pic>
            <p:nvPicPr>
              <p:cNvPr id="20" name="Ink 19">
                <a:extLst>
                  <a:ext uri="{FF2B5EF4-FFF2-40B4-BE49-F238E27FC236}">
                    <a16:creationId xmlns:a16="http://schemas.microsoft.com/office/drawing/2014/main" id="{508BF2FE-4E4D-C7A7-E433-E0BB16222DB1}"/>
                  </a:ext>
                </a:extLst>
              </p:cNvPr>
              <p:cNvPicPr/>
              <p:nvPr/>
            </p:nvPicPr>
            <p:blipFill>
              <a:blip r:embed="rId6"/>
              <a:stretch>
                <a:fillRect/>
              </a:stretch>
            </p:blipFill>
            <p:spPr>
              <a:xfrm>
                <a:off x="4355505" y="306898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1" name="Ink 20">
                <a:extLst>
                  <a:ext uri="{FF2B5EF4-FFF2-40B4-BE49-F238E27FC236}">
                    <a16:creationId xmlns:a16="http://schemas.microsoft.com/office/drawing/2014/main" id="{6DEB4A1D-818E-D7FD-71AC-3AC611DBDC85}"/>
                  </a:ext>
                </a:extLst>
              </p14:cNvPr>
              <p14:cNvContentPartPr/>
              <p14:nvPr/>
            </p14:nvContentPartPr>
            <p14:xfrm>
              <a:off x="4482585" y="3256180"/>
              <a:ext cx="360" cy="360"/>
            </p14:xfrm>
          </p:contentPart>
        </mc:Choice>
        <mc:Fallback>
          <p:pic>
            <p:nvPicPr>
              <p:cNvPr id="21" name="Ink 20">
                <a:extLst>
                  <a:ext uri="{FF2B5EF4-FFF2-40B4-BE49-F238E27FC236}">
                    <a16:creationId xmlns:a16="http://schemas.microsoft.com/office/drawing/2014/main" id="{6DEB4A1D-818E-D7FD-71AC-3AC611DBDC85}"/>
                  </a:ext>
                </a:extLst>
              </p:cNvPr>
              <p:cNvPicPr/>
              <p:nvPr/>
            </p:nvPicPr>
            <p:blipFill>
              <a:blip r:embed="rId6"/>
              <a:stretch>
                <a:fillRect/>
              </a:stretch>
            </p:blipFill>
            <p:spPr>
              <a:xfrm>
                <a:off x="4392945" y="307618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 21">
                <a:extLst>
                  <a:ext uri="{FF2B5EF4-FFF2-40B4-BE49-F238E27FC236}">
                    <a16:creationId xmlns:a16="http://schemas.microsoft.com/office/drawing/2014/main" id="{EF2E305C-0758-0955-1692-342915E7DB77}"/>
                  </a:ext>
                </a:extLst>
              </p14:cNvPr>
              <p14:cNvContentPartPr/>
              <p14:nvPr/>
            </p14:nvContentPartPr>
            <p14:xfrm>
              <a:off x="4579425" y="3256180"/>
              <a:ext cx="360" cy="360"/>
            </p14:xfrm>
          </p:contentPart>
        </mc:Choice>
        <mc:Fallback>
          <p:pic>
            <p:nvPicPr>
              <p:cNvPr id="22" name="Ink 21">
                <a:extLst>
                  <a:ext uri="{FF2B5EF4-FFF2-40B4-BE49-F238E27FC236}">
                    <a16:creationId xmlns:a16="http://schemas.microsoft.com/office/drawing/2014/main" id="{EF2E305C-0758-0955-1692-342915E7DB77}"/>
                  </a:ext>
                </a:extLst>
              </p:cNvPr>
              <p:cNvPicPr/>
              <p:nvPr/>
            </p:nvPicPr>
            <p:blipFill>
              <a:blip r:embed="rId6"/>
              <a:stretch>
                <a:fillRect/>
              </a:stretch>
            </p:blipFill>
            <p:spPr>
              <a:xfrm>
                <a:off x="4489425" y="307618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3" name="Ink 22">
                <a:extLst>
                  <a:ext uri="{FF2B5EF4-FFF2-40B4-BE49-F238E27FC236}">
                    <a16:creationId xmlns:a16="http://schemas.microsoft.com/office/drawing/2014/main" id="{F5996B63-CB85-2C09-D02E-453C0E8AAC16}"/>
                  </a:ext>
                </a:extLst>
              </p14:cNvPr>
              <p14:cNvContentPartPr/>
              <p14:nvPr/>
            </p14:nvContentPartPr>
            <p14:xfrm>
              <a:off x="5426865" y="3062500"/>
              <a:ext cx="360" cy="360"/>
            </p14:xfrm>
          </p:contentPart>
        </mc:Choice>
        <mc:Fallback>
          <p:pic>
            <p:nvPicPr>
              <p:cNvPr id="23" name="Ink 22">
                <a:extLst>
                  <a:ext uri="{FF2B5EF4-FFF2-40B4-BE49-F238E27FC236}">
                    <a16:creationId xmlns:a16="http://schemas.microsoft.com/office/drawing/2014/main" id="{F5996B63-CB85-2C09-D02E-453C0E8AAC16}"/>
                  </a:ext>
                </a:extLst>
              </p:cNvPr>
              <p:cNvPicPr/>
              <p:nvPr/>
            </p:nvPicPr>
            <p:blipFill>
              <a:blip r:embed="rId6"/>
              <a:stretch>
                <a:fillRect/>
              </a:stretch>
            </p:blipFill>
            <p:spPr>
              <a:xfrm>
                <a:off x="5336865" y="288286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Ink 23">
                <a:extLst>
                  <a:ext uri="{FF2B5EF4-FFF2-40B4-BE49-F238E27FC236}">
                    <a16:creationId xmlns:a16="http://schemas.microsoft.com/office/drawing/2014/main" id="{E75BB9B5-9697-04A5-C97B-1915281211B2}"/>
                  </a:ext>
                </a:extLst>
              </p14:cNvPr>
              <p14:cNvContentPartPr/>
              <p14:nvPr/>
            </p14:nvContentPartPr>
            <p14:xfrm>
              <a:off x="2393505" y="2757580"/>
              <a:ext cx="1609200" cy="37800"/>
            </p14:xfrm>
          </p:contentPart>
        </mc:Choice>
        <mc:Fallback>
          <p:pic>
            <p:nvPicPr>
              <p:cNvPr id="24" name="Ink 23">
                <a:extLst>
                  <a:ext uri="{FF2B5EF4-FFF2-40B4-BE49-F238E27FC236}">
                    <a16:creationId xmlns:a16="http://schemas.microsoft.com/office/drawing/2014/main" id="{E75BB9B5-9697-04A5-C97B-1915281211B2}"/>
                  </a:ext>
                </a:extLst>
              </p:cNvPr>
              <p:cNvPicPr/>
              <p:nvPr/>
            </p:nvPicPr>
            <p:blipFill>
              <a:blip r:embed="rId30"/>
              <a:stretch>
                <a:fillRect/>
              </a:stretch>
            </p:blipFill>
            <p:spPr>
              <a:xfrm>
                <a:off x="2303865" y="2577940"/>
                <a:ext cx="1788840" cy="397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Ink 24">
                <a:extLst>
                  <a:ext uri="{FF2B5EF4-FFF2-40B4-BE49-F238E27FC236}">
                    <a16:creationId xmlns:a16="http://schemas.microsoft.com/office/drawing/2014/main" id="{89ED54CC-3891-8D36-69EB-A61A754067DC}"/>
                  </a:ext>
                </a:extLst>
              </p14:cNvPr>
              <p14:cNvContentPartPr/>
              <p14:nvPr/>
            </p14:nvContentPartPr>
            <p14:xfrm>
              <a:off x="3635145" y="3203980"/>
              <a:ext cx="360" cy="360"/>
            </p14:xfrm>
          </p:contentPart>
        </mc:Choice>
        <mc:Fallback>
          <p:pic>
            <p:nvPicPr>
              <p:cNvPr id="25" name="Ink 24">
                <a:extLst>
                  <a:ext uri="{FF2B5EF4-FFF2-40B4-BE49-F238E27FC236}">
                    <a16:creationId xmlns:a16="http://schemas.microsoft.com/office/drawing/2014/main" id="{89ED54CC-3891-8D36-69EB-A61A754067DC}"/>
                  </a:ext>
                </a:extLst>
              </p:cNvPr>
              <p:cNvPicPr/>
              <p:nvPr/>
            </p:nvPicPr>
            <p:blipFill>
              <a:blip r:embed="rId6"/>
              <a:stretch>
                <a:fillRect/>
              </a:stretch>
            </p:blipFill>
            <p:spPr>
              <a:xfrm>
                <a:off x="3545505" y="3024340"/>
                <a:ext cx="180000" cy="36000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59"/>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Self-supervision:</a:t>
            </a:r>
            <a:endParaRPr sz="2500" dirty="0"/>
          </a:p>
        </p:txBody>
      </p:sp>
      <p:pic>
        <p:nvPicPr>
          <p:cNvPr id="569" name="Google Shape;569;p59"/>
          <p:cNvPicPr preferRelativeResize="0"/>
          <p:nvPr/>
        </p:nvPicPr>
        <p:blipFill rotWithShape="1">
          <a:blip r:embed="rId3">
            <a:alphaModFix/>
          </a:blip>
          <a:srcRect l="11426" t="71608" r="79939" b="10929"/>
          <a:stretch/>
        </p:blipFill>
        <p:spPr>
          <a:xfrm>
            <a:off x="4961900" y="3412950"/>
            <a:ext cx="1424624" cy="1428625"/>
          </a:xfrm>
          <a:prstGeom prst="rect">
            <a:avLst/>
          </a:prstGeom>
          <a:noFill/>
          <a:ln w="19050" cap="flat" cmpd="sng">
            <a:solidFill>
              <a:srgbClr val="666666"/>
            </a:solidFill>
            <a:prstDash val="solid"/>
            <a:round/>
            <a:headEnd type="none" w="sm" len="sm"/>
            <a:tailEnd type="none" w="sm" len="sm"/>
          </a:ln>
        </p:spPr>
      </p:pic>
      <p:sp>
        <p:nvSpPr>
          <p:cNvPr id="570" name="Google Shape;570;p59"/>
          <p:cNvSpPr txBox="1"/>
          <p:nvPr/>
        </p:nvSpPr>
        <p:spPr>
          <a:xfrm>
            <a:off x="173675" y="614350"/>
            <a:ext cx="8909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Most of Transformers success in NLP is the result of large-scale self-supervised pre-training where Transformer is trained on massive unlabelled data from the web.</a:t>
            </a:r>
            <a:endParaRPr sz="1600"/>
          </a:p>
        </p:txBody>
      </p:sp>
      <p:sp>
        <p:nvSpPr>
          <p:cNvPr id="571" name="Google Shape;571;p59"/>
          <p:cNvSpPr txBox="1"/>
          <p:nvPr/>
        </p:nvSpPr>
        <p:spPr>
          <a:xfrm>
            <a:off x="148550" y="1384850"/>
            <a:ext cx="8766000" cy="128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dirty="0">
                <a:solidFill>
                  <a:schemeClr val="dk1"/>
                </a:solidFill>
              </a:rPr>
              <a:t>Using masked work prediction technique that were used in BERT(randomly masking words in input sentence), ViT designers also tried the same technique where they masked 50% of patches(masked patch prediction) but achieved less performance than supervised pre-training(79.9% ACC on ImageNet while supervised pre-training is ~85%).</a:t>
            </a:r>
            <a:endParaRPr sz="1600" dirty="0">
              <a:solidFill>
                <a:schemeClr val="dk1"/>
              </a:solidFill>
            </a:endParaRPr>
          </a:p>
        </p:txBody>
      </p:sp>
      <p:sp>
        <p:nvSpPr>
          <p:cNvPr id="572" name="Google Shape;572;p59"/>
          <p:cNvSpPr txBox="1"/>
          <p:nvPr/>
        </p:nvSpPr>
        <p:spPr>
          <a:xfrm>
            <a:off x="260975" y="3197025"/>
            <a:ext cx="4068600" cy="3849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t>Transformer is an </a:t>
            </a:r>
            <a:r>
              <a:rPr lang="en" sz="1300">
                <a:solidFill>
                  <a:srgbClr val="CCCCCC"/>
                </a:solidFill>
                <a:highlight>
                  <a:srgbClr val="FF9900"/>
                </a:highlight>
              </a:rPr>
              <a:t>efficient</a:t>
            </a:r>
            <a:r>
              <a:rPr lang="en" sz="1300"/>
              <a:t> deep </a:t>
            </a:r>
            <a:r>
              <a:rPr lang="en" sz="1300">
                <a:solidFill>
                  <a:srgbClr val="CCCCCC"/>
                </a:solidFill>
                <a:highlight>
                  <a:srgbClr val="FF9900"/>
                </a:highlight>
              </a:rPr>
              <a:t>learning</a:t>
            </a:r>
            <a:r>
              <a:rPr lang="en" sz="1300"/>
              <a:t> architecture</a:t>
            </a:r>
            <a:endParaRPr sz="1300"/>
          </a:p>
        </p:txBody>
      </p:sp>
      <p:sp>
        <p:nvSpPr>
          <p:cNvPr id="573" name="Google Shape;573;p59"/>
          <p:cNvSpPr/>
          <p:nvPr/>
        </p:nvSpPr>
        <p:spPr>
          <a:xfrm>
            <a:off x="1458275" y="3884750"/>
            <a:ext cx="1810200" cy="471900"/>
          </a:xfrm>
          <a:prstGeom prst="rect">
            <a:avLst/>
          </a:prstGeom>
          <a:solidFill>
            <a:srgbClr val="4A86E8"/>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Transformer Encoder</a:t>
            </a:r>
            <a:endParaRPr/>
          </a:p>
        </p:txBody>
      </p:sp>
      <p:sp>
        <p:nvSpPr>
          <p:cNvPr id="574" name="Google Shape;574;p59"/>
          <p:cNvSpPr/>
          <p:nvPr/>
        </p:nvSpPr>
        <p:spPr>
          <a:xfrm>
            <a:off x="2266325" y="3597225"/>
            <a:ext cx="194100" cy="2745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9"/>
          <p:cNvSpPr/>
          <p:nvPr/>
        </p:nvSpPr>
        <p:spPr>
          <a:xfrm>
            <a:off x="7658538" y="4270975"/>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9"/>
          <p:cNvSpPr/>
          <p:nvPr/>
        </p:nvSpPr>
        <p:spPr>
          <a:xfrm>
            <a:off x="4961900" y="3884750"/>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9"/>
          <p:cNvSpPr/>
          <p:nvPr/>
        </p:nvSpPr>
        <p:spPr>
          <a:xfrm>
            <a:off x="5445488" y="3412950"/>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9"/>
          <p:cNvSpPr txBox="1"/>
          <p:nvPr/>
        </p:nvSpPr>
        <p:spPr>
          <a:xfrm>
            <a:off x="620600" y="2731175"/>
            <a:ext cx="33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Masked-word prediction in BERT</a:t>
            </a:r>
            <a:endParaRPr b="1"/>
          </a:p>
        </p:txBody>
      </p:sp>
      <p:sp>
        <p:nvSpPr>
          <p:cNvPr id="579" name="Google Shape;579;p59"/>
          <p:cNvSpPr txBox="1"/>
          <p:nvPr/>
        </p:nvSpPr>
        <p:spPr>
          <a:xfrm>
            <a:off x="5368550" y="2767625"/>
            <a:ext cx="334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Masked patch prediction ViT</a:t>
            </a:r>
            <a:endParaRPr b="1"/>
          </a:p>
        </p:txBody>
      </p:sp>
      <p:sp>
        <p:nvSpPr>
          <p:cNvPr id="580" name="Google Shape;580;p59"/>
          <p:cNvSpPr/>
          <p:nvPr/>
        </p:nvSpPr>
        <p:spPr>
          <a:xfrm>
            <a:off x="2266325" y="4369675"/>
            <a:ext cx="194100" cy="2745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9"/>
          <p:cNvSpPr/>
          <p:nvPr/>
        </p:nvSpPr>
        <p:spPr>
          <a:xfrm>
            <a:off x="261050" y="4644175"/>
            <a:ext cx="4068600" cy="4002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solidFill>
                  <a:schemeClr val="dk1"/>
                </a:solidFill>
              </a:rPr>
              <a:t>Transformer is an efficient deep learning architecture</a:t>
            </a:r>
            <a:endParaRPr sz="1300"/>
          </a:p>
        </p:txBody>
      </p:sp>
      <p:sp>
        <p:nvSpPr>
          <p:cNvPr id="582" name="Google Shape;582;p59"/>
          <p:cNvSpPr/>
          <p:nvPr/>
        </p:nvSpPr>
        <p:spPr>
          <a:xfrm rot="-5400000">
            <a:off x="6436512" y="4000075"/>
            <a:ext cx="222600" cy="2544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9"/>
          <p:cNvSpPr/>
          <p:nvPr/>
        </p:nvSpPr>
        <p:spPr>
          <a:xfrm>
            <a:off x="5445488" y="4369675"/>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9"/>
          <p:cNvSpPr/>
          <p:nvPr/>
        </p:nvSpPr>
        <p:spPr>
          <a:xfrm>
            <a:off x="5902913" y="3891313"/>
            <a:ext cx="483600" cy="47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5" name="Google Shape;585;p59"/>
          <p:cNvPicPr preferRelativeResize="0"/>
          <p:nvPr/>
        </p:nvPicPr>
        <p:blipFill rotWithShape="1">
          <a:blip r:embed="rId3">
            <a:alphaModFix/>
          </a:blip>
          <a:srcRect l="11524" t="71608" r="79939" b="10929"/>
          <a:stretch/>
        </p:blipFill>
        <p:spPr>
          <a:xfrm>
            <a:off x="7658550" y="3412950"/>
            <a:ext cx="1408399" cy="1428625"/>
          </a:xfrm>
          <a:prstGeom prst="rect">
            <a:avLst/>
          </a:prstGeom>
          <a:noFill/>
          <a:ln w="19050" cap="flat" cmpd="sng">
            <a:solidFill>
              <a:srgbClr val="666666"/>
            </a:solidFill>
            <a:prstDash val="solid"/>
            <a:round/>
            <a:headEnd type="none" w="sm" len="sm"/>
            <a:tailEnd type="none" w="sm" len="sm"/>
          </a:ln>
        </p:spPr>
      </p:pic>
      <p:sp>
        <p:nvSpPr>
          <p:cNvPr id="586" name="Google Shape;586;p59"/>
          <p:cNvSpPr/>
          <p:nvPr/>
        </p:nvSpPr>
        <p:spPr>
          <a:xfrm>
            <a:off x="6709088" y="3811125"/>
            <a:ext cx="567600" cy="677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t>ViT</a:t>
            </a:r>
            <a:endParaRPr sz="2000"/>
          </a:p>
        </p:txBody>
      </p:sp>
      <p:sp>
        <p:nvSpPr>
          <p:cNvPr id="587" name="Google Shape;587;p59"/>
          <p:cNvSpPr/>
          <p:nvPr/>
        </p:nvSpPr>
        <p:spPr>
          <a:xfrm rot="-5400000">
            <a:off x="7360787" y="4022475"/>
            <a:ext cx="222600" cy="254400"/>
          </a:xfrm>
          <a:prstGeom prst="down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8349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Training Dataset Vision Transformer</a:t>
            </a:r>
            <a:endParaRPr sz="2500" dirty="0"/>
          </a:p>
        </p:txBody>
      </p:sp>
      <p:sp>
        <p:nvSpPr>
          <p:cNvPr id="326" name="Google Shape;326;p37"/>
          <p:cNvSpPr txBox="1"/>
          <p:nvPr/>
        </p:nvSpPr>
        <p:spPr>
          <a:xfrm>
            <a:off x="330500" y="614350"/>
            <a:ext cx="875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Vision Transformer(ViT) was pre-trained on 3 datasets of varying size and scale.</a:t>
            </a:r>
            <a:endParaRPr sz="1600"/>
          </a:p>
        </p:txBody>
      </p:sp>
      <p:pic>
        <p:nvPicPr>
          <p:cNvPr id="327" name="Google Shape;327;p37"/>
          <p:cNvPicPr preferRelativeResize="0"/>
          <p:nvPr/>
        </p:nvPicPr>
        <p:blipFill>
          <a:blip r:embed="rId3">
            <a:alphaModFix/>
          </a:blip>
          <a:stretch>
            <a:fillRect/>
          </a:stretch>
        </p:blipFill>
        <p:spPr>
          <a:xfrm>
            <a:off x="890175" y="990275"/>
            <a:ext cx="4165225" cy="4098050"/>
          </a:xfrm>
          <a:prstGeom prst="rect">
            <a:avLst/>
          </a:prstGeom>
          <a:noFill/>
          <a:ln>
            <a:noFill/>
          </a:ln>
        </p:spPr>
      </p:pic>
      <p:sp>
        <p:nvSpPr>
          <p:cNvPr id="328" name="Google Shape;328;p37"/>
          <p:cNvSpPr txBox="1"/>
          <p:nvPr/>
        </p:nvSpPr>
        <p:spPr>
          <a:xfrm>
            <a:off x="1772950" y="413757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1.3M</a:t>
            </a:r>
            <a:endParaRPr sz="1200"/>
          </a:p>
        </p:txBody>
      </p:sp>
      <p:sp>
        <p:nvSpPr>
          <p:cNvPr id="329" name="Google Shape;329;p37"/>
          <p:cNvSpPr txBox="1"/>
          <p:nvPr/>
        </p:nvSpPr>
        <p:spPr>
          <a:xfrm>
            <a:off x="2794225" y="406862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14M</a:t>
            </a:r>
            <a:endParaRPr sz="1200"/>
          </a:p>
        </p:txBody>
      </p:sp>
      <p:sp>
        <p:nvSpPr>
          <p:cNvPr id="330" name="Google Shape;330;p37"/>
          <p:cNvSpPr txBox="1"/>
          <p:nvPr/>
        </p:nvSpPr>
        <p:spPr>
          <a:xfrm>
            <a:off x="3981025" y="1808175"/>
            <a:ext cx="648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303M</a:t>
            </a:r>
            <a:endParaRPr sz="1200"/>
          </a:p>
        </p:txBody>
      </p:sp>
      <p:sp>
        <p:nvSpPr>
          <p:cNvPr id="331" name="Google Shape;331;p37"/>
          <p:cNvSpPr txBox="1"/>
          <p:nvPr/>
        </p:nvSpPr>
        <p:spPr>
          <a:xfrm>
            <a:off x="407550" y="1558475"/>
            <a:ext cx="739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32" name="Google Shape;332;p37"/>
          <p:cNvSpPr txBox="1"/>
          <p:nvPr/>
        </p:nvSpPr>
        <p:spPr>
          <a:xfrm rot="5399626" flipH="1">
            <a:off x="-454425" y="2641675"/>
            <a:ext cx="275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No of images in millions(M)</a:t>
            </a:r>
            <a:endParaRPr b="1"/>
          </a:p>
        </p:txBody>
      </p:sp>
      <p:sp>
        <p:nvSpPr>
          <p:cNvPr id="333" name="Google Shape;333;p37"/>
          <p:cNvSpPr txBox="1"/>
          <p:nvPr/>
        </p:nvSpPr>
        <p:spPr>
          <a:xfrm rot="-509" flipH="1">
            <a:off x="2322650" y="4764176"/>
            <a:ext cx="202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Datasets</a:t>
            </a:r>
            <a:endParaRPr b="1"/>
          </a:p>
        </p:txBody>
      </p:sp>
      <p:sp>
        <p:nvSpPr>
          <p:cNvPr id="334" name="Google Shape;334;p37"/>
          <p:cNvSpPr txBox="1"/>
          <p:nvPr/>
        </p:nvSpPr>
        <p:spPr>
          <a:xfrm>
            <a:off x="5323650" y="1913625"/>
            <a:ext cx="32826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dirty="0"/>
              <a:t>ImageNet-1K: 1.3M images, 1K classes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ImageNet-21k: 14M images, 21K classes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JFT: 303M images, 18K classes</a:t>
            </a:r>
            <a:endParaRPr dirty="0"/>
          </a:p>
        </p:txBody>
      </p:sp>
      <p:sp>
        <p:nvSpPr>
          <p:cNvPr id="335" name="Google Shape;335;p37"/>
          <p:cNvSpPr txBox="1"/>
          <p:nvPr/>
        </p:nvSpPr>
        <p:spPr>
          <a:xfrm>
            <a:off x="5171950" y="1462513"/>
            <a:ext cx="2510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Pre-training datasets</a:t>
            </a:r>
            <a:endParaRPr sz="1600" b="1"/>
          </a:p>
        </p:txBody>
      </p:sp>
      <p:sp>
        <p:nvSpPr>
          <p:cNvPr id="336" name="Google Shape;336;p37"/>
          <p:cNvSpPr txBox="1"/>
          <p:nvPr/>
        </p:nvSpPr>
        <p:spPr>
          <a:xfrm>
            <a:off x="5111675" y="4137575"/>
            <a:ext cx="3563400" cy="615600"/>
          </a:xfrm>
          <a:prstGeom prst="rect">
            <a:avLst/>
          </a:prstGeom>
          <a:noFill/>
          <a:ln w="19050" cap="flat" cmpd="sng">
            <a:solidFill>
              <a:srgbClr val="98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ImageNet-1k and ImageNet-21K are also used for fine-tuning!</a:t>
            </a:r>
            <a:endParaRPr/>
          </a:p>
        </p:txBody>
      </p:sp>
      <p:sp>
        <p:nvSpPr>
          <p:cNvPr id="337" name="Google Shape;337;p37"/>
          <p:cNvSpPr/>
          <p:nvPr/>
        </p:nvSpPr>
        <p:spPr>
          <a:xfrm>
            <a:off x="3629050" y="4532125"/>
            <a:ext cx="204900" cy="231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444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8"/>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Pre-Training Vision Transformer</a:t>
            </a:r>
            <a:endParaRPr sz="2500" dirty="0"/>
          </a:p>
        </p:txBody>
      </p:sp>
      <p:sp>
        <p:nvSpPr>
          <p:cNvPr id="343" name="Google Shape;343;p38"/>
          <p:cNvSpPr txBox="1"/>
          <p:nvPr/>
        </p:nvSpPr>
        <p:spPr>
          <a:xfrm>
            <a:off x="330500" y="614350"/>
            <a:ext cx="875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t>Vision Transformer(ViT) was pre-trained with same configurations of as BERT.</a:t>
            </a:r>
            <a:endParaRPr sz="1600" dirty="0"/>
          </a:p>
        </p:txBody>
      </p:sp>
      <p:pic>
        <p:nvPicPr>
          <p:cNvPr id="3" name="Picture 2">
            <a:extLst>
              <a:ext uri="{FF2B5EF4-FFF2-40B4-BE49-F238E27FC236}">
                <a16:creationId xmlns:a16="http://schemas.microsoft.com/office/drawing/2014/main" id="{727FC7A3-4C59-6E2C-F3C7-269621DD14B0}"/>
              </a:ext>
            </a:extLst>
          </p:cNvPr>
          <p:cNvPicPr>
            <a:picLocks noChangeAspect="1"/>
          </p:cNvPicPr>
          <p:nvPr/>
        </p:nvPicPr>
        <p:blipFill>
          <a:blip r:embed="rId3"/>
          <a:stretch>
            <a:fillRect/>
          </a:stretch>
        </p:blipFill>
        <p:spPr>
          <a:xfrm>
            <a:off x="113859" y="946936"/>
            <a:ext cx="7971211" cy="2339543"/>
          </a:xfrm>
          <a:prstGeom prst="rect">
            <a:avLst/>
          </a:prstGeom>
        </p:spPr>
      </p:pic>
      <p:sp>
        <p:nvSpPr>
          <p:cNvPr id="5" name="object 6">
            <a:extLst>
              <a:ext uri="{FF2B5EF4-FFF2-40B4-BE49-F238E27FC236}">
                <a16:creationId xmlns:a16="http://schemas.microsoft.com/office/drawing/2014/main" id="{5EB554F0-C84A-270B-3BA8-5E915FFE17C1}"/>
              </a:ext>
            </a:extLst>
          </p:cNvPr>
          <p:cNvSpPr txBox="1"/>
          <p:nvPr/>
        </p:nvSpPr>
        <p:spPr>
          <a:xfrm>
            <a:off x="330500" y="3718561"/>
            <a:ext cx="8606236" cy="284533"/>
          </a:xfrm>
          <a:prstGeom prst="rect">
            <a:avLst/>
          </a:prstGeom>
        </p:spPr>
        <p:txBody>
          <a:bodyPr vert="horz" wrap="square" lIns="0" tIns="40481" rIns="0" bIns="0" rtlCol="0">
            <a:spAutoFit/>
          </a:bodyPr>
          <a:lstStyle/>
          <a:p>
            <a:pPr marL="9525" marR="3810">
              <a:lnSpc>
                <a:spcPts val="1943"/>
              </a:lnSpc>
              <a:spcBef>
                <a:spcPts val="319"/>
              </a:spcBef>
            </a:pPr>
            <a:r>
              <a:rPr lang="fr-FR" dirty="0">
                <a:latin typeface="Carlito"/>
                <a:cs typeface="Carlito"/>
              </a:rPr>
              <a:t>All the </a:t>
            </a:r>
            <a:r>
              <a:rPr lang="fr-FR" dirty="0" err="1">
                <a:latin typeface="Carlito"/>
                <a:cs typeface="Carlito"/>
              </a:rPr>
              <a:t>models</a:t>
            </a:r>
            <a:r>
              <a:rPr lang="fr-FR" dirty="0">
                <a:latin typeface="Carlito"/>
                <a:cs typeface="Carlito"/>
              </a:rPr>
              <a:t> are </a:t>
            </a:r>
            <a:r>
              <a:rPr lang="fr-FR" dirty="0" err="1">
                <a:latin typeface="Carlito"/>
                <a:cs typeface="Carlito"/>
              </a:rPr>
              <a:t>pre-trained</a:t>
            </a:r>
            <a:r>
              <a:rPr lang="fr-FR" dirty="0">
                <a:latin typeface="Carlito"/>
                <a:cs typeface="Carlito"/>
              </a:rPr>
              <a:t> </a:t>
            </a:r>
            <a:r>
              <a:rPr lang="fr-FR" dirty="0" err="1">
                <a:latin typeface="Carlito"/>
                <a:cs typeface="Carlito"/>
              </a:rPr>
              <a:t>using</a:t>
            </a:r>
            <a:r>
              <a:rPr lang="fr-FR" dirty="0">
                <a:latin typeface="Carlito"/>
                <a:cs typeface="Carlito"/>
              </a:rPr>
              <a:t> ADAM </a:t>
            </a:r>
            <a:r>
              <a:rPr lang="fr-FR" dirty="0" err="1">
                <a:latin typeface="Carlito"/>
                <a:cs typeface="Carlito"/>
              </a:rPr>
              <a:t>optimizer</a:t>
            </a:r>
            <a:r>
              <a:rPr lang="fr-FR" dirty="0">
                <a:latin typeface="Carlito"/>
                <a:cs typeface="Carlito"/>
              </a:rPr>
              <a:t> </a:t>
            </a:r>
            <a:r>
              <a:rPr lang="fr-FR" dirty="0" err="1">
                <a:latin typeface="Carlito"/>
                <a:cs typeface="Carlito"/>
              </a:rPr>
              <a:t>with</a:t>
            </a:r>
            <a:r>
              <a:rPr lang="fr-FR" dirty="0">
                <a:latin typeface="Carlito"/>
                <a:cs typeface="Carlito"/>
              </a:rPr>
              <a:t> batch size of 4096 </a:t>
            </a:r>
            <a:endParaRPr dirty="0">
              <a:latin typeface="Carlito"/>
              <a:cs typeface="Carlito"/>
            </a:endParaRPr>
          </a:p>
        </p:txBody>
      </p:sp>
    </p:spTree>
    <p:extLst>
      <p:ext uri="{BB962C8B-B14F-4D97-AF65-F5344CB8AC3E}">
        <p14:creationId xmlns:p14="http://schemas.microsoft.com/office/powerpoint/2010/main" val="120299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Slide Background">
            <a:extLst>
              <a:ext uri="{FF2B5EF4-FFF2-40B4-BE49-F238E27FC236}">
                <a16:creationId xmlns:a16="http://schemas.microsoft.com/office/drawing/2014/main" id="{90D0877E-6CD0-4206-8A18-56CEE73EF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4" name="Rectangle 23">
            <a:extLst>
              <a:ext uri="{FF2B5EF4-FFF2-40B4-BE49-F238E27FC236}">
                <a16:creationId xmlns:a16="http://schemas.microsoft.com/office/drawing/2014/main" id="{E18AC0D4-F32D-4067-9F63-E553F4AFF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210451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2C6317F-C550-5F13-C5E0-83C855D1AE2D}"/>
              </a:ext>
            </a:extLst>
          </p:cNvPr>
          <p:cNvSpPr>
            <a:spLocks noGrp="1"/>
          </p:cNvSpPr>
          <p:nvPr>
            <p:ph type="title"/>
          </p:nvPr>
        </p:nvSpPr>
        <p:spPr>
          <a:xfrm>
            <a:off x="571351" y="256729"/>
            <a:ext cx="3527862" cy="1591056"/>
          </a:xfrm>
        </p:spPr>
        <p:txBody>
          <a:bodyPr anchor="ctr">
            <a:normAutofit/>
          </a:bodyPr>
          <a:lstStyle/>
          <a:p>
            <a:r>
              <a:rPr lang="en" sz="3000" dirty="0"/>
              <a:t>Fine-Tuning Vision Transformer</a:t>
            </a:r>
            <a:endParaRPr lang="en-GB" sz="3000" dirty="0"/>
          </a:p>
        </p:txBody>
      </p:sp>
      <p:sp>
        <p:nvSpPr>
          <p:cNvPr id="3" name="Content Placeholder 2">
            <a:extLst>
              <a:ext uri="{FF2B5EF4-FFF2-40B4-BE49-F238E27FC236}">
                <a16:creationId xmlns:a16="http://schemas.microsoft.com/office/drawing/2014/main" id="{A639A314-0C49-EE6B-FCA7-E28E5F87F3AA}"/>
              </a:ext>
            </a:extLst>
          </p:cNvPr>
          <p:cNvSpPr>
            <a:spLocks noGrp="1"/>
          </p:cNvSpPr>
          <p:nvPr>
            <p:ph idx="1"/>
          </p:nvPr>
        </p:nvSpPr>
        <p:spPr>
          <a:xfrm>
            <a:off x="4572000" y="256730"/>
            <a:ext cx="3938154" cy="1591055"/>
          </a:xfrm>
        </p:spPr>
        <p:txBody>
          <a:bodyPr anchor="ctr">
            <a:normAutofit/>
          </a:bodyPr>
          <a:lstStyle/>
          <a:p>
            <a:r>
              <a:rPr lang="fr-FR" sz="1500" dirty="0"/>
              <a:t>All the </a:t>
            </a:r>
            <a:r>
              <a:rPr lang="fr-FR" sz="1500" dirty="0" err="1"/>
              <a:t>models</a:t>
            </a:r>
            <a:r>
              <a:rPr lang="fr-FR" sz="1500" dirty="0"/>
              <a:t> are fine </a:t>
            </a:r>
            <a:r>
              <a:rPr lang="fr-FR" sz="1500" dirty="0" err="1"/>
              <a:t>tuned</a:t>
            </a:r>
            <a:r>
              <a:rPr lang="fr-FR" sz="1500" dirty="0"/>
              <a:t> </a:t>
            </a:r>
            <a:r>
              <a:rPr lang="fr-FR" sz="1500" dirty="0" err="1"/>
              <a:t>using</a:t>
            </a:r>
            <a:r>
              <a:rPr lang="fr-FR" sz="1500" dirty="0"/>
              <a:t> SGD </a:t>
            </a:r>
            <a:r>
              <a:rPr lang="fr-FR" sz="1500" dirty="0" err="1"/>
              <a:t>optimizer</a:t>
            </a:r>
            <a:r>
              <a:rPr lang="fr-FR" sz="1500" dirty="0"/>
              <a:t> </a:t>
            </a:r>
            <a:r>
              <a:rPr lang="fr-FR" sz="1500" dirty="0" err="1"/>
              <a:t>with</a:t>
            </a:r>
            <a:r>
              <a:rPr lang="fr-FR" sz="1500" dirty="0"/>
              <a:t> </a:t>
            </a:r>
            <a:r>
              <a:rPr lang="fr-FR" sz="1500" dirty="0" err="1"/>
              <a:t>monentum</a:t>
            </a:r>
            <a:r>
              <a:rPr lang="fr-FR" sz="1500" dirty="0"/>
              <a:t> and batch size of 512 for </a:t>
            </a:r>
            <a:r>
              <a:rPr lang="fr-FR" sz="1500" dirty="0" err="1"/>
              <a:t>ViT-L</a:t>
            </a:r>
            <a:r>
              <a:rPr lang="fr-FR" sz="1500" dirty="0"/>
              <a:t>/16 and 518 for </a:t>
            </a:r>
            <a:r>
              <a:rPr lang="fr-FR" sz="1500" dirty="0" err="1"/>
              <a:t>ViT</a:t>
            </a:r>
            <a:r>
              <a:rPr lang="fr-FR" sz="1500" dirty="0"/>
              <a:t>-H/14.</a:t>
            </a:r>
            <a:endParaRPr lang="en-GB" sz="1500" dirty="0"/>
          </a:p>
        </p:txBody>
      </p:sp>
      <p:pic>
        <p:nvPicPr>
          <p:cNvPr id="5" name="Picture 4" descr="A screenshot of a calculator&#10;&#10;Description automatically generated">
            <a:extLst>
              <a:ext uri="{FF2B5EF4-FFF2-40B4-BE49-F238E27FC236}">
                <a16:creationId xmlns:a16="http://schemas.microsoft.com/office/drawing/2014/main" id="{D869EDC7-607D-E56F-D324-E6DBE108FEF4}"/>
              </a:ext>
            </a:extLst>
          </p:cNvPr>
          <p:cNvPicPr>
            <a:picLocks noChangeAspect="1"/>
          </p:cNvPicPr>
          <p:nvPr/>
        </p:nvPicPr>
        <p:blipFill>
          <a:blip r:embed="rId2"/>
          <a:stretch>
            <a:fillRect/>
          </a:stretch>
        </p:blipFill>
        <p:spPr>
          <a:xfrm>
            <a:off x="908812" y="2392551"/>
            <a:ext cx="7326080" cy="2307715"/>
          </a:xfrm>
          <a:prstGeom prst="rect">
            <a:avLst/>
          </a:prstGeom>
          <a:effectLst/>
        </p:spPr>
      </p:pic>
    </p:spTree>
    <p:extLst>
      <p:ext uri="{BB962C8B-B14F-4D97-AF65-F5344CB8AC3E}">
        <p14:creationId xmlns:p14="http://schemas.microsoft.com/office/powerpoint/2010/main" val="878679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1488" y="967014"/>
            <a:ext cx="7614285" cy="1699824"/>
          </a:xfrm>
          <a:prstGeom prst="rect">
            <a:avLst/>
          </a:prstGeom>
        </p:spPr>
        <p:txBody>
          <a:bodyPr vert="horz" wrap="square" lIns="0" tIns="47625" rIns="0" bIns="0" rtlCol="0">
            <a:spAutoFit/>
          </a:bodyPr>
          <a:lstStyle/>
          <a:p>
            <a:pPr>
              <a:spcBef>
                <a:spcPts val="960"/>
              </a:spcBef>
            </a:pPr>
            <a:endParaRPr sz="2100" dirty="0">
              <a:latin typeface="Carlito"/>
              <a:cs typeface="Carlito"/>
            </a:endParaRPr>
          </a:p>
          <a:p>
            <a:pPr marL="180499" indent="-170974">
              <a:buFont typeface="Arial"/>
              <a:buChar char="•"/>
              <a:tabLst>
                <a:tab pos="180499" algn="l"/>
              </a:tabLst>
            </a:pPr>
            <a:r>
              <a:rPr sz="2100" spc="-8" dirty="0">
                <a:latin typeface="Carlito"/>
                <a:cs typeface="Carlito"/>
              </a:rPr>
              <a:t>Pretrained</a:t>
            </a:r>
            <a:r>
              <a:rPr sz="2100" spc="-41" dirty="0">
                <a:latin typeface="Carlito"/>
                <a:cs typeface="Carlito"/>
              </a:rPr>
              <a:t> </a:t>
            </a:r>
            <a:r>
              <a:rPr sz="2100" dirty="0">
                <a:latin typeface="Carlito"/>
                <a:cs typeface="Carlito"/>
              </a:rPr>
              <a:t>on</a:t>
            </a:r>
            <a:r>
              <a:rPr sz="2100" spc="-41" dirty="0">
                <a:latin typeface="Carlito"/>
                <a:cs typeface="Carlito"/>
              </a:rPr>
              <a:t> </a:t>
            </a:r>
            <a:r>
              <a:rPr sz="2100" dirty="0">
                <a:solidFill>
                  <a:srgbClr val="4472C4"/>
                </a:solidFill>
                <a:latin typeface="Carlito"/>
                <a:cs typeface="Carlito"/>
              </a:rPr>
              <a:t>ImageNet</a:t>
            </a:r>
            <a:r>
              <a:rPr sz="2100" spc="-41" dirty="0">
                <a:solidFill>
                  <a:srgbClr val="4472C4"/>
                </a:solidFill>
                <a:latin typeface="Carlito"/>
                <a:cs typeface="Carlito"/>
              </a:rPr>
              <a:t> </a:t>
            </a:r>
            <a:r>
              <a:rPr sz="2100" dirty="0">
                <a:solidFill>
                  <a:srgbClr val="4472C4"/>
                </a:solidFill>
                <a:latin typeface="Carlito"/>
                <a:cs typeface="Carlito"/>
              </a:rPr>
              <a:t>(small)</a:t>
            </a:r>
            <a:r>
              <a:rPr sz="2100" dirty="0">
                <a:latin typeface="Carlito"/>
                <a:cs typeface="Carlito"/>
              </a:rPr>
              <a:t>,</a:t>
            </a:r>
            <a:r>
              <a:rPr sz="2100" spc="-41" dirty="0">
                <a:latin typeface="Carlito"/>
                <a:cs typeface="Carlito"/>
              </a:rPr>
              <a:t> </a:t>
            </a:r>
            <a:r>
              <a:rPr sz="2100" dirty="0">
                <a:latin typeface="Carlito"/>
                <a:cs typeface="Carlito"/>
              </a:rPr>
              <a:t>ViT</a:t>
            </a:r>
            <a:r>
              <a:rPr sz="2100" spc="-45" dirty="0">
                <a:latin typeface="Carlito"/>
                <a:cs typeface="Carlito"/>
              </a:rPr>
              <a:t> </a:t>
            </a:r>
            <a:r>
              <a:rPr sz="2100" dirty="0">
                <a:latin typeface="Carlito"/>
                <a:cs typeface="Carlito"/>
              </a:rPr>
              <a:t>is</a:t>
            </a:r>
            <a:r>
              <a:rPr sz="2100" spc="-41" dirty="0">
                <a:latin typeface="Carlito"/>
                <a:cs typeface="Carlito"/>
              </a:rPr>
              <a:t> </a:t>
            </a:r>
            <a:r>
              <a:rPr sz="2100" dirty="0">
                <a:latin typeface="Carlito"/>
                <a:cs typeface="Carlito"/>
              </a:rPr>
              <a:t>slightly</a:t>
            </a:r>
            <a:r>
              <a:rPr sz="2100" spc="-49" dirty="0">
                <a:latin typeface="Carlito"/>
                <a:cs typeface="Carlito"/>
              </a:rPr>
              <a:t> </a:t>
            </a:r>
            <a:r>
              <a:rPr sz="2100" dirty="0">
                <a:solidFill>
                  <a:srgbClr val="C00000"/>
                </a:solidFill>
                <a:latin typeface="Carlito"/>
                <a:cs typeface="Carlito"/>
              </a:rPr>
              <a:t>worse</a:t>
            </a:r>
            <a:r>
              <a:rPr sz="2100" spc="-45" dirty="0">
                <a:solidFill>
                  <a:srgbClr val="C00000"/>
                </a:solidFill>
                <a:latin typeface="Carlito"/>
                <a:cs typeface="Carlito"/>
              </a:rPr>
              <a:t> </a:t>
            </a:r>
            <a:r>
              <a:rPr sz="2100" dirty="0">
                <a:latin typeface="Carlito"/>
                <a:cs typeface="Carlito"/>
              </a:rPr>
              <a:t>than</a:t>
            </a:r>
            <a:r>
              <a:rPr sz="2100" spc="-41" dirty="0">
                <a:latin typeface="Carlito"/>
                <a:cs typeface="Carlito"/>
              </a:rPr>
              <a:t> </a:t>
            </a:r>
            <a:r>
              <a:rPr sz="2100" spc="-8" dirty="0">
                <a:latin typeface="Carlito"/>
                <a:cs typeface="Carlito"/>
              </a:rPr>
              <a:t>ResNet.</a:t>
            </a:r>
            <a:endParaRPr sz="2100" dirty="0">
              <a:latin typeface="Carlito"/>
              <a:cs typeface="Carlito"/>
            </a:endParaRPr>
          </a:p>
          <a:p>
            <a:pPr marL="180499" indent="-170974">
              <a:spcBef>
                <a:spcPts val="1379"/>
              </a:spcBef>
              <a:buFont typeface="Arial"/>
              <a:buChar char="•"/>
              <a:tabLst>
                <a:tab pos="180499" algn="l"/>
              </a:tabLst>
            </a:pPr>
            <a:r>
              <a:rPr sz="2100" spc="-8" dirty="0">
                <a:latin typeface="Carlito"/>
                <a:cs typeface="Carlito"/>
              </a:rPr>
              <a:t>Pretrained</a:t>
            </a:r>
            <a:r>
              <a:rPr sz="2100" spc="-30" dirty="0">
                <a:latin typeface="Carlito"/>
                <a:cs typeface="Carlito"/>
              </a:rPr>
              <a:t> </a:t>
            </a:r>
            <a:r>
              <a:rPr sz="2100" dirty="0">
                <a:latin typeface="Carlito"/>
                <a:cs typeface="Carlito"/>
              </a:rPr>
              <a:t>on</a:t>
            </a:r>
            <a:r>
              <a:rPr sz="2100" spc="-26" dirty="0">
                <a:latin typeface="Carlito"/>
                <a:cs typeface="Carlito"/>
              </a:rPr>
              <a:t> </a:t>
            </a:r>
            <a:r>
              <a:rPr sz="2100" spc="-23" dirty="0">
                <a:solidFill>
                  <a:srgbClr val="4472C4"/>
                </a:solidFill>
                <a:latin typeface="Carlito"/>
                <a:cs typeface="Carlito"/>
              </a:rPr>
              <a:t>ImageNet-</a:t>
            </a:r>
            <a:r>
              <a:rPr sz="2100" dirty="0">
                <a:solidFill>
                  <a:srgbClr val="4472C4"/>
                </a:solidFill>
                <a:latin typeface="Carlito"/>
                <a:cs typeface="Carlito"/>
              </a:rPr>
              <a:t>21K</a:t>
            </a:r>
            <a:r>
              <a:rPr sz="2100" spc="-38" dirty="0">
                <a:solidFill>
                  <a:srgbClr val="4472C4"/>
                </a:solidFill>
                <a:latin typeface="Carlito"/>
                <a:cs typeface="Carlito"/>
              </a:rPr>
              <a:t> </a:t>
            </a:r>
            <a:r>
              <a:rPr sz="2100" dirty="0">
                <a:solidFill>
                  <a:srgbClr val="4472C4"/>
                </a:solidFill>
                <a:latin typeface="Carlito"/>
                <a:cs typeface="Carlito"/>
              </a:rPr>
              <a:t>(medium)</a:t>
            </a:r>
            <a:r>
              <a:rPr sz="2100" dirty="0">
                <a:latin typeface="Carlito"/>
                <a:cs typeface="Carlito"/>
              </a:rPr>
              <a:t>,</a:t>
            </a:r>
            <a:r>
              <a:rPr sz="2100" spc="-26" dirty="0">
                <a:latin typeface="Carlito"/>
                <a:cs typeface="Carlito"/>
              </a:rPr>
              <a:t> </a:t>
            </a:r>
            <a:r>
              <a:rPr sz="2100" dirty="0">
                <a:latin typeface="Carlito"/>
                <a:cs typeface="Carlito"/>
              </a:rPr>
              <a:t>ViT</a:t>
            </a:r>
            <a:r>
              <a:rPr sz="2100" spc="-30" dirty="0">
                <a:latin typeface="Carlito"/>
                <a:cs typeface="Carlito"/>
              </a:rPr>
              <a:t> </a:t>
            </a:r>
            <a:r>
              <a:rPr sz="2100" dirty="0">
                <a:latin typeface="Carlito"/>
                <a:cs typeface="Carlito"/>
              </a:rPr>
              <a:t>is</a:t>
            </a:r>
            <a:r>
              <a:rPr sz="2100" spc="-30" dirty="0">
                <a:latin typeface="Carlito"/>
                <a:cs typeface="Carlito"/>
              </a:rPr>
              <a:t> </a:t>
            </a:r>
            <a:r>
              <a:rPr sz="2100" spc="-8" dirty="0">
                <a:solidFill>
                  <a:srgbClr val="C00000"/>
                </a:solidFill>
                <a:latin typeface="Carlito"/>
                <a:cs typeface="Carlito"/>
              </a:rPr>
              <a:t>comparable</a:t>
            </a:r>
            <a:r>
              <a:rPr sz="2100" spc="-38" dirty="0">
                <a:solidFill>
                  <a:srgbClr val="C00000"/>
                </a:solidFill>
                <a:latin typeface="Carlito"/>
                <a:cs typeface="Carlito"/>
              </a:rPr>
              <a:t> </a:t>
            </a:r>
            <a:r>
              <a:rPr sz="2100" dirty="0">
                <a:latin typeface="Carlito"/>
                <a:cs typeface="Carlito"/>
              </a:rPr>
              <a:t>to</a:t>
            </a:r>
            <a:r>
              <a:rPr sz="2100" spc="-30" dirty="0">
                <a:latin typeface="Carlito"/>
                <a:cs typeface="Carlito"/>
              </a:rPr>
              <a:t> </a:t>
            </a:r>
            <a:r>
              <a:rPr sz="2100" spc="-8" dirty="0">
                <a:latin typeface="Carlito"/>
                <a:cs typeface="Carlito"/>
              </a:rPr>
              <a:t>ResNet.</a:t>
            </a:r>
            <a:endParaRPr sz="2100" dirty="0">
              <a:latin typeface="Carlito"/>
              <a:cs typeface="Carlito"/>
            </a:endParaRPr>
          </a:p>
          <a:p>
            <a:pPr marL="180499" indent="-170974">
              <a:spcBef>
                <a:spcPts val="1379"/>
              </a:spcBef>
              <a:buFont typeface="Arial"/>
              <a:buChar char="•"/>
              <a:tabLst>
                <a:tab pos="180499" algn="l"/>
              </a:tabLst>
            </a:pPr>
            <a:r>
              <a:rPr sz="2100" spc="-8" dirty="0">
                <a:latin typeface="Carlito"/>
                <a:cs typeface="Carlito"/>
              </a:rPr>
              <a:t>Pretrained</a:t>
            </a:r>
            <a:r>
              <a:rPr sz="2100" spc="-38" dirty="0">
                <a:latin typeface="Carlito"/>
                <a:cs typeface="Carlito"/>
              </a:rPr>
              <a:t> </a:t>
            </a:r>
            <a:r>
              <a:rPr sz="2100" dirty="0">
                <a:latin typeface="Carlito"/>
                <a:cs typeface="Carlito"/>
              </a:rPr>
              <a:t>on</a:t>
            </a:r>
            <a:r>
              <a:rPr sz="2100" spc="-34" dirty="0">
                <a:latin typeface="Carlito"/>
                <a:cs typeface="Carlito"/>
              </a:rPr>
              <a:t> </a:t>
            </a:r>
            <a:r>
              <a:rPr sz="2100" dirty="0">
                <a:solidFill>
                  <a:srgbClr val="4472C4"/>
                </a:solidFill>
                <a:latin typeface="Carlito"/>
                <a:cs typeface="Carlito"/>
              </a:rPr>
              <a:t>JFT</a:t>
            </a:r>
            <a:r>
              <a:rPr sz="2100" spc="-41" dirty="0">
                <a:solidFill>
                  <a:srgbClr val="4472C4"/>
                </a:solidFill>
                <a:latin typeface="Carlito"/>
                <a:cs typeface="Carlito"/>
              </a:rPr>
              <a:t> </a:t>
            </a:r>
            <a:r>
              <a:rPr sz="2100" dirty="0">
                <a:solidFill>
                  <a:srgbClr val="4472C4"/>
                </a:solidFill>
                <a:latin typeface="Carlito"/>
                <a:cs typeface="Carlito"/>
              </a:rPr>
              <a:t>(large)</a:t>
            </a:r>
            <a:r>
              <a:rPr sz="2100" dirty="0">
                <a:latin typeface="Carlito"/>
                <a:cs typeface="Carlito"/>
              </a:rPr>
              <a:t>,</a:t>
            </a:r>
            <a:r>
              <a:rPr sz="2100" spc="-34" dirty="0">
                <a:latin typeface="Carlito"/>
                <a:cs typeface="Carlito"/>
              </a:rPr>
              <a:t> </a:t>
            </a:r>
            <a:r>
              <a:rPr sz="2100" dirty="0">
                <a:latin typeface="Carlito"/>
                <a:cs typeface="Carlito"/>
              </a:rPr>
              <a:t>ViT</a:t>
            </a:r>
            <a:r>
              <a:rPr sz="2100" spc="-41" dirty="0">
                <a:latin typeface="Carlito"/>
                <a:cs typeface="Carlito"/>
              </a:rPr>
              <a:t> </a:t>
            </a:r>
            <a:r>
              <a:rPr sz="2100" dirty="0">
                <a:latin typeface="Carlito"/>
                <a:cs typeface="Carlito"/>
              </a:rPr>
              <a:t>is</a:t>
            </a:r>
            <a:r>
              <a:rPr sz="2100" spc="-34" dirty="0">
                <a:latin typeface="Carlito"/>
                <a:cs typeface="Carlito"/>
              </a:rPr>
              <a:t> </a:t>
            </a:r>
            <a:r>
              <a:rPr sz="2100" dirty="0">
                <a:latin typeface="Carlito"/>
                <a:cs typeface="Carlito"/>
              </a:rPr>
              <a:t>slightly</a:t>
            </a:r>
            <a:r>
              <a:rPr sz="2100" spc="-41" dirty="0">
                <a:latin typeface="Carlito"/>
                <a:cs typeface="Carlito"/>
              </a:rPr>
              <a:t> </a:t>
            </a:r>
            <a:r>
              <a:rPr sz="2100" dirty="0">
                <a:solidFill>
                  <a:srgbClr val="C00000"/>
                </a:solidFill>
                <a:latin typeface="Carlito"/>
                <a:cs typeface="Carlito"/>
              </a:rPr>
              <a:t>better</a:t>
            </a:r>
            <a:r>
              <a:rPr sz="2100" spc="-45" dirty="0">
                <a:solidFill>
                  <a:srgbClr val="C00000"/>
                </a:solidFill>
                <a:latin typeface="Carlito"/>
                <a:cs typeface="Carlito"/>
              </a:rPr>
              <a:t> </a:t>
            </a:r>
            <a:r>
              <a:rPr sz="2100" dirty="0">
                <a:latin typeface="Carlito"/>
                <a:cs typeface="Carlito"/>
              </a:rPr>
              <a:t>than</a:t>
            </a:r>
            <a:r>
              <a:rPr sz="2100" spc="-34" dirty="0">
                <a:latin typeface="Carlito"/>
                <a:cs typeface="Carlito"/>
              </a:rPr>
              <a:t> </a:t>
            </a:r>
            <a:r>
              <a:rPr sz="2100" spc="-8" dirty="0">
                <a:latin typeface="Carlito"/>
                <a:cs typeface="Carlito"/>
              </a:rPr>
              <a:t>ResNet.</a:t>
            </a:r>
            <a:endParaRPr sz="2100" dirty="0">
              <a:latin typeface="Carlito"/>
              <a:cs typeface="Carlito"/>
            </a:endParaRPr>
          </a:p>
        </p:txBody>
      </p:sp>
      <p:sp>
        <p:nvSpPr>
          <p:cNvPr id="3" name="object 3"/>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49" dirty="0"/>
              <a:t>Image</a:t>
            </a:r>
            <a:r>
              <a:rPr spc="-71" dirty="0"/>
              <a:t> </a:t>
            </a:r>
            <a:r>
              <a:rPr spc="-30" dirty="0"/>
              <a:t>Classification</a:t>
            </a:r>
            <a:r>
              <a:rPr spc="-75" dirty="0"/>
              <a:t> </a:t>
            </a:r>
            <a:r>
              <a:rPr spc="-8" dirty="0"/>
              <a:t>Accuracies</a:t>
            </a:r>
          </a:p>
        </p:txBody>
      </p:sp>
      <p:pic>
        <p:nvPicPr>
          <p:cNvPr id="5" name="Picture 4">
            <a:extLst>
              <a:ext uri="{FF2B5EF4-FFF2-40B4-BE49-F238E27FC236}">
                <a16:creationId xmlns:a16="http://schemas.microsoft.com/office/drawing/2014/main" id="{FD4C2559-522E-F1B9-C16A-A1F3A7E1102C}"/>
              </a:ext>
            </a:extLst>
          </p:cNvPr>
          <p:cNvPicPr>
            <a:picLocks noChangeAspect="1"/>
          </p:cNvPicPr>
          <p:nvPr/>
        </p:nvPicPr>
        <p:blipFill>
          <a:blip r:embed="rId2"/>
          <a:stretch>
            <a:fillRect/>
          </a:stretch>
        </p:blipFill>
        <p:spPr>
          <a:xfrm>
            <a:off x="1936757" y="2796931"/>
            <a:ext cx="5685013" cy="2027096"/>
          </a:xfrm>
          <a:prstGeom prst="rect">
            <a:avLst/>
          </a:prstGeom>
        </p:spPr>
      </p:pic>
    </p:spTree>
    <p:extLst>
      <p:ext uri="{BB962C8B-B14F-4D97-AF65-F5344CB8AC3E}">
        <p14:creationId xmlns:p14="http://schemas.microsoft.com/office/powerpoint/2010/main" val="18070129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Vision Transformer vs SOTA CNN(ResNet)</a:t>
            </a:r>
            <a:endParaRPr sz="2500" dirty="0"/>
          </a:p>
        </p:txBody>
      </p:sp>
      <p:pic>
        <p:nvPicPr>
          <p:cNvPr id="416" name="Google Shape;416;p45"/>
          <p:cNvPicPr preferRelativeResize="0"/>
          <p:nvPr/>
        </p:nvPicPr>
        <p:blipFill rotWithShape="1">
          <a:blip r:embed="rId3">
            <a:alphaModFix/>
          </a:blip>
          <a:srcRect l="4231" t="10159" r="9412" b="3004"/>
          <a:stretch/>
        </p:blipFill>
        <p:spPr>
          <a:xfrm>
            <a:off x="209950" y="759638"/>
            <a:ext cx="4944699" cy="3477251"/>
          </a:xfrm>
          <a:prstGeom prst="rect">
            <a:avLst/>
          </a:prstGeom>
          <a:noFill/>
          <a:ln>
            <a:noFill/>
          </a:ln>
        </p:spPr>
      </p:pic>
      <p:sp>
        <p:nvSpPr>
          <p:cNvPr id="417" name="Google Shape;417;p45"/>
          <p:cNvSpPr txBox="1"/>
          <p:nvPr/>
        </p:nvSpPr>
        <p:spPr>
          <a:xfrm>
            <a:off x="209950" y="4158300"/>
            <a:ext cx="50859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t>B: Base, L: Large, H: Huge</a:t>
            </a:r>
            <a:endParaRPr sz="1300" dirty="0"/>
          </a:p>
          <a:p>
            <a:pPr marL="0" lvl="0" indent="0" algn="l" rtl="0">
              <a:spcBef>
                <a:spcPts val="0"/>
              </a:spcBef>
              <a:spcAft>
                <a:spcPts val="0"/>
              </a:spcAft>
              <a:buNone/>
            </a:pPr>
            <a:r>
              <a:rPr lang="en" sz="1300" dirty="0"/>
              <a:t>14, 16, 32: Patch size(the smaller patch size, the more the patches, and the bigger the model) &gt;&gt; </a:t>
            </a:r>
            <a:r>
              <a:rPr lang="en" b="1" dirty="0">
                <a:solidFill>
                  <a:schemeClr val="dk1"/>
                </a:solidFill>
              </a:rPr>
              <a:t>N = HW/PP</a:t>
            </a:r>
            <a:endParaRPr sz="1300" b="1" dirty="0"/>
          </a:p>
          <a:p>
            <a:pPr marL="0" lvl="0" indent="0" algn="l" rtl="0">
              <a:spcBef>
                <a:spcPts val="0"/>
              </a:spcBef>
              <a:spcAft>
                <a:spcPts val="0"/>
              </a:spcAft>
              <a:buNone/>
            </a:pPr>
            <a:r>
              <a:rPr lang="en" sz="1300" b="1" dirty="0"/>
              <a:t>Ex: ViT-B/16: Base ViT </a:t>
            </a:r>
            <a:r>
              <a:rPr lang="en" sz="1300" dirty="0"/>
              <a:t>with</a:t>
            </a:r>
            <a:r>
              <a:rPr lang="en" sz="1300" b="1" dirty="0"/>
              <a:t> 16x16 </a:t>
            </a:r>
            <a:r>
              <a:rPr lang="en" sz="1300" dirty="0"/>
              <a:t>patch size</a:t>
            </a:r>
            <a:endParaRPr sz="1300" dirty="0"/>
          </a:p>
        </p:txBody>
      </p:sp>
      <p:sp>
        <p:nvSpPr>
          <p:cNvPr id="418" name="Google Shape;418;p45"/>
          <p:cNvSpPr txBox="1"/>
          <p:nvPr/>
        </p:nvSpPr>
        <p:spPr>
          <a:xfrm>
            <a:off x="5283350" y="818875"/>
            <a:ext cx="39369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t>Results</a:t>
            </a:r>
            <a:endParaRPr sz="1600" b="1" dirty="0"/>
          </a:p>
          <a:p>
            <a:pPr marL="0" lvl="0" indent="0" algn="l" rtl="0">
              <a:spcBef>
                <a:spcPts val="0"/>
              </a:spcBef>
              <a:spcAft>
                <a:spcPts val="0"/>
              </a:spcAft>
              <a:buNone/>
            </a:pPr>
            <a:endParaRPr sz="1500" b="1" dirty="0"/>
          </a:p>
          <a:p>
            <a:pPr marL="457200" lvl="0" indent="-323850" algn="l" rtl="0">
              <a:spcBef>
                <a:spcPts val="0"/>
              </a:spcBef>
              <a:spcAft>
                <a:spcPts val="0"/>
              </a:spcAft>
              <a:buSzPts val="1500"/>
              <a:buChar char="●"/>
            </a:pPr>
            <a:r>
              <a:rPr lang="en" sz="1500" dirty="0"/>
              <a:t>On small pre-training dataset(ImageNet-1k, 1.3M images), ResNet performs better than ViT due to CNN spatial inductive biases that compensate for small dataset.</a:t>
            </a:r>
            <a:endParaRPr sz="1500" dirty="0"/>
          </a:p>
          <a:p>
            <a:pPr marL="45720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On medium pre-training dataset(Imagenet-21k, 14M images), ViTs and ResNet performance are almost similar although ViTs perform slightly better.</a:t>
            </a:r>
            <a:endParaRPr sz="1500" dirty="0"/>
          </a:p>
          <a:p>
            <a:pPr marL="45720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On large pre-training dataset(JFT, 303M images), large ViT outperforms ResNet and show no sign of plateau.</a:t>
            </a:r>
            <a:endParaRPr sz="1500" dirty="0"/>
          </a:p>
        </p:txBody>
      </p:sp>
      <p:sp>
        <p:nvSpPr>
          <p:cNvPr id="419" name="Google Shape;419;p45"/>
          <p:cNvSpPr/>
          <p:nvPr/>
        </p:nvSpPr>
        <p:spPr>
          <a:xfrm>
            <a:off x="4572000" y="936650"/>
            <a:ext cx="412800" cy="3492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9"/>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t>Vision Transformer vs SOTA CNN(ResNet) </a:t>
            </a:r>
            <a:endParaRPr sz="2500"/>
          </a:p>
        </p:txBody>
      </p:sp>
      <p:sp>
        <p:nvSpPr>
          <p:cNvPr id="469" name="Google Shape;469;p49"/>
          <p:cNvSpPr txBox="1"/>
          <p:nvPr/>
        </p:nvSpPr>
        <p:spPr>
          <a:xfrm>
            <a:off x="5283350" y="818875"/>
            <a:ext cx="3936900" cy="43550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dirty="0"/>
              <a:t>Pre-training compute</a:t>
            </a:r>
            <a:endParaRPr sz="1600" b="1" dirty="0"/>
          </a:p>
          <a:p>
            <a:pPr marL="0" lvl="0" indent="0" algn="l" rtl="0">
              <a:spcBef>
                <a:spcPts val="0"/>
              </a:spcBef>
              <a:spcAft>
                <a:spcPts val="0"/>
              </a:spcAft>
              <a:buNone/>
            </a:pPr>
            <a:endParaRPr sz="1500" b="1" dirty="0"/>
          </a:p>
          <a:p>
            <a:pPr marL="457200" lvl="0" indent="-323850" algn="l" rtl="0">
              <a:spcBef>
                <a:spcPts val="0"/>
              </a:spcBef>
              <a:spcAft>
                <a:spcPts val="0"/>
              </a:spcAft>
              <a:buSzPts val="1500"/>
              <a:buChar char="●"/>
            </a:pPr>
            <a:r>
              <a:rPr lang="en" sz="1500" dirty="0"/>
              <a:t>ViT clearly outperforms ResNet on performance/compute trade-off.</a:t>
            </a:r>
            <a:endParaRPr sz="1500" dirty="0"/>
          </a:p>
          <a:p>
            <a:pPr marL="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ViT uses approximately 2-4x less compute to achieve the same transfer accuracy(average of all downstream datasets).</a:t>
            </a:r>
            <a:endParaRPr sz="1500" dirty="0"/>
          </a:p>
          <a:p>
            <a:pPr marL="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Hybrid(CNN+ViT) slightly outperforms ViT on relatively small compute, but vanishes on large compute budget.</a:t>
            </a:r>
          </a:p>
          <a:p>
            <a:pPr marL="0" lvl="0" indent="0" algn="l" rtl="0">
              <a:spcBef>
                <a:spcPts val="0"/>
              </a:spcBef>
              <a:spcAft>
                <a:spcPts val="0"/>
              </a:spcAft>
              <a:buNone/>
            </a:pPr>
            <a:endParaRPr lang="en-GB" sz="1500" dirty="0"/>
          </a:p>
          <a:p>
            <a:pPr marL="457200" lvl="0" indent="-323850" algn="l" rtl="0">
              <a:spcBef>
                <a:spcPts val="0"/>
              </a:spcBef>
              <a:spcAft>
                <a:spcPts val="0"/>
              </a:spcAft>
              <a:buSzPts val="1500"/>
              <a:buChar char="●"/>
            </a:pPr>
            <a:r>
              <a:rPr lang="en-GB" sz="1500" dirty="0" err="1"/>
              <a:t>ViT</a:t>
            </a:r>
            <a:r>
              <a:rPr lang="en-GB" sz="1500" dirty="0"/>
              <a:t> shows extreme scaling </a:t>
            </a:r>
            <a:r>
              <a:rPr lang="en-GB" sz="1500" dirty="0" err="1"/>
              <a:t>behavior</a:t>
            </a:r>
            <a:r>
              <a:rPr lang="en-GB" sz="1500" dirty="0"/>
              <a:t>. Its performance doesn’t seem to saturate for increased compute.</a:t>
            </a:r>
          </a:p>
          <a:p>
            <a:pPr marL="457200" lvl="0" indent="-323850" algn="l" rtl="0">
              <a:spcBef>
                <a:spcPts val="0"/>
              </a:spcBef>
              <a:spcAft>
                <a:spcPts val="0"/>
              </a:spcAft>
              <a:buSzPts val="1500"/>
              <a:buChar char="●"/>
            </a:pPr>
            <a:endParaRPr sz="1500" dirty="0"/>
          </a:p>
        </p:txBody>
      </p:sp>
      <p:sp>
        <p:nvSpPr>
          <p:cNvPr id="470" name="Google Shape;470;p49"/>
          <p:cNvSpPr txBox="1"/>
          <p:nvPr/>
        </p:nvSpPr>
        <p:spPr>
          <a:xfrm>
            <a:off x="737600" y="4010088"/>
            <a:ext cx="3674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Pre-training compute(in ExaFLOPs)</a:t>
            </a:r>
            <a:endParaRPr sz="1600"/>
          </a:p>
        </p:txBody>
      </p:sp>
      <p:sp>
        <p:nvSpPr>
          <p:cNvPr id="471" name="Google Shape;471;p49"/>
          <p:cNvSpPr txBox="1"/>
          <p:nvPr/>
        </p:nvSpPr>
        <p:spPr>
          <a:xfrm>
            <a:off x="314950" y="4441200"/>
            <a:ext cx="4335900" cy="585000"/>
          </a:xfrm>
          <a:prstGeom prst="rect">
            <a:avLst/>
          </a:prstGeom>
          <a:noFill/>
          <a:ln w="19050" cap="flat" cmpd="sng">
            <a:solidFill>
              <a:srgbClr val="741B4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300">
                <a:solidFill>
                  <a:schemeClr val="dk1"/>
                </a:solidFill>
              </a:rPr>
              <a:t>Exa: 10</a:t>
            </a:r>
            <a:r>
              <a:rPr lang="en" sz="1300" baseline="30000">
                <a:solidFill>
                  <a:schemeClr val="dk1"/>
                </a:solidFill>
              </a:rPr>
              <a:t>18</a:t>
            </a:r>
            <a:r>
              <a:rPr lang="en" sz="1300">
                <a:solidFill>
                  <a:schemeClr val="dk1"/>
                </a:solidFill>
              </a:rPr>
              <a:t>, 1 FLOP = 1 multiply-add(wx+b) per second</a:t>
            </a:r>
            <a:endParaRPr sz="1300">
              <a:solidFill>
                <a:schemeClr val="dk1"/>
              </a:solidFill>
            </a:endParaRPr>
          </a:p>
          <a:p>
            <a:pPr marL="0" lvl="0" indent="0" algn="l" rtl="0">
              <a:spcBef>
                <a:spcPts val="0"/>
              </a:spcBef>
              <a:spcAft>
                <a:spcPts val="0"/>
              </a:spcAft>
              <a:buNone/>
            </a:pPr>
            <a:r>
              <a:rPr lang="en" sz="1300">
                <a:solidFill>
                  <a:schemeClr val="dk1"/>
                </a:solidFill>
              </a:rPr>
              <a:t>FLOPs: floating point operations per second</a:t>
            </a:r>
            <a:endParaRPr sz="1300"/>
          </a:p>
        </p:txBody>
      </p:sp>
      <p:pic>
        <p:nvPicPr>
          <p:cNvPr id="472" name="Google Shape;472;p49"/>
          <p:cNvPicPr preferRelativeResize="0"/>
          <p:nvPr/>
        </p:nvPicPr>
        <p:blipFill>
          <a:blip r:embed="rId3">
            <a:alphaModFix/>
          </a:blip>
          <a:stretch>
            <a:fillRect/>
          </a:stretch>
        </p:blipFill>
        <p:spPr>
          <a:xfrm>
            <a:off x="183300" y="771175"/>
            <a:ext cx="4388702" cy="3333406"/>
          </a:xfrm>
          <a:prstGeom prst="rect">
            <a:avLst/>
          </a:prstGeom>
          <a:noFill/>
          <a:ln>
            <a:noFill/>
          </a:ln>
        </p:spPr>
      </p:pic>
      <p:cxnSp>
        <p:nvCxnSpPr>
          <p:cNvPr id="473" name="Google Shape;473;p49"/>
          <p:cNvCxnSpPr/>
          <p:nvPr/>
        </p:nvCxnSpPr>
        <p:spPr>
          <a:xfrm rot="10800000" flipH="1">
            <a:off x="923850" y="1889600"/>
            <a:ext cx="986700" cy="546000"/>
          </a:xfrm>
          <a:prstGeom prst="straightConnector1">
            <a:avLst/>
          </a:prstGeom>
          <a:noFill/>
          <a:ln w="28575" cap="flat" cmpd="sng">
            <a:solidFill>
              <a:srgbClr val="4A86E8"/>
            </a:solidFill>
            <a:prstDash val="solid"/>
            <a:round/>
            <a:headEnd type="none" w="med" len="med"/>
            <a:tailEnd type="none" w="med" len="med"/>
          </a:ln>
        </p:spPr>
      </p:cxnSp>
      <p:cxnSp>
        <p:nvCxnSpPr>
          <p:cNvPr id="474" name="Google Shape;474;p49"/>
          <p:cNvCxnSpPr/>
          <p:nvPr/>
        </p:nvCxnSpPr>
        <p:spPr>
          <a:xfrm rot="10800000" flipH="1">
            <a:off x="1910550" y="1637600"/>
            <a:ext cx="1060500" cy="252000"/>
          </a:xfrm>
          <a:prstGeom prst="straightConnector1">
            <a:avLst/>
          </a:prstGeom>
          <a:noFill/>
          <a:ln w="28575" cap="flat" cmpd="sng">
            <a:solidFill>
              <a:srgbClr val="4A86E8"/>
            </a:solidFill>
            <a:prstDash val="solid"/>
            <a:round/>
            <a:headEnd type="none" w="med" len="med"/>
            <a:tailEnd type="none" w="med" len="med"/>
          </a:ln>
        </p:spPr>
      </p:cxnSp>
      <p:cxnSp>
        <p:nvCxnSpPr>
          <p:cNvPr id="475" name="Google Shape;475;p49"/>
          <p:cNvCxnSpPr/>
          <p:nvPr/>
        </p:nvCxnSpPr>
        <p:spPr>
          <a:xfrm rot="10800000" flipH="1">
            <a:off x="3013000" y="1543525"/>
            <a:ext cx="535500" cy="73200"/>
          </a:xfrm>
          <a:prstGeom prst="straightConnector1">
            <a:avLst/>
          </a:prstGeom>
          <a:noFill/>
          <a:ln w="28575" cap="flat" cmpd="sng">
            <a:solidFill>
              <a:srgbClr val="4A86E8"/>
            </a:solidFill>
            <a:prstDash val="solid"/>
            <a:round/>
            <a:headEnd type="none" w="med" len="med"/>
            <a:tailEnd type="none" w="med" len="med"/>
          </a:ln>
        </p:spPr>
      </p:cxnSp>
      <p:cxnSp>
        <p:nvCxnSpPr>
          <p:cNvPr id="476" name="Google Shape;476;p49"/>
          <p:cNvCxnSpPr/>
          <p:nvPr/>
        </p:nvCxnSpPr>
        <p:spPr>
          <a:xfrm rot="10800000" flipH="1">
            <a:off x="3548550" y="1417400"/>
            <a:ext cx="808200" cy="126000"/>
          </a:xfrm>
          <a:prstGeom prst="straightConnector1">
            <a:avLst/>
          </a:prstGeom>
          <a:noFill/>
          <a:ln w="28575" cap="flat" cmpd="sng">
            <a:solidFill>
              <a:srgbClr val="4A86E8"/>
            </a:solidFill>
            <a:prstDash val="solid"/>
            <a:round/>
            <a:headEnd type="none" w="med" len="med"/>
            <a:tailEnd type="none" w="med" len="med"/>
          </a:ln>
        </p:spPr>
      </p:cxnSp>
      <p:cxnSp>
        <p:nvCxnSpPr>
          <p:cNvPr id="477" name="Google Shape;477;p49"/>
          <p:cNvCxnSpPr/>
          <p:nvPr/>
        </p:nvCxnSpPr>
        <p:spPr>
          <a:xfrm rot="10800000" flipH="1">
            <a:off x="1469750" y="1721700"/>
            <a:ext cx="651000" cy="157500"/>
          </a:xfrm>
          <a:prstGeom prst="straightConnector1">
            <a:avLst/>
          </a:prstGeom>
          <a:noFill/>
          <a:ln w="28575" cap="flat" cmpd="sng">
            <a:solidFill>
              <a:srgbClr val="FF9900"/>
            </a:solidFill>
            <a:prstDash val="solid"/>
            <a:round/>
            <a:headEnd type="none" w="med" len="med"/>
            <a:tailEnd type="none" w="med" len="med"/>
          </a:ln>
        </p:spPr>
      </p:cxnSp>
      <p:cxnSp>
        <p:nvCxnSpPr>
          <p:cNvPr id="478" name="Google Shape;478;p49"/>
          <p:cNvCxnSpPr/>
          <p:nvPr/>
        </p:nvCxnSpPr>
        <p:spPr>
          <a:xfrm rot="10800000" flipH="1">
            <a:off x="2110150" y="1616725"/>
            <a:ext cx="966000" cy="105000"/>
          </a:xfrm>
          <a:prstGeom prst="straightConnector1">
            <a:avLst/>
          </a:prstGeom>
          <a:noFill/>
          <a:ln w="28575" cap="flat" cmpd="sng">
            <a:solidFill>
              <a:srgbClr val="FF9900"/>
            </a:solidFill>
            <a:prstDash val="solid"/>
            <a:round/>
            <a:headEnd type="none" w="med" len="med"/>
            <a:tailEnd type="none" w="med" len="med"/>
          </a:ln>
        </p:spPr>
      </p:cxnSp>
      <p:cxnSp>
        <p:nvCxnSpPr>
          <p:cNvPr id="479" name="Google Shape;479;p49"/>
          <p:cNvCxnSpPr/>
          <p:nvPr/>
        </p:nvCxnSpPr>
        <p:spPr>
          <a:xfrm rot="10800000" flipH="1">
            <a:off x="3076150" y="1564375"/>
            <a:ext cx="535200" cy="52500"/>
          </a:xfrm>
          <a:prstGeom prst="straightConnector1">
            <a:avLst/>
          </a:prstGeom>
          <a:noFill/>
          <a:ln w="28575" cap="flat" cmpd="sng">
            <a:solidFill>
              <a:srgbClr val="FF9900"/>
            </a:solidFill>
            <a:prstDash val="solid"/>
            <a:round/>
            <a:headEnd type="none" w="med" len="med"/>
            <a:tailEnd type="none" w="med" len="med"/>
          </a:ln>
        </p:spPr>
      </p:cxnSp>
      <p:cxnSp>
        <p:nvCxnSpPr>
          <p:cNvPr id="2" name="Google Shape;461;p48">
            <a:extLst>
              <a:ext uri="{FF2B5EF4-FFF2-40B4-BE49-F238E27FC236}">
                <a16:creationId xmlns:a16="http://schemas.microsoft.com/office/drawing/2014/main" id="{0B4B83E2-7F48-B869-D0DA-942B0DF84C9B}"/>
              </a:ext>
            </a:extLst>
          </p:cNvPr>
          <p:cNvCxnSpPr/>
          <p:nvPr/>
        </p:nvCxnSpPr>
        <p:spPr>
          <a:xfrm rot="10800000" flipH="1">
            <a:off x="1910550" y="2005063"/>
            <a:ext cx="798000" cy="614400"/>
          </a:xfrm>
          <a:prstGeom prst="straightConnector1">
            <a:avLst/>
          </a:prstGeom>
          <a:noFill/>
          <a:ln w="28575" cap="flat" cmpd="sng">
            <a:solidFill>
              <a:srgbClr val="666666"/>
            </a:solidFill>
            <a:prstDash val="solid"/>
            <a:round/>
            <a:headEnd type="none" w="med" len="med"/>
            <a:tailEnd type="none" w="med" len="med"/>
          </a:ln>
        </p:spPr>
      </p:cxnSp>
      <p:cxnSp>
        <p:nvCxnSpPr>
          <p:cNvPr id="3" name="Google Shape;459;p48">
            <a:extLst>
              <a:ext uri="{FF2B5EF4-FFF2-40B4-BE49-F238E27FC236}">
                <a16:creationId xmlns:a16="http://schemas.microsoft.com/office/drawing/2014/main" id="{088AEBCD-21B7-B56F-B517-C55C2B8BD13E}"/>
              </a:ext>
            </a:extLst>
          </p:cNvPr>
          <p:cNvCxnSpPr/>
          <p:nvPr/>
        </p:nvCxnSpPr>
        <p:spPr>
          <a:xfrm rot="10800000" flipH="1">
            <a:off x="839850" y="2435600"/>
            <a:ext cx="777000" cy="976200"/>
          </a:xfrm>
          <a:prstGeom prst="straightConnector1">
            <a:avLst/>
          </a:prstGeom>
          <a:noFill/>
          <a:ln w="28575" cap="flat" cmpd="sng">
            <a:solidFill>
              <a:srgbClr val="666666"/>
            </a:solidFill>
            <a:prstDash val="solid"/>
            <a:round/>
            <a:headEnd type="none" w="med" len="med"/>
            <a:tailEnd type="none" w="med" len="med"/>
          </a:ln>
        </p:spPr>
      </p:cxnSp>
      <p:cxnSp>
        <p:nvCxnSpPr>
          <p:cNvPr id="4" name="Google Shape;460;p48">
            <a:extLst>
              <a:ext uri="{FF2B5EF4-FFF2-40B4-BE49-F238E27FC236}">
                <a16:creationId xmlns:a16="http://schemas.microsoft.com/office/drawing/2014/main" id="{5A493CA3-86B0-3ABB-5C79-C489D9F4508A}"/>
              </a:ext>
            </a:extLst>
          </p:cNvPr>
          <p:cNvCxnSpPr/>
          <p:nvPr/>
        </p:nvCxnSpPr>
        <p:spPr>
          <a:xfrm>
            <a:off x="1606225" y="2435600"/>
            <a:ext cx="315000" cy="168000"/>
          </a:xfrm>
          <a:prstGeom prst="straightConnector1">
            <a:avLst/>
          </a:prstGeom>
          <a:noFill/>
          <a:ln w="28575" cap="flat" cmpd="sng">
            <a:solidFill>
              <a:srgbClr val="666666"/>
            </a:solidFill>
            <a:prstDash val="solid"/>
            <a:round/>
            <a:headEnd type="none" w="med" len="med"/>
            <a:tailEnd type="none" w="med" len="med"/>
          </a:ln>
        </p:spPr>
      </p:cxnSp>
      <p:cxnSp>
        <p:nvCxnSpPr>
          <p:cNvPr id="5" name="Google Shape;462;p48">
            <a:extLst>
              <a:ext uri="{FF2B5EF4-FFF2-40B4-BE49-F238E27FC236}">
                <a16:creationId xmlns:a16="http://schemas.microsoft.com/office/drawing/2014/main" id="{DBC2371D-25FF-A917-F71D-FD902364ACA0}"/>
              </a:ext>
            </a:extLst>
          </p:cNvPr>
          <p:cNvCxnSpPr/>
          <p:nvPr/>
        </p:nvCxnSpPr>
        <p:spPr>
          <a:xfrm rot="10800000" flipH="1">
            <a:off x="2708550" y="1868588"/>
            <a:ext cx="651000" cy="147000"/>
          </a:xfrm>
          <a:prstGeom prst="straightConnector1">
            <a:avLst/>
          </a:prstGeom>
          <a:noFill/>
          <a:ln w="28575" cap="flat" cmpd="sng">
            <a:solidFill>
              <a:srgbClr val="666666"/>
            </a:solidFill>
            <a:prstDash val="solid"/>
            <a:round/>
            <a:headEnd type="none" w="med" len="med"/>
            <a:tailEnd type="none" w="med" len="med"/>
          </a:ln>
        </p:spPr>
      </p:cxnSp>
      <p:cxnSp>
        <p:nvCxnSpPr>
          <p:cNvPr id="6" name="Google Shape;463;p48">
            <a:extLst>
              <a:ext uri="{FF2B5EF4-FFF2-40B4-BE49-F238E27FC236}">
                <a16:creationId xmlns:a16="http://schemas.microsoft.com/office/drawing/2014/main" id="{43451735-6D0D-5902-3857-17B4B85F26E2}"/>
              </a:ext>
            </a:extLst>
          </p:cNvPr>
          <p:cNvCxnSpPr/>
          <p:nvPr/>
        </p:nvCxnSpPr>
        <p:spPr>
          <a:xfrm rot="10800000" flipH="1">
            <a:off x="3286050" y="1616588"/>
            <a:ext cx="892200" cy="273000"/>
          </a:xfrm>
          <a:prstGeom prst="straightConnector1">
            <a:avLst/>
          </a:prstGeom>
          <a:noFill/>
          <a:ln w="28575" cap="flat" cmpd="sng">
            <a:solidFill>
              <a:srgbClr val="666666"/>
            </a:solidFill>
            <a:prstDash val="solid"/>
            <a:round/>
            <a:headEnd type="none" w="med" len="med"/>
            <a:tailEnd type="none" w="med" len="med"/>
          </a:ln>
        </p:spPr>
      </p:cxnSp>
      <p:cxnSp>
        <p:nvCxnSpPr>
          <p:cNvPr id="7" name="Google Shape;493;p50">
            <a:extLst>
              <a:ext uri="{FF2B5EF4-FFF2-40B4-BE49-F238E27FC236}">
                <a16:creationId xmlns:a16="http://schemas.microsoft.com/office/drawing/2014/main" id="{886E7E91-5F8E-643C-3DCA-0197676B3D39}"/>
              </a:ext>
            </a:extLst>
          </p:cNvPr>
          <p:cNvCxnSpPr/>
          <p:nvPr/>
        </p:nvCxnSpPr>
        <p:spPr>
          <a:xfrm rot="10800000" flipH="1">
            <a:off x="4356750" y="1165400"/>
            <a:ext cx="472500" cy="252000"/>
          </a:xfrm>
          <a:prstGeom prst="straightConnector1">
            <a:avLst/>
          </a:prstGeom>
          <a:noFill/>
          <a:ln w="38100" cap="flat" cmpd="sng">
            <a:solidFill>
              <a:srgbClr val="4A86E8"/>
            </a:solidFill>
            <a:prstDash val="dot"/>
            <a:round/>
            <a:headEnd type="non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52"/>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dirty="0"/>
              <a:t>Inspecting ViT Representation</a:t>
            </a:r>
            <a:endParaRPr sz="2500" dirty="0"/>
          </a:p>
        </p:txBody>
      </p:sp>
      <p:sp>
        <p:nvSpPr>
          <p:cNvPr id="506" name="Google Shape;506;p52"/>
          <p:cNvSpPr txBox="1"/>
          <p:nvPr/>
        </p:nvSpPr>
        <p:spPr>
          <a:xfrm>
            <a:off x="288500" y="700550"/>
            <a:ext cx="885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endParaRPr>
          </a:p>
        </p:txBody>
      </p:sp>
      <p:sp>
        <p:nvSpPr>
          <p:cNvPr id="507" name="Google Shape;507;p52"/>
          <p:cNvSpPr txBox="1"/>
          <p:nvPr/>
        </p:nvSpPr>
        <p:spPr>
          <a:xfrm>
            <a:off x="330500" y="614350"/>
            <a:ext cx="8752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t>Vision Transformer shows remarkable performance when trained on massive datasets. </a:t>
            </a:r>
            <a:endParaRPr sz="1600" dirty="0"/>
          </a:p>
        </p:txBody>
      </p:sp>
      <p:pic>
        <p:nvPicPr>
          <p:cNvPr id="508" name="Google Shape;508;p52"/>
          <p:cNvPicPr preferRelativeResize="0"/>
          <p:nvPr/>
        </p:nvPicPr>
        <p:blipFill rotWithShape="1">
          <a:blip r:embed="rId3">
            <a:alphaModFix/>
          </a:blip>
          <a:srcRect l="6964" t="2373" r="2348" b="4195"/>
          <a:stretch/>
        </p:blipFill>
        <p:spPr>
          <a:xfrm>
            <a:off x="185025" y="1606400"/>
            <a:ext cx="4925724" cy="3314374"/>
          </a:xfrm>
          <a:prstGeom prst="rect">
            <a:avLst/>
          </a:prstGeom>
          <a:noFill/>
          <a:ln>
            <a:noFill/>
          </a:ln>
        </p:spPr>
      </p:pic>
      <p:sp>
        <p:nvSpPr>
          <p:cNvPr id="509" name="Google Shape;509;p52"/>
          <p:cNvSpPr txBox="1"/>
          <p:nvPr/>
        </p:nvSpPr>
        <p:spPr>
          <a:xfrm>
            <a:off x="5227025" y="2276950"/>
            <a:ext cx="38559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t>The visualized linear embedding of flattened patches shows that the first layer of ViT(linear projection) learns the low level features(such as edges, blobs) of the input image much like ConvNets do!</a:t>
            </a:r>
            <a:endParaRPr sz="1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5"/>
          <p:cNvSpPr txBox="1">
            <a:spLocks noGrp="1"/>
          </p:cNvSpPr>
          <p:nvPr>
            <p:ph type="ctrTitle"/>
          </p:nvPr>
        </p:nvSpPr>
        <p:spPr>
          <a:xfrm>
            <a:off x="106425" y="-195650"/>
            <a:ext cx="5759700" cy="833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500"/>
              <a:t>Inspecting ViT Representation</a:t>
            </a:r>
            <a:endParaRPr sz="2500"/>
          </a:p>
        </p:txBody>
      </p:sp>
      <p:sp>
        <p:nvSpPr>
          <p:cNvPr id="534" name="Google Shape;534;p55"/>
          <p:cNvSpPr txBox="1"/>
          <p:nvPr/>
        </p:nvSpPr>
        <p:spPr>
          <a:xfrm>
            <a:off x="288500" y="700550"/>
            <a:ext cx="8855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dk1"/>
              </a:solidFill>
            </a:endParaRPr>
          </a:p>
        </p:txBody>
      </p:sp>
      <p:sp>
        <p:nvSpPr>
          <p:cNvPr id="535" name="Google Shape;535;p55"/>
          <p:cNvSpPr txBox="1"/>
          <p:nvPr/>
        </p:nvSpPr>
        <p:spPr>
          <a:xfrm>
            <a:off x="330500" y="614350"/>
            <a:ext cx="8752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rPr>
              <a:t>Vision Transformer shows remarkable performance when trained on massive datasets. How does it processes images internally?</a:t>
            </a:r>
            <a:endParaRPr sz="1600"/>
          </a:p>
        </p:txBody>
      </p:sp>
      <p:sp>
        <p:nvSpPr>
          <p:cNvPr id="536" name="Google Shape;536;p55"/>
          <p:cNvSpPr txBox="1"/>
          <p:nvPr/>
        </p:nvSpPr>
        <p:spPr>
          <a:xfrm>
            <a:off x="4572000" y="1431900"/>
            <a:ext cx="4202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On global level, ViT attends to the meaningful part of the image and ignore the rest.</a:t>
            </a:r>
            <a:endParaRPr sz="1800"/>
          </a:p>
        </p:txBody>
      </p:sp>
      <p:pic>
        <p:nvPicPr>
          <p:cNvPr id="537" name="Google Shape;537;p55"/>
          <p:cNvPicPr preferRelativeResize="0"/>
          <p:nvPr/>
        </p:nvPicPr>
        <p:blipFill rotWithShape="1">
          <a:blip r:embed="rId3">
            <a:alphaModFix/>
          </a:blip>
          <a:srcRect l="-1916"/>
          <a:stretch/>
        </p:blipFill>
        <p:spPr>
          <a:xfrm>
            <a:off x="209600" y="1497600"/>
            <a:ext cx="4202000" cy="3217249"/>
          </a:xfrm>
          <a:prstGeom prst="rect">
            <a:avLst/>
          </a:prstGeom>
          <a:noFill/>
          <a:ln w="19050" cap="flat" cmpd="sng">
            <a:solidFill>
              <a:srgbClr val="999999"/>
            </a:solidFill>
            <a:prstDash val="solid"/>
            <a:round/>
            <a:headEnd type="none" w="sm" len="sm"/>
            <a:tailEnd type="none" w="sm" len="sm"/>
          </a:ln>
        </p:spPr>
      </p:pic>
      <p:pic>
        <p:nvPicPr>
          <p:cNvPr id="538" name="Google Shape;538;p55"/>
          <p:cNvPicPr preferRelativeResize="0"/>
          <p:nvPr/>
        </p:nvPicPr>
        <p:blipFill>
          <a:blip r:embed="rId4">
            <a:alphaModFix/>
          </a:blip>
          <a:stretch>
            <a:fillRect/>
          </a:stretch>
        </p:blipFill>
        <p:spPr>
          <a:xfrm>
            <a:off x="4572000" y="2595550"/>
            <a:ext cx="4319000" cy="2159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2338-4FFA-4CFF-4F3D-B4AB15EDB344}"/>
              </a:ext>
            </a:extLst>
          </p:cNvPr>
          <p:cNvSpPr>
            <a:spLocks noGrp="1"/>
          </p:cNvSpPr>
          <p:nvPr>
            <p:ph type="title"/>
          </p:nvPr>
        </p:nvSpPr>
        <p:spPr>
          <a:xfrm>
            <a:off x="628650" y="273844"/>
            <a:ext cx="7886700" cy="994172"/>
          </a:xfrm>
        </p:spPr>
        <p:txBody>
          <a:bodyPr/>
          <a:lstStyle/>
          <a:p>
            <a:r>
              <a:rPr lang="fr-FR" dirty="0"/>
              <a:t>Conclusion</a:t>
            </a:r>
            <a:endParaRPr lang="en-GB" dirty="0"/>
          </a:p>
        </p:txBody>
      </p:sp>
      <p:graphicFrame>
        <p:nvGraphicFramePr>
          <p:cNvPr id="5" name="Content Placeholder 2">
            <a:extLst>
              <a:ext uri="{FF2B5EF4-FFF2-40B4-BE49-F238E27FC236}">
                <a16:creationId xmlns:a16="http://schemas.microsoft.com/office/drawing/2014/main" id="{B2103E2F-4D91-F46B-744F-CF20DC09B9CC}"/>
              </a:ext>
            </a:extLst>
          </p:cNvPr>
          <p:cNvGraphicFramePr>
            <a:graphicFrameLocks noGrp="1"/>
          </p:cNvGraphicFramePr>
          <p:nvPr>
            <p:ph idx="1"/>
          </p:nvPr>
        </p:nvGraphicFramePr>
        <p:xfrm>
          <a:off x="628650" y="1369219"/>
          <a:ext cx="78867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7232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235" y="14527"/>
            <a:ext cx="7618095" cy="1071447"/>
          </a:xfrm>
          <a:prstGeom prst="rect">
            <a:avLst/>
          </a:prstGeom>
        </p:spPr>
        <p:txBody>
          <a:bodyPr vert="horz" wrap="square" lIns="0" tIns="9525" rIns="0" bIns="0" rtlCol="0" anchor="ctr">
            <a:spAutoFit/>
          </a:bodyPr>
          <a:lstStyle/>
          <a:p>
            <a:pPr marL="9525">
              <a:lnSpc>
                <a:spcPct val="100000"/>
              </a:lnSpc>
              <a:spcBef>
                <a:spcPts val="75"/>
              </a:spcBef>
            </a:pPr>
            <a:r>
              <a:rPr lang="en-GB" sz="3600" dirty="0"/>
              <a:t>Vision Transformers </a:t>
            </a:r>
            <a:r>
              <a:rPr lang="en-GB" spc="-30" dirty="0"/>
              <a:t>Architecture</a:t>
            </a:r>
            <a:r>
              <a:rPr spc="-26" dirty="0"/>
              <a:t>:</a:t>
            </a:r>
            <a:r>
              <a:rPr spc="-127" dirty="0"/>
              <a:t> </a:t>
            </a:r>
            <a:r>
              <a:rPr dirty="0"/>
              <a:t>Uses</a:t>
            </a:r>
            <a:r>
              <a:rPr spc="-120" dirty="0"/>
              <a:t> </a:t>
            </a:r>
            <a:r>
              <a:rPr spc="-23" dirty="0"/>
              <a:t>Popular</a:t>
            </a:r>
            <a:r>
              <a:rPr spc="-124" dirty="0"/>
              <a:t> </a:t>
            </a:r>
            <a:r>
              <a:rPr dirty="0"/>
              <a:t>BERT</a:t>
            </a:r>
            <a:r>
              <a:rPr spc="-120" dirty="0"/>
              <a:t> </a:t>
            </a:r>
            <a:r>
              <a:rPr spc="-8" dirty="0"/>
              <a:t>Architecture</a:t>
            </a:r>
          </a:p>
        </p:txBody>
      </p:sp>
      <p:grpSp>
        <p:nvGrpSpPr>
          <p:cNvPr id="3" name="object 3"/>
          <p:cNvGrpSpPr/>
          <p:nvPr/>
        </p:nvGrpSpPr>
        <p:grpSpPr>
          <a:xfrm>
            <a:off x="1575778" y="971550"/>
            <a:ext cx="7441406" cy="3925253"/>
            <a:chOff x="2101037" y="1310297"/>
            <a:chExt cx="9921875" cy="5233670"/>
          </a:xfrm>
        </p:grpSpPr>
        <p:pic>
          <p:nvPicPr>
            <p:cNvPr id="4" name="object 4"/>
            <p:cNvPicPr/>
            <p:nvPr/>
          </p:nvPicPr>
          <p:blipFill>
            <a:blip r:embed="rId2" cstate="print"/>
            <a:stretch>
              <a:fillRect/>
            </a:stretch>
          </p:blipFill>
          <p:spPr>
            <a:xfrm>
              <a:off x="2101037" y="1310297"/>
              <a:ext cx="9921633" cy="5233069"/>
            </a:xfrm>
            <a:prstGeom prst="rect">
              <a:avLst/>
            </a:prstGeom>
          </p:spPr>
        </p:pic>
        <p:sp>
          <p:nvSpPr>
            <p:cNvPr id="5" name="object 5"/>
            <p:cNvSpPr/>
            <p:nvPr/>
          </p:nvSpPr>
          <p:spPr>
            <a:xfrm>
              <a:off x="3589855" y="3044024"/>
              <a:ext cx="5029200" cy="884555"/>
            </a:xfrm>
            <a:custGeom>
              <a:avLst/>
              <a:gdLst/>
              <a:ahLst/>
              <a:cxnLst/>
              <a:rect l="l" t="t" r="r" b="b"/>
              <a:pathLst>
                <a:path w="5029200" h="884554">
                  <a:moveTo>
                    <a:pt x="5029202" y="0"/>
                  </a:moveTo>
                  <a:lnTo>
                    <a:pt x="0" y="0"/>
                  </a:lnTo>
                  <a:lnTo>
                    <a:pt x="0" y="884504"/>
                  </a:lnTo>
                  <a:lnTo>
                    <a:pt x="5029202" y="884504"/>
                  </a:lnTo>
                  <a:lnTo>
                    <a:pt x="5029202" y="0"/>
                  </a:lnTo>
                  <a:close/>
                </a:path>
              </a:pathLst>
            </a:custGeom>
            <a:ln w="127000">
              <a:solidFill>
                <a:srgbClr val="0432FF"/>
              </a:solidFill>
            </a:ln>
          </p:spPr>
          <p:txBody>
            <a:bodyPr wrap="square" lIns="0" tIns="0" rIns="0" bIns="0" rtlCol="0"/>
            <a:lstStyle/>
            <a:p>
              <a:endParaRPr sz="1350"/>
            </a:p>
          </p:txBody>
        </p:sp>
      </p:grpSp>
      <p:sp>
        <p:nvSpPr>
          <p:cNvPr id="6" name="object 6"/>
          <p:cNvSpPr txBox="1"/>
          <p:nvPr/>
        </p:nvSpPr>
        <p:spPr>
          <a:xfrm>
            <a:off x="1636395" y="4922723"/>
            <a:ext cx="7417118" cy="208711"/>
          </a:xfrm>
          <a:prstGeom prst="rect">
            <a:avLst/>
          </a:prstGeom>
        </p:spPr>
        <p:txBody>
          <a:bodyPr vert="horz" wrap="square" lIns="0" tIns="953" rIns="0" bIns="0" rtlCol="0">
            <a:spAutoFit/>
          </a:bodyPr>
          <a:lstStyle/>
          <a:p>
            <a:pPr marL="9525">
              <a:spcBef>
                <a:spcPts val="8"/>
              </a:spcBef>
            </a:pPr>
            <a:r>
              <a:rPr sz="1350" dirty="0">
                <a:latin typeface="Carlito"/>
                <a:cs typeface="Carlito"/>
              </a:rPr>
              <a:t>Dosovitskiy</a:t>
            </a:r>
            <a:r>
              <a:rPr sz="1350" spc="-30" dirty="0">
                <a:latin typeface="Carlito"/>
                <a:cs typeface="Carlito"/>
              </a:rPr>
              <a:t> </a:t>
            </a:r>
            <a:r>
              <a:rPr sz="1350" dirty="0">
                <a:latin typeface="Carlito"/>
                <a:cs typeface="Carlito"/>
              </a:rPr>
              <a:t>et</a:t>
            </a:r>
            <a:r>
              <a:rPr sz="1350" spc="-30" dirty="0">
                <a:latin typeface="Carlito"/>
                <a:cs typeface="Carlito"/>
              </a:rPr>
              <a:t> </a:t>
            </a:r>
            <a:r>
              <a:rPr sz="1350" dirty="0">
                <a:latin typeface="Carlito"/>
                <a:cs typeface="Carlito"/>
              </a:rPr>
              <a:t>al.</a:t>
            </a:r>
            <a:r>
              <a:rPr sz="1350" spc="-30" dirty="0">
                <a:latin typeface="Carlito"/>
                <a:cs typeface="Carlito"/>
              </a:rPr>
              <a:t> </a:t>
            </a:r>
            <a:r>
              <a:rPr sz="1350" dirty="0">
                <a:latin typeface="Carlito"/>
                <a:cs typeface="Carlito"/>
              </a:rPr>
              <a:t>An</a:t>
            </a:r>
            <a:r>
              <a:rPr sz="1350" spc="-23" dirty="0">
                <a:latin typeface="Carlito"/>
                <a:cs typeface="Carlito"/>
              </a:rPr>
              <a:t> </a:t>
            </a:r>
            <a:r>
              <a:rPr sz="1350" dirty="0">
                <a:latin typeface="Carlito"/>
                <a:cs typeface="Carlito"/>
              </a:rPr>
              <a:t>Image</a:t>
            </a:r>
            <a:r>
              <a:rPr sz="1350" spc="-23" dirty="0">
                <a:latin typeface="Carlito"/>
                <a:cs typeface="Carlito"/>
              </a:rPr>
              <a:t> </a:t>
            </a:r>
            <a:r>
              <a:rPr sz="1350" dirty="0">
                <a:latin typeface="Carlito"/>
                <a:cs typeface="Carlito"/>
              </a:rPr>
              <a:t>is</a:t>
            </a:r>
            <a:r>
              <a:rPr sz="1350" spc="-30" dirty="0">
                <a:latin typeface="Carlito"/>
                <a:cs typeface="Carlito"/>
              </a:rPr>
              <a:t> </a:t>
            </a:r>
            <a:r>
              <a:rPr sz="1350" dirty="0">
                <a:latin typeface="Carlito"/>
                <a:cs typeface="Carlito"/>
              </a:rPr>
              <a:t>Worth</a:t>
            </a:r>
            <a:r>
              <a:rPr sz="1350" spc="-23" dirty="0">
                <a:latin typeface="Carlito"/>
                <a:cs typeface="Carlito"/>
              </a:rPr>
              <a:t> </a:t>
            </a:r>
            <a:r>
              <a:rPr sz="1350" dirty="0">
                <a:latin typeface="Carlito"/>
                <a:cs typeface="Carlito"/>
              </a:rPr>
              <a:t>16x16</a:t>
            </a:r>
            <a:r>
              <a:rPr sz="1350" spc="-26" dirty="0">
                <a:latin typeface="Carlito"/>
                <a:cs typeface="Carlito"/>
              </a:rPr>
              <a:t> </a:t>
            </a:r>
            <a:r>
              <a:rPr sz="1350" spc="-8" dirty="0">
                <a:latin typeface="Carlito"/>
                <a:cs typeface="Carlito"/>
              </a:rPr>
              <a:t>Words:</a:t>
            </a:r>
            <a:r>
              <a:rPr sz="1350" spc="-23" dirty="0">
                <a:latin typeface="Carlito"/>
                <a:cs typeface="Carlito"/>
              </a:rPr>
              <a:t> </a:t>
            </a:r>
            <a:r>
              <a:rPr sz="1350" spc="-19" dirty="0">
                <a:latin typeface="Carlito"/>
                <a:cs typeface="Carlito"/>
              </a:rPr>
              <a:t>Transformers</a:t>
            </a:r>
            <a:r>
              <a:rPr sz="1350" spc="-30" dirty="0">
                <a:latin typeface="Carlito"/>
                <a:cs typeface="Carlito"/>
              </a:rPr>
              <a:t> </a:t>
            </a:r>
            <a:r>
              <a:rPr sz="1350" dirty="0">
                <a:latin typeface="Carlito"/>
                <a:cs typeface="Carlito"/>
              </a:rPr>
              <a:t>for</a:t>
            </a:r>
            <a:r>
              <a:rPr sz="1350" spc="-30" dirty="0">
                <a:latin typeface="Carlito"/>
                <a:cs typeface="Carlito"/>
              </a:rPr>
              <a:t> </a:t>
            </a:r>
            <a:r>
              <a:rPr sz="1350" dirty="0">
                <a:latin typeface="Carlito"/>
                <a:cs typeface="Carlito"/>
              </a:rPr>
              <a:t>Image</a:t>
            </a:r>
            <a:r>
              <a:rPr sz="1350" spc="-23" dirty="0">
                <a:latin typeface="Carlito"/>
                <a:cs typeface="Carlito"/>
              </a:rPr>
              <a:t> </a:t>
            </a:r>
            <a:r>
              <a:rPr sz="1350" spc="-8" dirty="0">
                <a:latin typeface="Carlito"/>
                <a:cs typeface="Carlito"/>
              </a:rPr>
              <a:t>Recognition</a:t>
            </a:r>
            <a:r>
              <a:rPr sz="1350" spc="-23" dirty="0">
                <a:latin typeface="Carlito"/>
                <a:cs typeface="Carlito"/>
              </a:rPr>
              <a:t> </a:t>
            </a:r>
            <a:r>
              <a:rPr sz="1350" dirty="0">
                <a:latin typeface="Carlito"/>
                <a:cs typeface="Carlito"/>
              </a:rPr>
              <a:t>at</a:t>
            </a:r>
            <a:r>
              <a:rPr sz="1350" spc="-30" dirty="0">
                <a:latin typeface="Carlito"/>
                <a:cs typeface="Carlito"/>
              </a:rPr>
              <a:t> </a:t>
            </a:r>
            <a:r>
              <a:rPr sz="1350" dirty="0">
                <a:latin typeface="Carlito"/>
                <a:cs typeface="Carlito"/>
              </a:rPr>
              <a:t>Scale.</a:t>
            </a:r>
            <a:r>
              <a:rPr sz="1350" spc="-30" dirty="0">
                <a:latin typeface="Carlito"/>
                <a:cs typeface="Carlito"/>
              </a:rPr>
              <a:t> </a:t>
            </a:r>
            <a:r>
              <a:rPr sz="1350" dirty="0">
                <a:latin typeface="Carlito"/>
                <a:cs typeface="Carlito"/>
              </a:rPr>
              <a:t>ICLR</a:t>
            </a:r>
            <a:r>
              <a:rPr sz="1350" spc="-30" dirty="0">
                <a:latin typeface="Carlito"/>
                <a:cs typeface="Carlito"/>
              </a:rPr>
              <a:t> </a:t>
            </a:r>
            <a:r>
              <a:rPr sz="1350" spc="-8" dirty="0">
                <a:latin typeface="Carlito"/>
                <a:cs typeface="Carlito"/>
              </a:rPr>
              <a:t>2021.</a:t>
            </a:r>
            <a:endParaRPr sz="1350">
              <a:latin typeface="Carlito"/>
              <a:cs typeface="Carlito"/>
            </a:endParaRPr>
          </a:p>
        </p:txBody>
      </p:sp>
    </p:spTree>
    <p:extLst>
      <p:ext uri="{BB962C8B-B14F-4D97-AF65-F5344CB8AC3E}">
        <p14:creationId xmlns:p14="http://schemas.microsoft.com/office/powerpoint/2010/main" val="3507125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6"/>
          <p:cNvSpPr txBox="1">
            <a:spLocks noGrp="1"/>
          </p:cNvSpPr>
          <p:nvPr>
            <p:ph type="ctrTitle"/>
          </p:nvPr>
        </p:nvSpPr>
        <p:spPr>
          <a:xfrm>
            <a:off x="1692150" y="77800"/>
            <a:ext cx="5759700" cy="494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2500"/>
              <a:t>End of the video</a:t>
            </a:r>
            <a:endParaRPr sz="2500"/>
          </a:p>
        </p:txBody>
      </p:sp>
      <p:pic>
        <p:nvPicPr>
          <p:cNvPr id="850" name="Google Shape;850;p86"/>
          <p:cNvPicPr preferRelativeResize="0"/>
          <p:nvPr/>
        </p:nvPicPr>
        <p:blipFill>
          <a:blip r:embed="rId3">
            <a:alphaModFix/>
          </a:blip>
          <a:stretch>
            <a:fillRect/>
          </a:stretch>
        </p:blipFill>
        <p:spPr>
          <a:xfrm>
            <a:off x="1444650" y="649100"/>
            <a:ext cx="6088076" cy="4185549"/>
          </a:xfrm>
          <a:prstGeom prst="rect">
            <a:avLst/>
          </a:prstGeom>
          <a:noFill/>
          <a:ln w="9525" cap="flat" cmpd="sng">
            <a:solidFill>
              <a:srgbClr val="666666"/>
            </a:solidFill>
            <a:prstDash val="solid"/>
            <a:round/>
            <a:headEnd type="none" w="sm" len="sm"/>
            <a:tailEnd type="none" w="sm" len="sm"/>
          </a:ln>
        </p:spPr>
      </p:pic>
      <p:sp>
        <p:nvSpPr>
          <p:cNvPr id="851" name="Google Shape;851;p86"/>
          <p:cNvSpPr txBox="1"/>
          <p:nvPr/>
        </p:nvSpPr>
        <p:spPr>
          <a:xfrm>
            <a:off x="3766350" y="4771150"/>
            <a:ext cx="1611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t>Image: Google AI blog</a:t>
            </a:r>
            <a:endParaRPr sz="1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5"/>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8" name="Freeform: Shape 11">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2700" y="2988"/>
            <a:ext cx="7032474" cy="51435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2988"/>
            <a:ext cx="7329573" cy="5143500"/>
            <a:chOff x="1303402" y="36937"/>
            <a:chExt cx="9772765" cy="6858000"/>
          </a:xfrm>
          <a:solidFill>
            <a:schemeClr val="bg1">
              <a:alpha val="30000"/>
            </a:schemeClr>
          </a:solidFill>
        </p:grpSpPr>
        <p:sp>
          <p:nvSpPr>
            <p:cNvPr id="35" name="Freeform: Shape 14">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15">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16">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3" name="TextBox 2">
            <a:extLst>
              <a:ext uri="{FF2B5EF4-FFF2-40B4-BE49-F238E27FC236}">
                <a16:creationId xmlns:a16="http://schemas.microsoft.com/office/drawing/2014/main" id="{78C48D24-1FC0-1B5A-0EF7-92A9B54D2925}"/>
              </a:ext>
            </a:extLst>
          </p:cNvPr>
          <p:cNvSpPr txBox="1"/>
          <p:nvPr/>
        </p:nvSpPr>
        <p:spPr>
          <a:xfrm>
            <a:off x="2627048" y="1156801"/>
            <a:ext cx="3890131" cy="1790939"/>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3900" kern="1200">
                <a:solidFill>
                  <a:schemeClr val="tx2"/>
                </a:solidFill>
                <a:latin typeface="+mj-lt"/>
                <a:ea typeface="+mj-ea"/>
                <a:cs typeface="+mj-cs"/>
              </a:rPr>
              <a:t>Thank</a:t>
            </a:r>
            <a:r>
              <a:rPr lang="en-US" sz="3900" kern="1200" spc="-55">
                <a:solidFill>
                  <a:schemeClr val="tx2"/>
                </a:solidFill>
                <a:latin typeface="+mj-lt"/>
                <a:ea typeface="+mj-ea"/>
                <a:cs typeface="+mj-cs"/>
              </a:rPr>
              <a:t> </a:t>
            </a:r>
            <a:r>
              <a:rPr lang="en-US" sz="3900" kern="1200" spc="-145">
                <a:solidFill>
                  <a:schemeClr val="tx2"/>
                </a:solidFill>
                <a:latin typeface="+mj-lt"/>
                <a:ea typeface="+mj-ea"/>
                <a:cs typeface="+mj-cs"/>
              </a:rPr>
              <a:t>You!</a:t>
            </a:r>
            <a:endParaRPr lang="en-US" sz="3900" kern="1200">
              <a:solidFill>
                <a:schemeClr val="tx2"/>
              </a:solidFill>
              <a:latin typeface="+mj-lt"/>
              <a:ea typeface="+mj-ea"/>
              <a:cs typeface="+mj-cs"/>
            </a:endParaRPr>
          </a:p>
        </p:txBody>
      </p:sp>
      <p:grpSp>
        <p:nvGrpSpPr>
          <p:cNvPr id="23" name="Group 22">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116"/>
            <a:ext cx="1886210" cy="1630749"/>
            <a:chOff x="-305" y="-4155"/>
            <a:chExt cx="2514948" cy="2174333"/>
          </a:xfrm>
        </p:grpSpPr>
        <p:sp>
          <p:nvSpPr>
            <p:cNvPr id="24" name="Freeform: Shape 23">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264295" y="3512749"/>
            <a:ext cx="1886211" cy="1630750"/>
            <a:chOff x="-305" y="-4155"/>
            <a:chExt cx="2514948" cy="2174333"/>
          </a:xfrm>
        </p:grpSpPr>
        <p:sp>
          <p:nvSpPr>
            <p:cNvPr id="30" name="Freeform: Shape 29">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3" name="Freeform: Shape 32">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116461" y="2949636"/>
            <a:ext cx="2010615" cy="348002"/>
          </a:xfrm>
          <a:custGeom>
            <a:avLst/>
            <a:gdLst/>
            <a:ahLst/>
            <a:cxnLst/>
            <a:rect l="l" t="t" r="r" b="b"/>
            <a:pathLst>
              <a:path w="4420869" h="765175">
                <a:moveTo>
                  <a:pt x="0" y="0"/>
                </a:moveTo>
                <a:lnTo>
                  <a:pt x="4420726" y="0"/>
                </a:lnTo>
                <a:lnTo>
                  <a:pt x="4420726" y="764985"/>
                </a:lnTo>
                <a:lnTo>
                  <a:pt x="0" y="764985"/>
                </a:lnTo>
                <a:lnTo>
                  <a:pt x="0" y="0"/>
                </a:lnTo>
                <a:close/>
              </a:path>
            </a:pathLst>
          </a:custGeom>
          <a:ln w="73296">
            <a:solidFill>
              <a:srgbClr val="000000"/>
            </a:solidFill>
          </a:ln>
        </p:spPr>
        <p:txBody>
          <a:bodyPr wrap="square" lIns="0" tIns="0" rIns="0" bIns="0" rtlCol="0"/>
          <a:lstStyle/>
          <a:p>
            <a:endParaRPr sz="819"/>
          </a:p>
        </p:txBody>
      </p:sp>
      <p:sp>
        <p:nvSpPr>
          <p:cNvPr id="3" name="object 3"/>
          <p:cNvSpPr txBox="1"/>
          <p:nvPr/>
        </p:nvSpPr>
        <p:spPr>
          <a:xfrm>
            <a:off x="6134138" y="3002996"/>
            <a:ext cx="1975381" cy="236501"/>
          </a:xfrm>
          <a:prstGeom prst="rect">
            <a:avLst/>
          </a:prstGeom>
        </p:spPr>
        <p:txBody>
          <a:bodyPr vert="horz" wrap="square" lIns="0" tIns="5487" rIns="0" bIns="0" rtlCol="0">
            <a:spAutoFit/>
          </a:bodyPr>
          <a:lstStyle/>
          <a:p>
            <a:pPr algn="ctr">
              <a:spcBef>
                <a:spcPts val="43"/>
              </a:spcBef>
            </a:pPr>
            <a:r>
              <a:rPr sz="1501" dirty="0">
                <a:latin typeface="Arial"/>
                <a:cs typeface="Arial"/>
              </a:rPr>
              <a:t>Stabilise</a:t>
            </a:r>
            <a:r>
              <a:rPr sz="1501" spc="16" dirty="0">
                <a:latin typeface="Arial"/>
                <a:cs typeface="Arial"/>
              </a:rPr>
              <a:t> </a:t>
            </a:r>
            <a:r>
              <a:rPr sz="1501" spc="23" dirty="0">
                <a:latin typeface="Arial"/>
                <a:cs typeface="Arial"/>
              </a:rPr>
              <a:t>learning</a:t>
            </a:r>
            <a:endParaRPr sz="1501">
              <a:latin typeface="Arial"/>
              <a:cs typeface="Arial"/>
            </a:endParaRPr>
          </a:p>
        </p:txBody>
      </p:sp>
      <p:grpSp>
        <p:nvGrpSpPr>
          <p:cNvPr id="4" name="object 4"/>
          <p:cNvGrpSpPr/>
          <p:nvPr/>
        </p:nvGrpSpPr>
        <p:grpSpPr>
          <a:xfrm>
            <a:off x="965284" y="767205"/>
            <a:ext cx="7177507" cy="3768819"/>
            <a:chOff x="2121726" y="1686903"/>
            <a:chExt cx="15781655" cy="8286750"/>
          </a:xfrm>
        </p:grpSpPr>
        <p:sp>
          <p:nvSpPr>
            <p:cNvPr id="5" name="object 5"/>
            <p:cNvSpPr/>
            <p:nvPr/>
          </p:nvSpPr>
          <p:spPr>
            <a:xfrm>
              <a:off x="2158556" y="6950449"/>
              <a:ext cx="4416425" cy="1265555"/>
            </a:xfrm>
            <a:custGeom>
              <a:avLst/>
              <a:gdLst/>
              <a:ahLst/>
              <a:cxnLst/>
              <a:rect l="l" t="t" r="r" b="b"/>
              <a:pathLst>
                <a:path w="4416425" h="1265554">
                  <a:moveTo>
                    <a:pt x="0" y="0"/>
                  </a:moveTo>
                  <a:lnTo>
                    <a:pt x="4416285" y="0"/>
                  </a:lnTo>
                  <a:lnTo>
                    <a:pt x="4416285" y="1264946"/>
                  </a:lnTo>
                  <a:lnTo>
                    <a:pt x="0" y="1264946"/>
                  </a:lnTo>
                  <a:lnTo>
                    <a:pt x="0" y="0"/>
                  </a:lnTo>
                  <a:close/>
                </a:path>
              </a:pathLst>
            </a:custGeom>
            <a:ln w="73296">
              <a:solidFill>
                <a:srgbClr val="000000"/>
              </a:solidFill>
            </a:ln>
          </p:spPr>
          <p:txBody>
            <a:bodyPr wrap="square" lIns="0" tIns="0" rIns="0" bIns="0" rtlCol="0"/>
            <a:lstStyle/>
            <a:p>
              <a:endParaRPr sz="819"/>
            </a:p>
          </p:txBody>
        </p:sp>
        <p:pic>
          <p:nvPicPr>
            <p:cNvPr id="6" name="object 6"/>
            <p:cNvPicPr/>
            <p:nvPr/>
          </p:nvPicPr>
          <p:blipFill>
            <a:blip r:embed="rId2" cstate="print"/>
            <a:stretch>
              <a:fillRect/>
            </a:stretch>
          </p:blipFill>
          <p:spPr>
            <a:xfrm>
              <a:off x="8186737" y="1686903"/>
              <a:ext cx="4326895" cy="8286306"/>
            </a:xfrm>
            <a:prstGeom prst="rect">
              <a:avLst/>
            </a:prstGeom>
          </p:spPr>
        </p:pic>
        <p:sp>
          <p:nvSpPr>
            <p:cNvPr id="7" name="object 7"/>
            <p:cNvSpPr/>
            <p:nvPr/>
          </p:nvSpPr>
          <p:spPr>
            <a:xfrm>
              <a:off x="13450176" y="5725415"/>
              <a:ext cx="4416425" cy="765175"/>
            </a:xfrm>
            <a:custGeom>
              <a:avLst/>
              <a:gdLst/>
              <a:ahLst/>
              <a:cxnLst/>
              <a:rect l="l" t="t" r="r" b="b"/>
              <a:pathLst>
                <a:path w="4416425" h="765175">
                  <a:moveTo>
                    <a:pt x="4416285" y="0"/>
                  </a:moveTo>
                  <a:lnTo>
                    <a:pt x="0" y="0"/>
                  </a:lnTo>
                  <a:lnTo>
                    <a:pt x="0" y="764985"/>
                  </a:lnTo>
                  <a:lnTo>
                    <a:pt x="4416285" y="764985"/>
                  </a:lnTo>
                  <a:lnTo>
                    <a:pt x="4416285" y="0"/>
                  </a:lnTo>
                  <a:close/>
                </a:path>
              </a:pathLst>
            </a:custGeom>
            <a:solidFill>
              <a:srgbClr val="FFECAA"/>
            </a:solidFill>
          </p:spPr>
          <p:txBody>
            <a:bodyPr wrap="square" lIns="0" tIns="0" rIns="0" bIns="0" rtlCol="0"/>
            <a:lstStyle/>
            <a:p>
              <a:endParaRPr sz="819"/>
            </a:p>
          </p:txBody>
        </p:sp>
        <p:sp>
          <p:nvSpPr>
            <p:cNvPr id="8" name="object 8"/>
            <p:cNvSpPr/>
            <p:nvPr/>
          </p:nvSpPr>
          <p:spPr>
            <a:xfrm>
              <a:off x="13450176" y="5725415"/>
              <a:ext cx="4416425" cy="765175"/>
            </a:xfrm>
            <a:custGeom>
              <a:avLst/>
              <a:gdLst/>
              <a:ahLst/>
              <a:cxnLst/>
              <a:rect l="l" t="t" r="r" b="b"/>
              <a:pathLst>
                <a:path w="4416425" h="765175">
                  <a:moveTo>
                    <a:pt x="0" y="0"/>
                  </a:moveTo>
                  <a:lnTo>
                    <a:pt x="4416285" y="0"/>
                  </a:lnTo>
                  <a:lnTo>
                    <a:pt x="4416285" y="764985"/>
                  </a:lnTo>
                  <a:lnTo>
                    <a:pt x="0" y="764985"/>
                  </a:lnTo>
                  <a:lnTo>
                    <a:pt x="0" y="0"/>
                  </a:lnTo>
                  <a:close/>
                </a:path>
              </a:pathLst>
            </a:custGeom>
            <a:ln w="73296">
              <a:solidFill>
                <a:srgbClr val="B51700"/>
              </a:solidFill>
            </a:ln>
          </p:spPr>
          <p:txBody>
            <a:bodyPr wrap="square" lIns="0" tIns="0" rIns="0" bIns="0" rtlCol="0"/>
            <a:lstStyle/>
            <a:p>
              <a:endParaRPr sz="819"/>
            </a:p>
          </p:txBody>
        </p:sp>
      </p:grpSp>
      <p:sp>
        <p:nvSpPr>
          <p:cNvPr id="9" name="object 9"/>
          <p:cNvSpPr txBox="1">
            <a:spLocks noGrp="1"/>
          </p:cNvSpPr>
          <p:nvPr>
            <p:ph type="title"/>
          </p:nvPr>
        </p:nvSpPr>
        <p:spPr>
          <a:xfrm>
            <a:off x="428031" y="178347"/>
            <a:ext cx="4143969" cy="513956"/>
          </a:xfrm>
          <a:prstGeom prst="rect">
            <a:avLst/>
          </a:prstGeom>
        </p:spPr>
        <p:txBody>
          <a:bodyPr vert="horz" wrap="square" lIns="0" tIns="6065" rIns="0" bIns="0" rtlCol="0" anchor="ctr">
            <a:spAutoFit/>
          </a:bodyPr>
          <a:lstStyle/>
          <a:p>
            <a:pPr marL="5776">
              <a:lnSpc>
                <a:spcPct val="100000"/>
              </a:lnSpc>
              <a:spcBef>
                <a:spcPts val="48"/>
              </a:spcBef>
            </a:pPr>
            <a:r>
              <a:rPr spc="23" dirty="0"/>
              <a:t>Transformer</a:t>
            </a:r>
            <a:r>
              <a:rPr spc="41" dirty="0"/>
              <a:t> </a:t>
            </a:r>
            <a:r>
              <a:rPr spc="-5" dirty="0"/>
              <a:t>Encoder</a:t>
            </a:r>
          </a:p>
        </p:txBody>
      </p:sp>
      <p:sp>
        <p:nvSpPr>
          <p:cNvPr id="10" name="object 10"/>
          <p:cNvSpPr txBox="1"/>
          <p:nvPr/>
        </p:nvSpPr>
        <p:spPr>
          <a:xfrm>
            <a:off x="6134138" y="2657283"/>
            <a:ext cx="1975381" cy="236501"/>
          </a:xfrm>
          <a:prstGeom prst="rect">
            <a:avLst/>
          </a:prstGeom>
        </p:spPr>
        <p:txBody>
          <a:bodyPr vert="horz" wrap="square" lIns="0" tIns="5487" rIns="0" bIns="0" rtlCol="0">
            <a:spAutoFit/>
          </a:bodyPr>
          <a:lstStyle/>
          <a:p>
            <a:pPr marL="109165">
              <a:spcBef>
                <a:spcPts val="43"/>
              </a:spcBef>
            </a:pPr>
            <a:r>
              <a:rPr sz="1501" dirty="0">
                <a:latin typeface="Arial"/>
                <a:cs typeface="Arial"/>
              </a:rPr>
              <a:t>Layer</a:t>
            </a:r>
            <a:r>
              <a:rPr sz="1501" spc="23" dirty="0">
                <a:latin typeface="Arial"/>
                <a:cs typeface="Arial"/>
              </a:rPr>
              <a:t> Normalisation</a:t>
            </a:r>
            <a:endParaRPr sz="1501">
              <a:latin typeface="Arial"/>
              <a:cs typeface="Arial"/>
            </a:endParaRPr>
          </a:p>
        </p:txBody>
      </p:sp>
      <p:grpSp>
        <p:nvGrpSpPr>
          <p:cNvPr id="11" name="object 11"/>
          <p:cNvGrpSpPr/>
          <p:nvPr/>
        </p:nvGrpSpPr>
        <p:grpSpPr>
          <a:xfrm>
            <a:off x="965283" y="2803863"/>
            <a:ext cx="2042094" cy="381503"/>
            <a:chOff x="2121726" y="6165036"/>
            <a:chExt cx="4490085" cy="838835"/>
          </a:xfrm>
        </p:grpSpPr>
        <p:sp>
          <p:nvSpPr>
            <p:cNvPr id="12" name="object 12"/>
            <p:cNvSpPr/>
            <p:nvPr/>
          </p:nvSpPr>
          <p:spPr>
            <a:xfrm>
              <a:off x="2158556" y="6201866"/>
              <a:ext cx="4416425" cy="765175"/>
            </a:xfrm>
            <a:custGeom>
              <a:avLst/>
              <a:gdLst/>
              <a:ahLst/>
              <a:cxnLst/>
              <a:rect l="l" t="t" r="r" b="b"/>
              <a:pathLst>
                <a:path w="4416425" h="765175">
                  <a:moveTo>
                    <a:pt x="4416285" y="0"/>
                  </a:moveTo>
                  <a:lnTo>
                    <a:pt x="0" y="0"/>
                  </a:lnTo>
                  <a:lnTo>
                    <a:pt x="0" y="764985"/>
                  </a:lnTo>
                  <a:lnTo>
                    <a:pt x="4416285" y="764985"/>
                  </a:lnTo>
                  <a:lnTo>
                    <a:pt x="4416285" y="0"/>
                  </a:lnTo>
                  <a:close/>
                </a:path>
              </a:pathLst>
            </a:custGeom>
            <a:solidFill>
              <a:srgbClr val="C8E8AC"/>
            </a:solidFill>
          </p:spPr>
          <p:txBody>
            <a:bodyPr wrap="square" lIns="0" tIns="0" rIns="0" bIns="0" rtlCol="0"/>
            <a:lstStyle/>
            <a:p>
              <a:endParaRPr sz="819"/>
            </a:p>
          </p:txBody>
        </p:sp>
        <p:sp>
          <p:nvSpPr>
            <p:cNvPr id="13" name="object 13"/>
            <p:cNvSpPr/>
            <p:nvPr/>
          </p:nvSpPr>
          <p:spPr>
            <a:xfrm>
              <a:off x="2158556" y="6201866"/>
              <a:ext cx="4416425" cy="765175"/>
            </a:xfrm>
            <a:custGeom>
              <a:avLst/>
              <a:gdLst/>
              <a:ahLst/>
              <a:cxnLst/>
              <a:rect l="l" t="t" r="r" b="b"/>
              <a:pathLst>
                <a:path w="4416425" h="765175">
                  <a:moveTo>
                    <a:pt x="0" y="0"/>
                  </a:moveTo>
                  <a:lnTo>
                    <a:pt x="4416285" y="0"/>
                  </a:lnTo>
                  <a:lnTo>
                    <a:pt x="4416285" y="764985"/>
                  </a:lnTo>
                  <a:lnTo>
                    <a:pt x="0" y="764985"/>
                  </a:lnTo>
                  <a:lnTo>
                    <a:pt x="0" y="0"/>
                  </a:lnTo>
                  <a:close/>
                </a:path>
              </a:pathLst>
            </a:custGeom>
            <a:ln w="73296">
              <a:solidFill>
                <a:srgbClr val="017100"/>
              </a:solidFill>
            </a:ln>
          </p:spPr>
          <p:txBody>
            <a:bodyPr wrap="square" lIns="0" tIns="0" rIns="0" bIns="0" rtlCol="0"/>
            <a:lstStyle/>
            <a:p>
              <a:endParaRPr sz="819"/>
            </a:p>
          </p:txBody>
        </p:sp>
      </p:grpSp>
      <p:sp>
        <p:nvSpPr>
          <p:cNvPr id="14" name="object 14"/>
          <p:cNvSpPr txBox="1"/>
          <p:nvPr/>
        </p:nvSpPr>
        <p:spPr>
          <a:xfrm>
            <a:off x="989459" y="2776388"/>
            <a:ext cx="1984623" cy="900416"/>
          </a:xfrm>
          <a:prstGeom prst="rect">
            <a:avLst/>
          </a:prstGeom>
        </p:spPr>
        <p:txBody>
          <a:bodyPr vert="horz" wrap="square" lIns="0" tIns="103101" rIns="0" bIns="0" rtlCol="0">
            <a:spAutoFit/>
          </a:bodyPr>
          <a:lstStyle/>
          <a:p>
            <a:pPr marL="44475" indent="59492">
              <a:spcBef>
                <a:spcPts val="812"/>
              </a:spcBef>
            </a:pPr>
            <a:r>
              <a:rPr sz="1501" dirty="0">
                <a:latin typeface="Arial"/>
                <a:cs typeface="Arial"/>
              </a:rPr>
              <a:t>Multi-</a:t>
            </a:r>
            <a:r>
              <a:rPr sz="1501" spc="27" dirty="0">
                <a:latin typeface="Arial"/>
                <a:cs typeface="Arial"/>
              </a:rPr>
              <a:t>Head</a:t>
            </a:r>
            <a:r>
              <a:rPr sz="1501" spc="93" dirty="0">
                <a:latin typeface="Arial"/>
                <a:cs typeface="Arial"/>
              </a:rPr>
              <a:t> </a:t>
            </a:r>
            <a:r>
              <a:rPr sz="1501" spc="-5" dirty="0">
                <a:latin typeface="Arial"/>
                <a:cs typeface="Arial"/>
              </a:rPr>
              <a:t>Attention</a:t>
            </a:r>
            <a:endParaRPr sz="1501">
              <a:latin typeface="Arial"/>
              <a:cs typeface="Arial"/>
            </a:endParaRPr>
          </a:p>
          <a:p>
            <a:pPr marL="433486" marR="31768" indent="-389010">
              <a:lnSpc>
                <a:spcPct val="110300"/>
              </a:lnSpc>
              <a:spcBef>
                <a:spcPts val="582"/>
              </a:spcBef>
            </a:pPr>
            <a:r>
              <a:rPr sz="1501" dirty="0">
                <a:latin typeface="Arial"/>
                <a:cs typeface="Arial"/>
              </a:rPr>
              <a:t>Allows</a:t>
            </a:r>
            <a:r>
              <a:rPr sz="1501" spc="114" dirty="0">
                <a:latin typeface="Arial"/>
                <a:cs typeface="Arial"/>
              </a:rPr>
              <a:t> </a:t>
            </a:r>
            <a:r>
              <a:rPr sz="1501" dirty="0">
                <a:latin typeface="Arial"/>
                <a:cs typeface="Arial"/>
              </a:rPr>
              <a:t>embeddings</a:t>
            </a:r>
            <a:r>
              <a:rPr sz="1501" spc="114" dirty="0">
                <a:latin typeface="Arial"/>
                <a:cs typeface="Arial"/>
              </a:rPr>
              <a:t> </a:t>
            </a:r>
            <a:r>
              <a:rPr sz="1501" spc="18" dirty="0">
                <a:latin typeface="Arial"/>
                <a:cs typeface="Arial"/>
              </a:rPr>
              <a:t>to </a:t>
            </a:r>
            <a:r>
              <a:rPr sz="1501" spc="-5" dirty="0">
                <a:latin typeface="Arial"/>
                <a:cs typeface="Arial"/>
              </a:rPr>
              <a:t>communicate</a:t>
            </a:r>
            <a:endParaRPr sz="1501">
              <a:latin typeface="Arial"/>
              <a:cs typeface="Arial"/>
            </a:endParaRPr>
          </a:p>
        </p:txBody>
      </p:sp>
      <p:grpSp>
        <p:nvGrpSpPr>
          <p:cNvPr id="15" name="object 15"/>
          <p:cNvGrpSpPr/>
          <p:nvPr/>
        </p:nvGrpSpPr>
        <p:grpSpPr>
          <a:xfrm>
            <a:off x="946081" y="1522572"/>
            <a:ext cx="7180106" cy="2848130"/>
            <a:chOff x="2079505" y="3347779"/>
            <a:chExt cx="15787369" cy="6262370"/>
          </a:xfrm>
        </p:grpSpPr>
        <p:sp>
          <p:nvSpPr>
            <p:cNvPr id="16" name="object 16"/>
            <p:cNvSpPr/>
            <p:nvPr/>
          </p:nvSpPr>
          <p:spPr>
            <a:xfrm>
              <a:off x="13450176" y="3415552"/>
              <a:ext cx="4416425" cy="741680"/>
            </a:xfrm>
            <a:custGeom>
              <a:avLst/>
              <a:gdLst/>
              <a:ahLst/>
              <a:cxnLst/>
              <a:rect l="l" t="t" r="r" b="b"/>
              <a:pathLst>
                <a:path w="4416425" h="741679">
                  <a:moveTo>
                    <a:pt x="0" y="741205"/>
                  </a:moveTo>
                  <a:lnTo>
                    <a:pt x="4416285" y="741205"/>
                  </a:lnTo>
                  <a:lnTo>
                    <a:pt x="4416285" y="0"/>
                  </a:lnTo>
                  <a:lnTo>
                    <a:pt x="0" y="0"/>
                  </a:lnTo>
                  <a:lnTo>
                    <a:pt x="0" y="741205"/>
                  </a:lnTo>
                  <a:close/>
                </a:path>
              </a:pathLst>
            </a:custGeom>
            <a:solidFill>
              <a:srgbClr val="EBEBEB"/>
            </a:solidFill>
          </p:spPr>
          <p:txBody>
            <a:bodyPr wrap="square" lIns="0" tIns="0" rIns="0" bIns="0" rtlCol="0"/>
            <a:lstStyle/>
            <a:p>
              <a:endParaRPr sz="819"/>
            </a:p>
          </p:txBody>
        </p:sp>
        <p:sp>
          <p:nvSpPr>
            <p:cNvPr id="17" name="object 17"/>
            <p:cNvSpPr/>
            <p:nvPr/>
          </p:nvSpPr>
          <p:spPr>
            <a:xfrm>
              <a:off x="11693802" y="9446610"/>
              <a:ext cx="1948180" cy="0"/>
            </a:xfrm>
            <a:custGeom>
              <a:avLst/>
              <a:gdLst/>
              <a:ahLst/>
              <a:cxnLst/>
              <a:rect l="l" t="t" r="r" b="b"/>
              <a:pathLst>
                <a:path w="1948180">
                  <a:moveTo>
                    <a:pt x="1947772" y="0"/>
                  </a:moveTo>
                  <a:lnTo>
                    <a:pt x="41883" y="0"/>
                  </a:lnTo>
                  <a:lnTo>
                    <a:pt x="0" y="0"/>
                  </a:lnTo>
                </a:path>
              </a:pathLst>
            </a:custGeom>
            <a:ln w="83767">
              <a:solidFill>
                <a:srgbClr val="EE220C"/>
              </a:solidFill>
              <a:prstDash val="sysDot"/>
            </a:ln>
          </p:spPr>
          <p:txBody>
            <a:bodyPr wrap="square" lIns="0" tIns="0" rIns="0" bIns="0" rtlCol="0"/>
            <a:lstStyle/>
            <a:p>
              <a:endParaRPr sz="819"/>
            </a:p>
          </p:txBody>
        </p:sp>
        <p:sp>
          <p:nvSpPr>
            <p:cNvPr id="18" name="object 18"/>
            <p:cNvSpPr/>
            <p:nvPr/>
          </p:nvSpPr>
          <p:spPr>
            <a:xfrm>
              <a:off x="11490666" y="9283265"/>
              <a:ext cx="327025" cy="327025"/>
            </a:xfrm>
            <a:custGeom>
              <a:avLst/>
              <a:gdLst/>
              <a:ahLst/>
              <a:cxnLst/>
              <a:rect l="l" t="t" r="r" b="b"/>
              <a:pathLst>
                <a:path w="327025" h="327025">
                  <a:moveTo>
                    <a:pt x="326691" y="0"/>
                  </a:moveTo>
                  <a:lnTo>
                    <a:pt x="0" y="163345"/>
                  </a:lnTo>
                  <a:lnTo>
                    <a:pt x="326691" y="326691"/>
                  </a:lnTo>
                  <a:lnTo>
                    <a:pt x="245018" y="163345"/>
                  </a:lnTo>
                  <a:lnTo>
                    <a:pt x="326691" y="0"/>
                  </a:lnTo>
                  <a:close/>
                </a:path>
              </a:pathLst>
            </a:custGeom>
            <a:solidFill>
              <a:srgbClr val="EE220C"/>
            </a:solidFill>
          </p:spPr>
          <p:txBody>
            <a:bodyPr wrap="square" lIns="0" tIns="0" rIns="0" bIns="0" rtlCol="0"/>
            <a:lstStyle/>
            <a:p>
              <a:endParaRPr sz="819"/>
            </a:p>
          </p:txBody>
        </p:sp>
        <p:sp>
          <p:nvSpPr>
            <p:cNvPr id="19" name="object 19"/>
            <p:cNvSpPr/>
            <p:nvPr/>
          </p:nvSpPr>
          <p:spPr>
            <a:xfrm>
              <a:off x="6549676" y="6584358"/>
              <a:ext cx="2146300" cy="0"/>
            </a:xfrm>
            <a:custGeom>
              <a:avLst/>
              <a:gdLst/>
              <a:ahLst/>
              <a:cxnLst/>
              <a:rect l="l" t="t" r="r" b="b"/>
              <a:pathLst>
                <a:path w="2146300">
                  <a:moveTo>
                    <a:pt x="0" y="0"/>
                  </a:moveTo>
                  <a:lnTo>
                    <a:pt x="2104182" y="0"/>
                  </a:lnTo>
                  <a:lnTo>
                    <a:pt x="2146065" y="0"/>
                  </a:lnTo>
                </a:path>
              </a:pathLst>
            </a:custGeom>
            <a:ln w="83767">
              <a:solidFill>
                <a:srgbClr val="017100"/>
              </a:solidFill>
              <a:prstDash val="sysDot"/>
            </a:ln>
          </p:spPr>
          <p:txBody>
            <a:bodyPr wrap="square" lIns="0" tIns="0" rIns="0" bIns="0" rtlCol="0"/>
            <a:lstStyle/>
            <a:p>
              <a:endParaRPr sz="819"/>
            </a:p>
          </p:txBody>
        </p:sp>
        <p:sp>
          <p:nvSpPr>
            <p:cNvPr id="20" name="object 20"/>
            <p:cNvSpPr/>
            <p:nvPr/>
          </p:nvSpPr>
          <p:spPr>
            <a:xfrm>
              <a:off x="8572184" y="6421012"/>
              <a:ext cx="327025" cy="327025"/>
            </a:xfrm>
            <a:custGeom>
              <a:avLst/>
              <a:gdLst/>
              <a:ahLst/>
              <a:cxnLst/>
              <a:rect l="l" t="t" r="r" b="b"/>
              <a:pathLst>
                <a:path w="327025" h="327025">
                  <a:moveTo>
                    <a:pt x="0" y="0"/>
                  </a:moveTo>
                  <a:lnTo>
                    <a:pt x="81672" y="163345"/>
                  </a:lnTo>
                  <a:lnTo>
                    <a:pt x="0" y="326691"/>
                  </a:lnTo>
                  <a:lnTo>
                    <a:pt x="326691" y="163345"/>
                  </a:lnTo>
                  <a:lnTo>
                    <a:pt x="0" y="0"/>
                  </a:lnTo>
                  <a:close/>
                </a:path>
              </a:pathLst>
            </a:custGeom>
            <a:solidFill>
              <a:srgbClr val="017100"/>
            </a:solidFill>
          </p:spPr>
          <p:txBody>
            <a:bodyPr wrap="square" lIns="0" tIns="0" rIns="0" bIns="0" rtlCol="0"/>
            <a:lstStyle/>
            <a:p>
              <a:endParaRPr sz="819"/>
            </a:p>
          </p:txBody>
        </p:sp>
        <p:sp>
          <p:nvSpPr>
            <p:cNvPr id="21" name="object 21"/>
            <p:cNvSpPr/>
            <p:nvPr/>
          </p:nvSpPr>
          <p:spPr>
            <a:xfrm>
              <a:off x="6658290" y="3511125"/>
              <a:ext cx="2026285" cy="0"/>
            </a:xfrm>
            <a:custGeom>
              <a:avLst/>
              <a:gdLst/>
              <a:ahLst/>
              <a:cxnLst/>
              <a:rect l="l" t="t" r="r" b="b"/>
              <a:pathLst>
                <a:path w="2026284">
                  <a:moveTo>
                    <a:pt x="0" y="0"/>
                  </a:moveTo>
                  <a:lnTo>
                    <a:pt x="2025927" y="0"/>
                  </a:lnTo>
                </a:path>
              </a:pathLst>
            </a:custGeom>
            <a:ln w="83767">
              <a:solidFill>
                <a:srgbClr val="004D7F"/>
              </a:solidFill>
              <a:prstDash val="sysDot"/>
            </a:ln>
          </p:spPr>
          <p:txBody>
            <a:bodyPr wrap="square" lIns="0" tIns="0" rIns="0" bIns="0" rtlCol="0"/>
            <a:lstStyle/>
            <a:p>
              <a:endParaRPr sz="819"/>
            </a:p>
          </p:txBody>
        </p:sp>
        <p:sp>
          <p:nvSpPr>
            <p:cNvPr id="22" name="object 22"/>
            <p:cNvSpPr/>
            <p:nvPr/>
          </p:nvSpPr>
          <p:spPr>
            <a:xfrm>
              <a:off x="8560661" y="3347779"/>
              <a:ext cx="327025" cy="327025"/>
            </a:xfrm>
            <a:custGeom>
              <a:avLst/>
              <a:gdLst/>
              <a:ahLst/>
              <a:cxnLst/>
              <a:rect l="l" t="t" r="r" b="b"/>
              <a:pathLst>
                <a:path w="327025" h="327025">
                  <a:moveTo>
                    <a:pt x="0" y="0"/>
                  </a:moveTo>
                  <a:lnTo>
                    <a:pt x="81672" y="163345"/>
                  </a:lnTo>
                  <a:lnTo>
                    <a:pt x="0" y="326691"/>
                  </a:lnTo>
                  <a:lnTo>
                    <a:pt x="326691" y="163345"/>
                  </a:lnTo>
                  <a:lnTo>
                    <a:pt x="0" y="0"/>
                  </a:lnTo>
                  <a:close/>
                </a:path>
              </a:pathLst>
            </a:custGeom>
            <a:solidFill>
              <a:srgbClr val="004D7F"/>
            </a:solidFill>
          </p:spPr>
          <p:txBody>
            <a:bodyPr wrap="square" lIns="0" tIns="0" rIns="0" bIns="0" rtlCol="0"/>
            <a:lstStyle/>
            <a:p>
              <a:endParaRPr sz="819"/>
            </a:p>
          </p:txBody>
        </p:sp>
        <p:sp>
          <p:nvSpPr>
            <p:cNvPr id="23" name="object 23"/>
            <p:cNvSpPr/>
            <p:nvPr/>
          </p:nvSpPr>
          <p:spPr>
            <a:xfrm>
              <a:off x="11887031" y="3798045"/>
              <a:ext cx="1561465" cy="0"/>
            </a:xfrm>
            <a:custGeom>
              <a:avLst/>
              <a:gdLst/>
              <a:ahLst/>
              <a:cxnLst/>
              <a:rect l="l" t="t" r="r" b="b"/>
              <a:pathLst>
                <a:path w="1561465">
                  <a:moveTo>
                    <a:pt x="1561312" y="0"/>
                  </a:moveTo>
                  <a:lnTo>
                    <a:pt x="41883" y="0"/>
                  </a:lnTo>
                  <a:lnTo>
                    <a:pt x="0" y="0"/>
                  </a:lnTo>
                </a:path>
              </a:pathLst>
            </a:custGeom>
            <a:ln w="83767">
              <a:solidFill>
                <a:srgbClr val="4E4E4E"/>
              </a:solidFill>
              <a:prstDash val="sysDot"/>
            </a:ln>
          </p:spPr>
          <p:txBody>
            <a:bodyPr wrap="square" lIns="0" tIns="0" rIns="0" bIns="0" rtlCol="0"/>
            <a:lstStyle/>
            <a:p>
              <a:endParaRPr sz="819"/>
            </a:p>
          </p:txBody>
        </p:sp>
        <p:sp>
          <p:nvSpPr>
            <p:cNvPr id="24" name="object 24"/>
            <p:cNvSpPr/>
            <p:nvPr/>
          </p:nvSpPr>
          <p:spPr>
            <a:xfrm>
              <a:off x="11683895" y="3634699"/>
              <a:ext cx="327025" cy="327025"/>
            </a:xfrm>
            <a:custGeom>
              <a:avLst/>
              <a:gdLst/>
              <a:ahLst/>
              <a:cxnLst/>
              <a:rect l="l" t="t" r="r" b="b"/>
              <a:pathLst>
                <a:path w="327025" h="327025">
                  <a:moveTo>
                    <a:pt x="326691" y="0"/>
                  </a:moveTo>
                  <a:lnTo>
                    <a:pt x="0" y="163345"/>
                  </a:lnTo>
                  <a:lnTo>
                    <a:pt x="326691" y="326691"/>
                  </a:lnTo>
                  <a:lnTo>
                    <a:pt x="245018" y="163345"/>
                  </a:lnTo>
                  <a:lnTo>
                    <a:pt x="326691" y="0"/>
                  </a:lnTo>
                  <a:close/>
                </a:path>
              </a:pathLst>
            </a:custGeom>
            <a:solidFill>
              <a:srgbClr val="4E4E4E"/>
            </a:solidFill>
          </p:spPr>
          <p:txBody>
            <a:bodyPr wrap="square" lIns="0" tIns="0" rIns="0" bIns="0" rtlCol="0"/>
            <a:lstStyle/>
            <a:p>
              <a:endParaRPr sz="819"/>
            </a:p>
          </p:txBody>
        </p:sp>
        <p:sp>
          <p:nvSpPr>
            <p:cNvPr id="25" name="object 25"/>
            <p:cNvSpPr/>
            <p:nvPr/>
          </p:nvSpPr>
          <p:spPr>
            <a:xfrm>
              <a:off x="11809108" y="3806071"/>
              <a:ext cx="1606550" cy="2052320"/>
            </a:xfrm>
            <a:custGeom>
              <a:avLst/>
              <a:gdLst/>
              <a:ahLst/>
              <a:cxnLst/>
              <a:rect l="l" t="t" r="r" b="b"/>
              <a:pathLst>
                <a:path w="1606550" h="2052320">
                  <a:moveTo>
                    <a:pt x="1606483" y="0"/>
                  </a:moveTo>
                  <a:lnTo>
                    <a:pt x="25817" y="2019141"/>
                  </a:lnTo>
                  <a:lnTo>
                    <a:pt x="0" y="2052121"/>
                  </a:lnTo>
                </a:path>
              </a:pathLst>
            </a:custGeom>
            <a:ln w="83767">
              <a:solidFill>
                <a:srgbClr val="4E4E4E"/>
              </a:solidFill>
              <a:prstDash val="sysDot"/>
            </a:ln>
          </p:spPr>
          <p:txBody>
            <a:bodyPr wrap="square" lIns="0" tIns="0" rIns="0" bIns="0" rtlCol="0"/>
            <a:lstStyle/>
            <a:p>
              <a:endParaRPr sz="819"/>
            </a:p>
          </p:txBody>
        </p:sp>
        <p:sp>
          <p:nvSpPr>
            <p:cNvPr id="26" name="object 26"/>
            <p:cNvSpPr/>
            <p:nvPr/>
          </p:nvSpPr>
          <p:spPr>
            <a:xfrm>
              <a:off x="11683895" y="5660213"/>
              <a:ext cx="330200" cy="358140"/>
            </a:xfrm>
            <a:custGeom>
              <a:avLst/>
              <a:gdLst/>
              <a:ahLst/>
              <a:cxnLst/>
              <a:rect l="l" t="t" r="r" b="b"/>
              <a:pathLst>
                <a:path w="330200" h="358139">
                  <a:moveTo>
                    <a:pt x="72751" y="0"/>
                  </a:moveTo>
                  <a:lnTo>
                    <a:pt x="0" y="357932"/>
                  </a:lnTo>
                  <a:lnTo>
                    <a:pt x="330000" y="201380"/>
                  </a:lnTo>
                  <a:lnTo>
                    <a:pt x="151032" y="165001"/>
                  </a:lnTo>
                  <a:lnTo>
                    <a:pt x="72751" y="0"/>
                  </a:lnTo>
                  <a:close/>
                </a:path>
              </a:pathLst>
            </a:custGeom>
            <a:solidFill>
              <a:srgbClr val="4E4E4E"/>
            </a:solidFill>
          </p:spPr>
          <p:txBody>
            <a:bodyPr wrap="square" lIns="0" tIns="0" rIns="0" bIns="0" rtlCol="0"/>
            <a:lstStyle/>
            <a:p>
              <a:endParaRPr sz="819"/>
            </a:p>
          </p:txBody>
        </p:sp>
        <p:sp>
          <p:nvSpPr>
            <p:cNvPr id="27" name="object 27"/>
            <p:cNvSpPr/>
            <p:nvPr/>
          </p:nvSpPr>
          <p:spPr>
            <a:xfrm>
              <a:off x="11652027" y="4821761"/>
              <a:ext cx="1779905" cy="1342390"/>
            </a:xfrm>
            <a:custGeom>
              <a:avLst/>
              <a:gdLst/>
              <a:ahLst/>
              <a:cxnLst/>
              <a:rect l="l" t="t" r="r" b="b"/>
              <a:pathLst>
                <a:path w="1779905" h="1342389">
                  <a:moveTo>
                    <a:pt x="1779678" y="1342272"/>
                  </a:moveTo>
                  <a:lnTo>
                    <a:pt x="33438" y="25220"/>
                  </a:lnTo>
                  <a:lnTo>
                    <a:pt x="0" y="0"/>
                  </a:lnTo>
                </a:path>
              </a:pathLst>
            </a:custGeom>
            <a:ln w="83767">
              <a:solidFill>
                <a:srgbClr val="B51700"/>
              </a:solidFill>
              <a:prstDash val="sysDot"/>
            </a:ln>
          </p:spPr>
          <p:txBody>
            <a:bodyPr wrap="square" lIns="0" tIns="0" rIns="0" bIns="0" rtlCol="0"/>
            <a:lstStyle/>
            <a:p>
              <a:endParaRPr sz="819"/>
            </a:p>
          </p:txBody>
        </p:sp>
        <p:sp>
          <p:nvSpPr>
            <p:cNvPr id="28" name="object 28"/>
            <p:cNvSpPr/>
            <p:nvPr/>
          </p:nvSpPr>
          <p:spPr>
            <a:xfrm>
              <a:off x="11489849" y="4699443"/>
              <a:ext cx="359410" cy="327660"/>
            </a:xfrm>
            <a:custGeom>
              <a:avLst/>
              <a:gdLst/>
              <a:ahLst/>
              <a:cxnLst/>
              <a:rect l="l" t="t" r="r" b="b"/>
              <a:pathLst>
                <a:path w="359409" h="327660">
                  <a:moveTo>
                    <a:pt x="0" y="0"/>
                  </a:moveTo>
                  <a:lnTo>
                    <a:pt x="162455" y="327130"/>
                  </a:lnTo>
                  <a:lnTo>
                    <a:pt x="195617" y="147538"/>
                  </a:lnTo>
                  <a:lnTo>
                    <a:pt x="359182" y="66306"/>
                  </a:lnTo>
                  <a:lnTo>
                    <a:pt x="0" y="0"/>
                  </a:lnTo>
                  <a:close/>
                </a:path>
              </a:pathLst>
            </a:custGeom>
            <a:solidFill>
              <a:srgbClr val="B51700"/>
            </a:solidFill>
          </p:spPr>
          <p:txBody>
            <a:bodyPr wrap="square" lIns="0" tIns="0" rIns="0" bIns="0" rtlCol="0"/>
            <a:lstStyle/>
            <a:p>
              <a:endParaRPr sz="819"/>
            </a:p>
          </p:txBody>
        </p:sp>
        <p:sp>
          <p:nvSpPr>
            <p:cNvPr id="29" name="object 29"/>
            <p:cNvSpPr/>
            <p:nvPr/>
          </p:nvSpPr>
          <p:spPr>
            <a:xfrm>
              <a:off x="11660801" y="6244884"/>
              <a:ext cx="1779905" cy="1590675"/>
            </a:xfrm>
            <a:custGeom>
              <a:avLst/>
              <a:gdLst/>
              <a:ahLst/>
              <a:cxnLst/>
              <a:rect l="l" t="t" r="r" b="b"/>
              <a:pathLst>
                <a:path w="1779905" h="1590675">
                  <a:moveTo>
                    <a:pt x="1779826" y="0"/>
                  </a:moveTo>
                  <a:lnTo>
                    <a:pt x="31233" y="1562207"/>
                  </a:lnTo>
                  <a:lnTo>
                    <a:pt x="0" y="1590112"/>
                  </a:lnTo>
                </a:path>
              </a:pathLst>
            </a:custGeom>
            <a:ln w="83767">
              <a:solidFill>
                <a:srgbClr val="B51700"/>
              </a:solidFill>
              <a:prstDash val="sysDot"/>
            </a:ln>
          </p:spPr>
          <p:txBody>
            <a:bodyPr wrap="square" lIns="0" tIns="0" rIns="0" bIns="0" rtlCol="0"/>
            <a:lstStyle/>
            <a:p>
              <a:endParaRPr sz="819"/>
            </a:p>
          </p:txBody>
        </p:sp>
        <p:sp>
          <p:nvSpPr>
            <p:cNvPr id="30" name="object 30"/>
            <p:cNvSpPr/>
            <p:nvPr/>
          </p:nvSpPr>
          <p:spPr>
            <a:xfrm>
              <a:off x="11509314" y="7630865"/>
              <a:ext cx="353060" cy="339725"/>
            </a:xfrm>
            <a:custGeom>
              <a:avLst/>
              <a:gdLst/>
              <a:ahLst/>
              <a:cxnLst/>
              <a:rect l="l" t="t" r="r" b="b"/>
              <a:pathLst>
                <a:path w="353059" h="339725">
                  <a:moveTo>
                    <a:pt x="134802" y="0"/>
                  </a:moveTo>
                  <a:lnTo>
                    <a:pt x="0" y="339468"/>
                  </a:lnTo>
                  <a:lnTo>
                    <a:pt x="352460" y="243623"/>
                  </a:lnTo>
                  <a:lnTo>
                    <a:pt x="182716" y="176226"/>
                  </a:lnTo>
                  <a:lnTo>
                    <a:pt x="134802" y="0"/>
                  </a:lnTo>
                  <a:close/>
                </a:path>
              </a:pathLst>
            </a:custGeom>
            <a:solidFill>
              <a:srgbClr val="B51700"/>
            </a:solidFill>
          </p:spPr>
          <p:txBody>
            <a:bodyPr wrap="square" lIns="0" tIns="0" rIns="0" bIns="0" rtlCol="0"/>
            <a:lstStyle/>
            <a:p>
              <a:endParaRPr sz="819"/>
            </a:p>
          </p:txBody>
        </p:sp>
        <p:sp>
          <p:nvSpPr>
            <p:cNvPr id="31" name="object 31"/>
            <p:cNvSpPr/>
            <p:nvPr/>
          </p:nvSpPr>
          <p:spPr>
            <a:xfrm>
              <a:off x="2116335" y="3895218"/>
              <a:ext cx="4541520" cy="1265555"/>
            </a:xfrm>
            <a:custGeom>
              <a:avLst/>
              <a:gdLst/>
              <a:ahLst/>
              <a:cxnLst/>
              <a:rect l="l" t="t" r="r" b="b"/>
              <a:pathLst>
                <a:path w="4541520" h="1265554">
                  <a:moveTo>
                    <a:pt x="0" y="0"/>
                  </a:moveTo>
                  <a:lnTo>
                    <a:pt x="4541152" y="0"/>
                  </a:lnTo>
                  <a:lnTo>
                    <a:pt x="4541152" y="1264946"/>
                  </a:lnTo>
                  <a:lnTo>
                    <a:pt x="0" y="1264946"/>
                  </a:lnTo>
                  <a:lnTo>
                    <a:pt x="0" y="0"/>
                  </a:lnTo>
                  <a:close/>
                </a:path>
              </a:pathLst>
            </a:custGeom>
            <a:ln w="73296">
              <a:solidFill>
                <a:srgbClr val="000000"/>
              </a:solidFill>
            </a:ln>
          </p:spPr>
          <p:txBody>
            <a:bodyPr wrap="square" lIns="0" tIns="0" rIns="0" bIns="0" rtlCol="0"/>
            <a:lstStyle/>
            <a:p>
              <a:endParaRPr sz="819"/>
            </a:p>
          </p:txBody>
        </p:sp>
      </p:grpSp>
      <p:sp>
        <p:nvSpPr>
          <p:cNvPr id="32" name="object 32"/>
          <p:cNvSpPr txBox="1"/>
          <p:nvPr/>
        </p:nvSpPr>
        <p:spPr>
          <a:xfrm>
            <a:off x="990175" y="1786811"/>
            <a:ext cx="2021589" cy="494236"/>
          </a:xfrm>
          <a:prstGeom prst="rect">
            <a:avLst/>
          </a:prstGeom>
        </p:spPr>
        <p:txBody>
          <a:bodyPr vert="horz" wrap="square" lIns="0" tIns="5776" rIns="0" bIns="0" rtlCol="0">
            <a:spAutoFit/>
          </a:bodyPr>
          <a:lstStyle/>
          <a:p>
            <a:pPr marL="82019" marR="60359" indent="-29169">
              <a:lnSpc>
                <a:spcPct val="110300"/>
              </a:lnSpc>
              <a:spcBef>
                <a:spcPts val="45"/>
              </a:spcBef>
            </a:pPr>
            <a:r>
              <a:rPr sz="1501" dirty="0">
                <a:latin typeface="Arial"/>
                <a:cs typeface="Arial"/>
              </a:rPr>
              <a:t>Allows</a:t>
            </a:r>
            <a:r>
              <a:rPr sz="1501" spc="114" dirty="0">
                <a:latin typeface="Arial"/>
                <a:cs typeface="Arial"/>
              </a:rPr>
              <a:t> </a:t>
            </a:r>
            <a:r>
              <a:rPr sz="1501" dirty="0">
                <a:latin typeface="Arial"/>
                <a:cs typeface="Arial"/>
              </a:rPr>
              <a:t>embeddings</a:t>
            </a:r>
            <a:r>
              <a:rPr sz="1501" spc="114" dirty="0">
                <a:latin typeface="Arial"/>
                <a:cs typeface="Arial"/>
              </a:rPr>
              <a:t> </a:t>
            </a:r>
            <a:r>
              <a:rPr sz="1501" spc="18" dirty="0">
                <a:latin typeface="Arial"/>
                <a:cs typeface="Arial"/>
              </a:rPr>
              <a:t>to </a:t>
            </a:r>
            <a:r>
              <a:rPr sz="1501" spc="25" dirty="0">
                <a:latin typeface="Arial"/>
                <a:cs typeface="Arial"/>
              </a:rPr>
              <a:t>"think"</a:t>
            </a:r>
            <a:r>
              <a:rPr sz="1501" spc="45" dirty="0">
                <a:latin typeface="Arial"/>
                <a:cs typeface="Arial"/>
              </a:rPr>
              <a:t> </a:t>
            </a:r>
            <a:r>
              <a:rPr sz="1501" spc="-5" dirty="0">
                <a:latin typeface="Arial"/>
                <a:cs typeface="Arial"/>
              </a:rPr>
              <a:t>independently</a:t>
            </a:r>
            <a:endParaRPr sz="1501">
              <a:latin typeface="Arial"/>
              <a:cs typeface="Arial"/>
            </a:endParaRPr>
          </a:p>
        </p:txBody>
      </p:sp>
      <p:sp>
        <p:nvSpPr>
          <p:cNvPr id="33" name="object 33"/>
          <p:cNvSpPr txBox="1"/>
          <p:nvPr/>
        </p:nvSpPr>
        <p:spPr>
          <a:xfrm>
            <a:off x="972791" y="1422904"/>
            <a:ext cx="2055667" cy="290450"/>
          </a:xfrm>
          <a:prstGeom prst="rect">
            <a:avLst/>
          </a:prstGeom>
          <a:solidFill>
            <a:srgbClr val="C0E4F8"/>
          </a:solidFill>
          <a:ln w="74098">
            <a:solidFill>
              <a:srgbClr val="004D7F"/>
            </a:solidFill>
          </a:ln>
        </p:spPr>
        <p:txBody>
          <a:bodyPr vert="horz" wrap="square" lIns="0" tIns="58914" rIns="0" bIns="0" rtlCol="0">
            <a:spAutoFit/>
          </a:bodyPr>
          <a:lstStyle/>
          <a:p>
            <a:pPr marL="54872">
              <a:spcBef>
                <a:spcPts val="463"/>
              </a:spcBef>
            </a:pPr>
            <a:r>
              <a:rPr sz="1501" dirty="0">
                <a:latin typeface="Arial"/>
                <a:cs typeface="Arial"/>
              </a:rPr>
              <a:t>Multi-Layer</a:t>
            </a:r>
            <a:r>
              <a:rPr sz="1501" spc="64" dirty="0">
                <a:latin typeface="Arial"/>
                <a:cs typeface="Arial"/>
              </a:rPr>
              <a:t> </a:t>
            </a:r>
            <a:r>
              <a:rPr sz="1501" spc="-5" dirty="0">
                <a:latin typeface="Arial"/>
                <a:cs typeface="Arial"/>
              </a:rPr>
              <a:t>Perceptron</a:t>
            </a:r>
            <a:endParaRPr sz="1501">
              <a:latin typeface="Arial"/>
              <a:cs typeface="Arial"/>
            </a:endParaRPr>
          </a:p>
        </p:txBody>
      </p:sp>
      <p:sp>
        <p:nvSpPr>
          <p:cNvPr id="34" name="object 34"/>
          <p:cNvSpPr txBox="1"/>
          <p:nvPr/>
        </p:nvSpPr>
        <p:spPr>
          <a:xfrm>
            <a:off x="536265" y="4576218"/>
            <a:ext cx="4869719" cy="383683"/>
          </a:xfrm>
          <a:prstGeom prst="rect">
            <a:avLst/>
          </a:prstGeom>
        </p:spPr>
        <p:txBody>
          <a:bodyPr vert="horz" wrap="square" lIns="0" tIns="19927" rIns="0" bIns="0" rtlCol="0">
            <a:spAutoFit/>
          </a:bodyPr>
          <a:lstStyle/>
          <a:p>
            <a:pPr marL="5776">
              <a:spcBef>
                <a:spcPts val="157"/>
              </a:spcBef>
            </a:pPr>
            <a:r>
              <a:rPr sz="750" b="1" dirty="0">
                <a:solidFill>
                  <a:srgbClr val="5E5E5E"/>
                </a:solidFill>
                <a:latin typeface="Tahoma"/>
                <a:cs typeface="Tahoma"/>
              </a:rPr>
              <a:t>References/Image</a:t>
            </a:r>
            <a:r>
              <a:rPr sz="750" b="1" spc="20" dirty="0">
                <a:solidFill>
                  <a:srgbClr val="5E5E5E"/>
                </a:solidFill>
                <a:latin typeface="Tahoma"/>
                <a:cs typeface="Tahoma"/>
              </a:rPr>
              <a:t>  </a:t>
            </a:r>
            <a:r>
              <a:rPr sz="750" b="1" spc="-5" dirty="0">
                <a:solidFill>
                  <a:srgbClr val="5E5E5E"/>
                </a:solidFill>
                <a:latin typeface="Tahoma"/>
                <a:cs typeface="Tahoma"/>
              </a:rPr>
              <a:t>credits</a:t>
            </a:r>
            <a:endParaRPr sz="750" dirty="0">
              <a:latin typeface="Tahoma"/>
              <a:cs typeface="Tahoma"/>
            </a:endParaRPr>
          </a:p>
          <a:p>
            <a:pPr marL="5776" marR="2310">
              <a:lnSpc>
                <a:spcPct val="112400"/>
              </a:lnSpc>
            </a:pPr>
            <a:r>
              <a:rPr sz="750" dirty="0">
                <a:solidFill>
                  <a:srgbClr val="5E5E5E"/>
                </a:solidFill>
                <a:latin typeface="Arial"/>
                <a:cs typeface="Arial"/>
              </a:rPr>
              <a:t>Dosovitskiy</a:t>
            </a:r>
            <a:r>
              <a:rPr sz="750" spc="34" dirty="0">
                <a:solidFill>
                  <a:srgbClr val="5E5E5E"/>
                </a:solidFill>
                <a:latin typeface="Arial"/>
                <a:cs typeface="Arial"/>
              </a:rPr>
              <a:t> </a:t>
            </a:r>
            <a:r>
              <a:rPr sz="750" dirty="0">
                <a:solidFill>
                  <a:srgbClr val="5E5E5E"/>
                </a:solidFill>
                <a:latin typeface="Arial"/>
                <a:cs typeface="Arial"/>
              </a:rPr>
              <a:t>et</a:t>
            </a:r>
            <a:r>
              <a:rPr sz="750" spc="36" dirty="0">
                <a:solidFill>
                  <a:srgbClr val="5E5E5E"/>
                </a:solidFill>
                <a:latin typeface="Arial"/>
                <a:cs typeface="Arial"/>
              </a:rPr>
              <a:t> </a:t>
            </a:r>
            <a:r>
              <a:rPr sz="750" spc="23" dirty="0">
                <a:solidFill>
                  <a:srgbClr val="5E5E5E"/>
                </a:solidFill>
                <a:latin typeface="Arial"/>
                <a:cs typeface="Arial"/>
              </a:rPr>
              <a:t>al.,</a:t>
            </a:r>
            <a:r>
              <a:rPr sz="750" spc="36" dirty="0">
                <a:solidFill>
                  <a:srgbClr val="5E5E5E"/>
                </a:solidFill>
                <a:latin typeface="Arial"/>
                <a:cs typeface="Arial"/>
              </a:rPr>
              <a:t> </a:t>
            </a:r>
            <a:r>
              <a:rPr sz="750" spc="43" dirty="0">
                <a:solidFill>
                  <a:srgbClr val="5E5E5E"/>
                </a:solidFill>
                <a:latin typeface="Arial"/>
                <a:cs typeface="Arial"/>
              </a:rPr>
              <a:t>“An</a:t>
            </a:r>
            <a:r>
              <a:rPr sz="750" spc="36" dirty="0">
                <a:solidFill>
                  <a:srgbClr val="5E5E5E"/>
                </a:solidFill>
                <a:latin typeface="Arial"/>
                <a:cs typeface="Arial"/>
              </a:rPr>
              <a:t> </a:t>
            </a:r>
            <a:r>
              <a:rPr sz="750" dirty="0">
                <a:solidFill>
                  <a:srgbClr val="5E5E5E"/>
                </a:solidFill>
                <a:latin typeface="Arial"/>
                <a:cs typeface="Arial"/>
              </a:rPr>
              <a:t>Image</a:t>
            </a:r>
            <a:r>
              <a:rPr sz="750" spc="36" dirty="0">
                <a:solidFill>
                  <a:srgbClr val="5E5E5E"/>
                </a:solidFill>
                <a:latin typeface="Arial"/>
                <a:cs typeface="Arial"/>
              </a:rPr>
              <a:t> </a:t>
            </a:r>
            <a:r>
              <a:rPr sz="750" dirty="0">
                <a:solidFill>
                  <a:srgbClr val="5E5E5E"/>
                </a:solidFill>
                <a:latin typeface="Arial"/>
                <a:cs typeface="Arial"/>
              </a:rPr>
              <a:t>is</a:t>
            </a:r>
            <a:r>
              <a:rPr sz="750" spc="36" dirty="0">
                <a:solidFill>
                  <a:srgbClr val="5E5E5E"/>
                </a:solidFill>
                <a:latin typeface="Arial"/>
                <a:cs typeface="Arial"/>
              </a:rPr>
              <a:t> </a:t>
            </a:r>
            <a:r>
              <a:rPr sz="750" spc="23" dirty="0">
                <a:solidFill>
                  <a:srgbClr val="5E5E5E"/>
                </a:solidFill>
                <a:latin typeface="Arial"/>
                <a:cs typeface="Arial"/>
              </a:rPr>
              <a:t>Worth</a:t>
            </a:r>
            <a:r>
              <a:rPr sz="750" spc="36" dirty="0">
                <a:solidFill>
                  <a:srgbClr val="5E5E5E"/>
                </a:solidFill>
                <a:latin typeface="Arial"/>
                <a:cs typeface="Arial"/>
              </a:rPr>
              <a:t> </a:t>
            </a:r>
            <a:r>
              <a:rPr sz="750" dirty="0">
                <a:solidFill>
                  <a:srgbClr val="5E5E5E"/>
                </a:solidFill>
                <a:latin typeface="Arial"/>
                <a:cs typeface="Arial"/>
              </a:rPr>
              <a:t>16x16</a:t>
            </a:r>
            <a:r>
              <a:rPr sz="750" spc="36" dirty="0">
                <a:solidFill>
                  <a:srgbClr val="5E5E5E"/>
                </a:solidFill>
                <a:latin typeface="Arial"/>
                <a:cs typeface="Arial"/>
              </a:rPr>
              <a:t> </a:t>
            </a:r>
            <a:r>
              <a:rPr sz="750" dirty="0">
                <a:solidFill>
                  <a:srgbClr val="5E5E5E"/>
                </a:solidFill>
                <a:latin typeface="Arial"/>
                <a:cs typeface="Arial"/>
              </a:rPr>
              <a:t>Words:</a:t>
            </a:r>
            <a:r>
              <a:rPr sz="750" spc="36" dirty="0">
                <a:solidFill>
                  <a:srgbClr val="5E5E5E"/>
                </a:solidFill>
                <a:latin typeface="Arial"/>
                <a:cs typeface="Arial"/>
              </a:rPr>
              <a:t> </a:t>
            </a:r>
            <a:r>
              <a:rPr sz="750" spc="-9" dirty="0">
                <a:solidFill>
                  <a:srgbClr val="5E5E5E"/>
                </a:solidFill>
                <a:latin typeface="Arial"/>
                <a:cs typeface="Arial"/>
              </a:rPr>
              <a:t>Transformers</a:t>
            </a:r>
            <a:r>
              <a:rPr sz="750" spc="36" dirty="0">
                <a:solidFill>
                  <a:srgbClr val="5E5E5E"/>
                </a:solidFill>
                <a:latin typeface="Arial"/>
                <a:cs typeface="Arial"/>
              </a:rPr>
              <a:t> </a:t>
            </a:r>
            <a:r>
              <a:rPr sz="750" spc="27" dirty="0">
                <a:solidFill>
                  <a:srgbClr val="5E5E5E"/>
                </a:solidFill>
                <a:latin typeface="Arial"/>
                <a:cs typeface="Arial"/>
              </a:rPr>
              <a:t>for</a:t>
            </a:r>
            <a:r>
              <a:rPr sz="750" spc="36" dirty="0">
                <a:solidFill>
                  <a:srgbClr val="5E5E5E"/>
                </a:solidFill>
                <a:latin typeface="Arial"/>
                <a:cs typeface="Arial"/>
              </a:rPr>
              <a:t> </a:t>
            </a:r>
            <a:r>
              <a:rPr sz="750" dirty="0">
                <a:solidFill>
                  <a:srgbClr val="5E5E5E"/>
                </a:solidFill>
                <a:latin typeface="Arial"/>
                <a:cs typeface="Arial"/>
              </a:rPr>
              <a:t>Image</a:t>
            </a:r>
            <a:r>
              <a:rPr sz="750" spc="36" dirty="0">
                <a:solidFill>
                  <a:srgbClr val="5E5E5E"/>
                </a:solidFill>
                <a:latin typeface="Arial"/>
                <a:cs typeface="Arial"/>
              </a:rPr>
              <a:t> </a:t>
            </a:r>
            <a:r>
              <a:rPr sz="750" dirty="0">
                <a:solidFill>
                  <a:srgbClr val="5E5E5E"/>
                </a:solidFill>
                <a:latin typeface="Arial"/>
                <a:cs typeface="Arial"/>
              </a:rPr>
              <a:t>Recognition</a:t>
            </a:r>
            <a:r>
              <a:rPr sz="750" spc="36" dirty="0">
                <a:solidFill>
                  <a:srgbClr val="5E5E5E"/>
                </a:solidFill>
                <a:latin typeface="Arial"/>
                <a:cs typeface="Arial"/>
              </a:rPr>
              <a:t> </a:t>
            </a:r>
            <a:r>
              <a:rPr sz="750" dirty="0">
                <a:solidFill>
                  <a:srgbClr val="5E5E5E"/>
                </a:solidFill>
                <a:latin typeface="Arial"/>
                <a:cs typeface="Arial"/>
              </a:rPr>
              <a:t>at</a:t>
            </a:r>
            <a:r>
              <a:rPr sz="750" spc="36" dirty="0">
                <a:solidFill>
                  <a:srgbClr val="5E5E5E"/>
                </a:solidFill>
                <a:latin typeface="Arial"/>
                <a:cs typeface="Arial"/>
              </a:rPr>
              <a:t> </a:t>
            </a:r>
            <a:r>
              <a:rPr sz="750" dirty="0">
                <a:solidFill>
                  <a:srgbClr val="5E5E5E"/>
                </a:solidFill>
                <a:latin typeface="Arial"/>
                <a:cs typeface="Arial"/>
              </a:rPr>
              <a:t>Scale”,</a:t>
            </a:r>
            <a:r>
              <a:rPr sz="750" spc="36" dirty="0">
                <a:solidFill>
                  <a:srgbClr val="5E5E5E"/>
                </a:solidFill>
                <a:latin typeface="Arial"/>
                <a:cs typeface="Arial"/>
              </a:rPr>
              <a:t> </a:t>
            </a:r>
            <a:r>
              <a:rPr sz="750" spc="-36" dirty="0">
                <a:solidFill>
                  <a:srgbClr val="5E5E5E"/>
                </a:solidFill>
                <a:latin typeface="Arial"/>
                <a:cs typeface="Arial"/>
              </a:rPr>
              <a:t>ICLR</a:t>
            </a:r>
            <a:r>
              <a:rPr sz="750" spc="36" dirty="0">
                <a:solidFill>
                  <a:srgbClr val="5E5E5E"/>
                </a:solidFill>
                <a:latin typeface="Arial"/>
                <a:cs typeface="Arial"/>
              </a:rPr>
              <a:t> </a:t>
            </a:r>
            <a:r>
              <a:rPr sz="750" spc="23" dirty="0">
                <a:solidFill>
                  <a:srgbClr val="5E5E5E"/>
                </a:solidFill>
                <a:latin typeface="Arial"/>
                <a:cs typeface="Arial"/>
              </a:rPr>
              <a:t>(2021) </a:t>
            </a:r>
            <a:r>
              <a:rPr sz="750" dirty="0">
                <a:solidFill>
                  <a:srgbClr val="5E5E5E"/>
                </a:solidFill>
                <a:latin typeface="Arial"/>
                <a:cs typeface="Arial"/>
              </a:rPr>
              <a:t>Credit</a:t>
            </a:r>
            <a:r>
              <a:rPr sz="750" spc="100" dirty="0">
                <a:solidFill>
                  <a:srgbClr val="5E5E5E"/>
                </a:solidFill>
                <a:latin typeface="Arial"/>
                <a:cs typeface="Arial"/>
              </a:rPr>
              <a:t> </a:t>
            </a:r>
            <a:r>
              <a:rPr sz="750" spc="27" dirty="0">
                <a:solidFill>
                  <a:srgbClr val="5E5E5E"/>
                </a:solidFill>
                <a:latin typeface="Arial"/>
                <a:cs typeface="Arial"/>
              </a:rPr>
              <a:t>for</a:t>
            </a:r>
            <a:r>
              <a:rPr sz="750" spc="102" dirty="0">
                <a:solidFill>
                  <a:srgbClr val="5E5E5E"/>
                </a:solidFill>
                <a:latin typeface="Arial"/>
                <a:cs typeface="Arial"/>
              </a:rPr>
              <a:t> </a:t>
            </a:r>
            <a:r>
              <a:rPr sz="750" dirty="0">
                <a:solidFill>
                  <a:srgbClr val="5E5E5E"/>
                </a:solidFill>
                <a:latin typeface="Arial"/>
                <a:cs typeface="Arial"/>
              </a:rPr>
              <a:t>"communicate/think"</a:t>
            </a:r>
            <a:r>
              <a:rPr sz="750" spc="102" dirty="0">
                <a:solidFill>
                  <a:srgbClr val="5E5E5E"/>
                </a:solidFill>
                <a:latin typeface="Arial"/>
                <a:cs typeface="Arial"/>
              </a:rPr>
              <a:t> </a:t>
            </a:r>
            <a:r>
              <a:rPr sz="750" dirty="0">
                <a:solidFill>
                  <a:srgbClr val="5E5E5E"/>
                </a:solidFill>
                <a:latin typeface="Arial"/>
                <a:cs typeface="Arial"/>
              </a:rPr>
              <a:t>metaphor</a:t>
            </a:r>
            <a:r>
              <a:rPr sz="750" spc="102" dirty="0">
                <a:solidFill>
                  <a:srgbClr val="5E5E5E"/>
                </a:solidFill>
                <a:latin typeface="Arial"/>
                <a:cs typeface="Arial"/>
              </a:rPr>
              <a:t> </a:t>
            </a:r>
            <a:r>
              <a:rPr sz="750" spc="-91" dirty="0">
                <a:solidFill>
                  <a:srgbClr val="5E5E5E"/>
                </a:solidFill>
                <a:latin typeface="Arial"/>
                <a:cs typeface="Arial"/>
              </a:rPr>
              <a:t>-</a:t>
            </a:r>
            <a:r>
              <a:rPr sz="750" spc="102" dirty="0">
                <a:solidFill>
                  <a:srgbClr val="5E5E5E"/>
                </a:solidFill>
                <a:latin typeface="Arial"/>
                <a:cs typeface="Arial"/>
              </a:rPr>
              <a:t> </a:t>
            </a:r>
            <a:r>
              <a:rPr sz="750" dirty="0">
                <a:solidFill>
                  <a:srgbClr val="5E5E5E"/>
                </a:solidFill>
                <a:latin typeface="Arial"/>
                <a:cs typeface="Arial"/>
              </a:rPr>
              <a:t>Andrej</a:t>
            </a:r>
            <a:r>
              <a:rPr sz="750" spc="102" dirty="0">
                <a:solidFill>
                  <a:srgbClr val="5E5E5E"/>
                </a:solidFill>
                <a:latin typeface="Arial"/>
                <a:cs typeface="Arial"/>
              </a:rPr>
              <a:t> </a:t>
            </a:r>
            <a:r>
              <a:rPr sz="750" spc="-5" dirty="0">
                <a:solidFill>
                  <a:srgbClr val="5E5E5E"/>
                </a:solidFill>
                <a:latin typeface="Arial"/>
                <a:cs typeface="Arial"/>
              </a:rPr>
              <a:t>Karpathy</a:t>
            </a:r>
            <a:endParaRPr sz="750" dirty="0">
              <a:latin typeface="Arial"/>
              <a:cs typeface="Arial"/>
            </a:endParaRPr>
          </a:p>
        </p:txBody>
      </p:sp>
      <p:sp>
        <p:nvSpPr>
          <p:cNvPr id="35" name="object 35"/>
          <p:cNvSpPr txBox="1"/>
          <p:nvPr/>
        </p:nvSpPr>
        <p:spPr>
          <a:xfrm>
            <a:off x="774972" y="1071884"/>
            <a:ext cx="2464317" cy="236501"/>
          </a:xfrm>
          <a:prstGeom prst="rect">
            <a:avLst/>
          </a:prstGeom>
        </p:spPr>
        <p:txBody>
          <a:bodyPr vert="horz" wrap="square" lIns="0" tIns="5487" rIns="0" bIns="0" rtlCol="0">
            <a:spAutoFit/>
          </a:bodyPr>
          <a:lstStyle/>
          <a:p>
            <a:pPr marL="76243">
              <a:spcBef>
                <a:spcPts val="43"/>
              </a:spcBef>
            </a:pPr>
            <a:r>
              <a:rPr sz="1501" b="1" spc="39" dirty="0">
                <a:latin typeface="Tahoma"/>
                <a:cs typeface="Tahoma"/>
              </a:rPr>
              <a:t>Compute-</a:t>
            </a:r>
            <a:r>
              <a:rPr sz="1501" b="1" spc="64" dirty="0">
                <a:latin typeface="Tahoma"/>
                <a:cs typeface="Tahoma"/>
              </a:rPr>
              <a:t>heavy</a:t>
            </a:r>
            <a:r>
              <a:rPr sz="1501" b="1" spc="82" dirty="0">
                <a:latin typeface="Tahoma"/>
                <a:cs typeface="Tahoma"/>
              </a:rPr>
              <a:t> </a:t>
            </a:r>
            <a:r>
              <a:rPr sz="1501" b="1" spc="50" dirty="0">
                <a:latin typeface="Tahoma"/>
                <a:cs typeface="Tahoma"/>
              </a:rPr>
              <a:t>blocks</a:t>
            </a:r>
            <a:endParaRPr sz="1501">
              <a:latin typeface="Tahoma"/>
              <a:cs typeface="Tahoma"/>
            </a:endParaRPr>
          </a:p>
        </p:txBody>
      </p:sp>
      <p:grpSp>
        <p:nvGrpSpPr>
          <p:cNvPr id="36" name="object 36"/>
          <p:cNvGrpSpPr/>
          <p:nvPr/>
        </p:nvGrpSpPr>
        <p:grpSpPr>
          <a:xfrm>
            <a:off x="751082" y="1004607"/>
            <a:ext cx="7522910" cy="2911377"/>
            <a:chOff x="1650747" y="2208894"/>
            <a:chExt cx="16541115" cy="6401435"/>
          </a:xfrm>
        </p:grpSpPr>
        <p:sp>
          <p:nvSpPr>
            <p:cNvPr id="37" name="object 37"/>
            <p:cNvSpPr/>
            <p:nvPr/>
          </p:nvSpPr>
          <p:spPr>
            <a:xfrm>
              <a:off x="1677099" y="2235247"/>
              <a:ext cx="5470525" cy="6348730"/>
            </a:xfrm>
            <a:custGeom>
              <a:avLst/>
              <a:gdLst/>
              <a:ahLst/>
              <a:cxnLst/>
              <a:rect l="l" t="t" r="r" b="b"/>
              <a:pathLst>
                <a:path w="5470525" h="6348730">
                  <a:moveTo>
                    <a:pt x="0" y="0"/>
                  </a:moveTo>
                  <a:lnTo>
                    <a:pt x="5470478" y="0"/>
                  </a:lnTo>
                  <a:lnTo>
                    <a:pt x="5470478" y="6348656"/>
                  </a:lnTo>
                  <a:lnTo>
                    <a:pt x="0" y="6348656"/>
                  </a:lnTo>
                  <a:lnTo>
                    <a:pt x="0" y="0"/>
                  </a:lnTo>
                  <a:close/>
                </a:path>
              </a:pathLst>
            </a:custGeom>
            <a:ln w="52354">
              <a:solidFill>
                <a:srgbClr val="000000"/>
              </a:solidFill>
            </a:ln>
          </p:spPr>
          <p:txBody>
            <a:bodyPr wrap="square" lIns="0" tIns="0" rIns="0" bIns="0" rtlCol="0"/>
            <a:lstStyle/>
            <a:p>
              <a:endParaRPr sz="819"/>
            </a:p>
          </p:txBody>
        </p:sp>
        <p:sp>
          <p:nvSpPr>
            <p:cNvPr id="38" name="object 38"/>
            <p:cNvSpPr/>
            <p:nvPr/>
          </p:nvSpPr>
          <p:spPr>
            <a:xfrm>
              <a:off x="13151411" y="2532119"/>
              <a:ext cx="5013960" cy="5038090"/>
            </a:xfrm>
            <a:custGeom>
              <a:avLst/>
              <a:gdLst/>
              <a:ahLst/>
              <a:cxnLst/>
              <a:rect l="l" t="t" r="r" b="b"/>
              <a:pathLst>
                <a:path w="5013959" h="5038090">
                  <a:moveTo>
                    <a:pt x="0" y="0"/>
                  </a:moveTo>
                  <a:lnTo>
                    <a:pt x="5013821" y="0"/>
                  </a:lnTo>
                  <a:lnTo>
                    <a:pt x="5013821" y="5038088"/>
                  </a:lnTo>
                  <a:lnTo>
                    <a:pt x="0" y="5038088"/>
                  </a:lnTo>
                  <a:lnTo>
                    <a:pt x="0" y="0"/>
                  </a:lnTo>
                  <a:close/>
                </a:path>
              </a:pathLst>
            </a:custGeom>
            <a:ln w="52354">
              <a:solidFill>
                <a:srgbClr val="000000"/>
              </a:solidFill>
            </a:ln>
          </p:spPr>
          <p:txBody>
            <a:bodyPr wrap="square" lIns="0" tIns="0" rIns="0" bIns="0" rtlCol="0"/>
            <a:lstStyle/>
            <a:p>
              <a:endParaRPr sz="819"/>
            </a:p>
          </p:txBody>
        </p:sp>
      </p:grpSp>
      <p:sp>
        <p:nvSpPr>
          <p:cNvPr id="39" name="object 39"/>
          <p:cNvSpPr txBox="1"/>
          <p:nvPr/>
        </p:nvSpPr>
        <p:spPr>
          <a:xfrm>
            <a:off x="5993496" y="1210656"/>
            <a:ext cx="2256671" cy="236501"/>
          </a:xfrm>
          <a:prstGeom prst="rect">
            <a:avLst/>
          </a:prstGeom>
        </p:spPr>
        <p:txBody>
          <a:bodyPr vert="horz" wrap="square" lIns="0" tIns="5487" rIns="0" bIns="0" rtlCol="0">
            <a:spAutoFit/>
          </a:bodyPr>
          <a:lstStyle/>
          <a:p>
            <a:pPr marL="109454">
              <a:spcBef>
                <a:spcPts val="43"/>
              </a:spcBef>
            </a:pPr>
            <a:r>
              <a:rPr sz="1501" b="1" spc="45" dirty="0">
                <a:latin typeface="Tahoma"/>
                <a:cs typeface="Tahoma"/>
              </a:rPr>
              <a:t>Optimisation</a:t>
            </a:r>
            <a:r>
              <a:rPr sz="1501" b="1" spc="70" dirty="0">
                <a:latin typeface="Tahoma"/>
                <a:cs typeface="Tahoma"/>
              </a:rPr>
              <a:t> </a:t>
            </a:r>
            <a:r>
              <a:rPr sz="1501" b="1" spc="50" dirty="0">
                <a:latin typeface="Tahoma"/>
                <a:cs typeface="Tahoma"/>
              </a:rPr>
              <a:t>blocks</a:t>
            </a:r>
            <a:endParaRPr sz="1501">
              <a:latin typeface="Tahoma"/>
              <a:cs typeface="Tahoma"/>
            </a:endParaRPr>
          </a:p>
        </p:txBody>
      </p:sp>
      <p:sp>
        <p:nvSpPr>
          <p:cNvPr id="40" name="object 40"/>
          <p:cNvSpPr/>
          <p:nvPr/>
        </p:nvSpPr>
        <p:spPr>
          <a:xfrm>
            <a:off x="6116461" y="1890497"/>
            <a:ext cx="2010615" cy="348002"/>
          </a:xfrm>
          <a:custGeom>
            <a:avLst/>
            <a:gdLst/>
            <a:ahLst/>
            <a:cxnLst/>
            <a:rect l="l" t="t" r="r" b="b"/>
            <a:pathLst>
              <a:path w="4420869" h="765175">
                <a:moveTo>
                  <a:pt x="4420726" y="0"/>
                </a:moveTo>
                <a:lnTo>
                  <a:pt x="0" y="0"/>
                </a:lnTo>
                <a:lnTo>
                  <a:pt x="0" y="764985"/>
                </a:lnTo>
                <a:lnTo>
                  <a:pt x="4420726" y="764985"/>
                </a:lnTo>
                <a:lnTo>
                  <a:pt x="4420726" y="0"/>
                </a:lnTo>
                <a:close/>
              </a:path>
            </a:pathLst>
          </a:custGeom>
          <a:solidFill>
            <a:srgbClr val="FFFFFF"/>
          </a:solidFill>
        </p:spPr>
        <p:txBody>
          <a:bodyPr wrap="square" lIns="0" tIns="0" rIns="0" bIns="0" rtlCol="0"/>
          <a:lstStyle/>
          <a:p>
            <a:endParaRPr sz="819"/>
          </a:p>
        </p:txBody>
      </p:sp>
      <p:sp>
        <p:nvSpPr>
          <p:cNvPr id="41" name="object 41"/>
          <p:cNvSpPr txBox="1"/>
          <p:nvPr/>
        </p:nvSpPr>
        <p:spPr>
          <a:xfrm>
            <a:off x="6116966" y="1553396"/>
            <a:ext cx="2009748" cy="636827"/>
          </a:xfrm>
          <a:prstGeom prst="rect">
            <a:avLst/>
          </a:prstGeom>
          <a:ln w="75517">
            <a:solidFill>
              <a:srgbClr val="000000"/>
            </a:solidFill>
          </a:ln>
        </p:spPr>
        <p:txBody>
          <a:bodyPr vert="horz" wrap="square" lIns="0" tIns="58914" rIns="0" bIns="0" rtlCol="0">
            <a:spAutoFit/>
          </a:bodyPr>
          <a:lstStyle/>
          <a:p>
            <a:pPr marL="90105">
              <a:spcBef>
                <a:spcPts val="463"/>
              </a:spcBef>
            </a:pPr>
            <a:r>
              <a:rPr sz="1501" spc="-9" dirty="0">
                <a:latin typeface="Arial"/>
                <a:cs typeface="Arial"/>
              </a:rPr>
              <a:t>Residual</a:t>
            </a:r>
            <a:r>
              <a:rPr sz="1501" spc="-84" dirty="0">
                <a:latin typeface="Arial"/>
                <a:cs typeface="Arial"/>
              </a:rPr>
              <a:t> </a:t>
            </a:r>
            <a:r>
              <a:rPr sz="1501" spc="-5" dirty="0">
                <a:latin typeface="Arial"/>
                <a:cs typeface="Arial"/>
              </a:rPr>
              <a:t>Connections</a:t>
            </a:r>
            <a:endParaRPr sz="1501">
              <a:latin typeface="Arial"/>
              <a:cs typeface="Arial"/>
            </a:endParaRPr>
          </a:p>
          <a:p>
            <a:pPr marL="163171">
              <a:spcBef>
                <a:spcPts val="853"/>
              </a:spcBef>
            </a:pPr>
            <a:r>
              <a:rPr sz="1501" spc="23" dirty="0">
                <a:latin typeface="Arial"/>
                <a:cs typeface="Arial"/>
              </a:rPr>
              <a:t>Help</a:t>
            </a:r>
            <a:r>
              <a:rPr sz="1501" spc="80" dirty="0">
                <a:latin typeface="Arial"/>
                <a:cs typeface="Arial"/>
              </a:rPr>
              <a:t> </a:t>
            </a:r>
            <a:r>
              <a:rPr sz="1501" dirty="0">
                <a:latin typeface="Arial"/>
                <a:cs typeface="Arial"/>
              </a:rPr>
              <a:t>gradients</a:t>
            </a:r>
            <a:r>
              <a:rPr sz="1501" spc="82" dirty="0">
                <a:latin typeface="Arial"/>
                <a:cs typeface="Arial"/>
              </a:rPr>
              <a:t> </a:t>
            </a:r>
            <a:r>
              <a:rPr sz="1501" spc="20" dirty="0">
                <a:latin typeface="Arial"/>
                <a:cs typeface="Arial"/>
              </a:rPr>
              <a:t>flow</a:t>
            </a:r>
            <a:endParaRPr sz="1501">
              <a:latin typeface="Arial"/>
              <a:cs typeface="Arial"/>
            </a:endParaRPr>
          </a:p>
        </p:txBody>
      </p:sp>
      <p:sp>
        <p:nvSpPr>
          <p:cNvPr id="42" name="object 42"/>
          <p:cNvSpPr txBox="1"/>
          <p:nvPr/>
        </p:nvSpPr>
        <p:spPr>
          <a:xfrm>
            <a:off x="7303026" y="261691"/>
            <a:ext cx="1562688" cy="347268"/>
          </a:xfrm>
          <a:prstGeom prst="rect">
            <a:avLst/>
          </a:prstGeom>
          <a:solidFill>
            <a:srgbClr val="000000"/>
          </a:solidFill>
          <a:ln w="52354">
            <a:solidFill>
              <a:srgbClr val="000000"/>
            </a:solidFill>
          </a:ln>
        </p:spPr>
        <p:txBody>
          <a:bodyPr vert="horz" wrap="square" lIns="0" tIns="80575" rIns="0" bIns="0" rtlCol="0">
            <a:spAutoFit/>
          </a:bodyPr>
          <a:lstStyle/>
          <a:p>
            <a:pPr marL="71622">
              <a:spcBef>
                <a:spcPts val="634"/>
              </a:spcBef>
            </a:pPr>
            <a:r>
              <a:rPr sz="1728" dirty="0">
                <a:solidFill>
                  <a:srgbClr val="FFFFFF"/>
                </a:solidFill>
                <a:latin typeface="Arial"/>
                <a:cs typeface="Arial"/>
              </a:rPr>
              <a:t>Five</a:t>
            </a:r>
            <a:r>
              <a:rPr sz="1728" spc="-16" dirty="0">
                <a:solidFill>
                  <a:srgbClr val="FFFFFF"/>
                </a:solidFill>
                <a:latin typeface="Arial"/>
                <a:cs typeface="Arial"/>
              </a:rPr>
              <a:t> </a:t>
            </a:r>
            <a:r>
              <a:rPr sz="1728" dirty="0">
                <a:solidFill>
                  <a:srgbClr val="FFFFFF"/>
                </a:solidFill>
                <a:latin typeface="Arial"/>
                <a:cs typeface="Arial"/>
              </a:rPr>
              <a:t>key</a:t>
            </a:r>
            <a:r>
              <a:rPr sz="1728" spc="-16" dirty="0">
                <a:solidFill>
                  <a:srgbClr val="FFFFFF"/>
                </a:solidFill>
                <a:latin typeface="Arial"/>
                <a:cs typeface="Arial"/>
              </a:rPr>
              <a:t> </a:t>
            </a:r>
            <a:r>
              <a:rPr sz="1728" spc="-9" dirty="0">
                <a:solidFill>
                  <a:srgbClr val="FFFFFF"/>
                </a:solidFill>
                <a:latin typeface="Arial"/>
                <a:cs typeface="Arial"/>
              </a:rPr>
              <a:t>ideas</a:t>
            </a:r>
            <a:endParaRPr sz="1728">
              <a:latin typeface="Arial"/>
              <a:cs typeface="Arial"/>
            </a:endParaRPr>
          </a:p>
        </p:txBody>
      </p:sp>
      <p:sp>
        <p:nvSpPr>
          <p:cNvPr id="43" name="object 43"/>
          <p:cNvSpPr/>
          <p:nvPr/>
        </p:nvSpPr>
        <p:spPr>
          <a:xfrm>
            <a:off x="6201265" y="4445244"/>
            <a:ext cx="2010615" cy="575575"/>
          </a:xfrm>
          <a:custGeom>
            <a:avLst/>
            <a:gdLst/>
            <a:ahLst/>
            <a:cxnLst/>
            <a:rect l="l" t="t" r="r" b="b"/>
            <a:pathLst>
              <a:path w="4420869" h="1265554">
                <a:moveTo>
                  <a:pt x="0" y="0"/>
                </a:moveTo>
                <a:lnTo>
                  <a:pt x="4420726" y="0"/>
                </a:lnTo>
                <a:lnTo>
                  <a:pt x="4420726" y="1264946"/>
                </a:lnTo>
                <a:lnTo>
                  <a:pt x="0" y="1264946"/>
                </a:lnTo>
                <a:lnTo>
                  <a:pt x="0" y="0"/>
                </a:lnTo>
                <a:close/>
              </a:path>
            </a:pathLst>
          </a:custGeom>
          <a:ln w="73296">
            <a:solidFill>
              <a:srgbClr val="000000"/>
            </a:solidFill>
          </a:ln>
        </p:spPr>
        <p:txBody>
          <a:bodyPr wrap="square" lIns="0" tIns="0" rIns="0" bIns="0" rtlCol="0"/>
          <a:lstStyle/>
          <a:p>
            <a:endParaRPr sz="819"/>
          </a:p>
        </p:txBody>
      </p:sp>
      <p:sp>
        <p:nvSpPr>
          <p:cNvPr id="44" name="object 44"/>
          <p:cNvSpPr txBox="1"/>
          <p:nvPr/>
        </p:nvSpPr>
        <p:spPr>
          <a:xfrm>
            <a:off x="6218943" y="4460507"/>
            <a:ext cx="1975381" cy="494236"/>
          </a:xfrm>
          <a:prstGeom prst="rect">
            <a:avLst/>
          </a:prstGeom>
        </p:spPr>
        <p:txBody>
          <a:bodyPr vert="horz" wrap="square" lIns="0" tIns="5776" rIns="0" bIns="0" rtlCol="0">
            <a:spAutoFit/>
          </a:bodyPr>
          <a:lstStyle/>
          <a:p>
            <a:pPr marL="118985" marR="59204" indent="-56316">
              <a:lnSpc>
                <a:spcPct val="110300"/>
              </a:lnSpc>
              <a:spcBef>
                <a:spcPts val="45"/>
              </a:spcBef>
            </a:pPr>
            <a:r>
              <a:rPr sz="1501" dirty="0">
                <a:latin typeface="Arial"/>
                <a:cs typeface="Arial"/>
              </a:rPr>
              <a:t>Allows</a:t>
            </a:r>
            <a:r>
              <a:rPr sz="1501" spc="152" dirty="0">
                <a:latin typeface="Arial"/>
                <a:cs typeface="Arial"/>
              </a:rPr>
              <a:t> </a:t>
            </a:r>
            <a:r>
              <a:rPr sz="1501" dirty="0">
                <a:latin typeface="Arial"/>
                <a:cs typeface="Arial"/>
              </a:rPr>
              <a:t>transformer</a:t>
            </a:r>
            <a:r>
              <a:rPr sz="1501" spc="159" dirty="0">
                <a:latin typeface="Arial"/>
                <a:cs typeface="Arial"/>
              </a:rPr>
              <a:t> </a:t>
            </a:r>
            <a:r>
              <a:rPr sz="1501" spc="18" dirty="0">
                <a:latin typeface="Arial"/>
                <a:cs typeface="Arial"/>
              </a:rPr>
              <a:t>to </a:t>
            </a:r>
            <a:r>
              <a:rPr sz="1501" dirty="0">
                <a:latin typeface="Arial"/>
                <a:cs typeface="Arial"/>
              </a:rPr>
              <a:t>identify</a:t>
            </a:r>
            <a:r>
              <a:rPr sz="1501" spc="225" dirty="0">
                <a:latin typeface="Arial"/>
                <a:cs typeface="Arial"/>
              </a:rPr>
              <a:t> </a:t>
            </a:r>
            <a:r>
              <a:rPr sz="1501" spc="-5" dirty="0">
                <a:latin typeface="Arial"/>
                <a:cs typeface="Arial"/>
              </a:rPr>
              <a:t>embeddings</a:t>
            </a:r>
            <a:endParaRPr sz="1501">
              <a:latin typeface="Arial"/>
              <a:cs typeface="Arial"/>
            </a:endParaRPr>
          </a:p>
        </p:txBody>
      </p:sp>
      <p:sp>
        <p:nvSpPr>
          <p:cNvPr id="45" name="object 45"/>
          <p:cNvSpPr txBox="1"/>
          <p:nvPr/>
        </p:nvSpPr>
        <p:spPr>
          <a:xfrm>
            <a:off x="6201770" y="4096935"/>
            <a:ext cx="2009748" cy="290450"/>
          </a:xfrm>
          <a:prstGeom prst="rect">
            <a:avLst/>
          </a:prstGeom>
          <a:solidFill>
            <a:srgbClr val="FCE1DF"/>
          </a:solidFill>
          <a:ln w="75517">
            <a:solidFill>
              <a:srgbClr val="EE220C"/>
            </a:solidFill>
          </a:ln>
        </p:spPr>
        <p:txBody>
          <a:bodyPr vert="horz" wrap="square" lIns="0" tIns="58914" rIns="0" bIns="0" rtlCol="0">
            <a:spAutoFit/>
          </a:bodyPr>
          <a:lstStyle/>
          <a:p>
            <a:pPr marL="42165">
              <a:spcBef>
                <a:spcPts val="463"/>
              </a:spcBef>
            </a:pPr>
            <a:r>
              <a:rPr sz="1501" dirty="0">
                <a:latin typeface="Arial"/>
                <a:cs typeface="Arial"/>
              </a:rPr>
              <a:t>Positional</a:t>
            </a:r>
            <a:r>
              <a:rPr sz="1501" spc="-91" dirty="0">
                <a:latin typeface="Arial"/>
                <a:cs typeface="Arial"/>
              </a:rPr>
              <a:t> </a:t>
            </a:r>
            <a:r>
              <a:rPr sz="1501" spc="-5" dirty="0">
                <a:latin typeface="Arial"/>
                <a:cs typeface="Arial"/>
              </a:rPr>
              <a:t>Embeddings</a:t>
            </a:r>
            <a:endParaRPr sz="1501">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41520" y="1256959"/>
            <a:ext cx="2399824" cy="282129"/>
          </a:xfrm>
          <a:prstGeom prst="rect">
            <a:avLst/>
          </a:prstGeom>
        </p:spPr>
        <p:txBody>
          <a:bodyPr vert="horz" wrap="square" lIns="0" tIns="0" rIns="0" bIns="0" rtlCol="0">
            <a:spAutoFit/>
          </a:bodyPr>
          <a:lstStyle/>
          <a:p>
            <a:pPr>
              <a:lnSpc>
                <a:spcPts val="2246"/>
              </a:lnSpc>
            </a:pPr>
            <a:r>
              <a:rPr sz="1950" spc="-8" dirty="0">
                <a:solidFill>
                  <a:srgbClr val="0432FF"/>
                </a:solidFill>
                <a:latin typeface="Carlito"/>
                <a:cs typeface="Carlito"/>
              </a:rPr>
              <a:t>Weighted</a:t>
            </a:r>
            <a:r>
              <a:rPr sz="1950" spc="-41" dirty="0">
                <a:solidFill>
                  <a:srgbClr val="0432FF"/>
                </a:solidFill>
                <a:latin typeface="Carlito"/>
                <a:cs typeface="Carlito"/>
              </a:rPr>
              <a:t> </a:t>
            </a:r>
            <a:r>
              <a:rPr sz="1950" dirty="0">
                <a:solidFill>
                  <a:srgbClr val="0432FF"/>
                </a:solidFill>
                <a:latin typeface="Carlito"/>
                <a:cs typeface="Carlito"/>
              </a:rPr>
              <a:t>sum</a:t>
            </a:r>
            <a:r>
              <a:rPr sz="1950" spc="-41" dirty="0">
                <a:solidFill>
                  <a:srgbClr val="0432FF"/>
                </a:solidFill>
                <a:latin typeface="Carlito"/>
                <a:cs typeface="Carlito"/>
              </a:rPr>
              <a:t> </a:t>
            </a:r>
            <a:r>
              <a:rPr sz="1950" dirty="0">
                <a:solidFill>
                  <a:srgbClr val="0432FF"/>
                </a:solidFill>
                <a:latin typeface="Carlito"/>
                <a:cs typeface="Carlito"/>
              </a:rPr>
              <a:t>of</a:t>
            </a:r>
            <a:r>
              <a:rPr sz="1950" spc="-45" dirty="0">
                <a:solidFill>
                  <a:srgbClr val="0432FF"/>
                </a:solidFill>
                <a:latin typeface="Carlito"/>
                <a:cs typeface="Carlito"/>
              </a:rPr>
              <a:t> </a:t>
            </a:r>
            <a:r>
              <a:rPr sz="1950" spc="-8" dirty="0">
                <a:solidFill>
                  <a:srgbClr val="0432FF"/>
                </a:solidFill>
                <a:latin typeface="Carlito"/>
                <a:cs typeface="Carlito"/>
              </a:rPr>
              <a:t>values</a:t>
            </a:r>
            <a:endParaRPr sz="1950">
              <a:latin typeface="Carlito"/>
              <a:cs typeface="Carlito"/>
            </a:endParaRPr>
          </a:p>
        </p:txBody>
      </p:sp>
      <p:grpSp>
        <p:nvGrpSpPr>
          <p:cNvPr id="3" name="object 3"/>
          <p:cNvGrpSpPr/>
          <p:nvPr/>
        </p:nvGrpSpPr>
        <p:grpSpPr>
          <a:xfrm>
            <a:off x="274319" y="1091613"/>
            <a:ext cx="8869680" cy="3358991"/>
            <a:chOff x="365759" y="1455483"/>
            <a:chExt cx="11826240" cy="4478655"/>
          </a:xfrm>
        </p:grpSpPr>
        <p:pic>
          <p:nvPicPr>
            <p:cNvPr id="4" name="object 4"/>
            <p:cNvPicPr/>
            <p:nvPr/>
          </p:nvPicPr>
          <p:blipFill>
            <a:blip r:embed="rId2" cstate="print"/>
            <a:stretch>
              <a:fillRect/>
            </a:stretch>
          </p:blipFill>
          <p:spPr>
            <a:xfrm>
              <a:off x="5096878" y="1735894"/>
              <a:ext cx="6867752" cy="4197921"/>
            </a:xfrm>
            <a:prstGeom prst="rect">
              <a:avLst/>
            </a:prstGeom>
          </p:spPr>
        </p:pic>
        <p:pic>
          <p:nvPicPr>
            <p:cNvPr id="5" name="object 5"/>
            <p:cNvPicPr/>
            <p:nvPr/>
          </p:nvPicPr>
          <p:blipFill>
            <a:blip r:embed="rId3" cstate="print"/>
            <a:stretch>
              <a:fillRect/>
            </a:stretch>
          </p:blipFill>
          <p:spPr>
            <a:xfrm>
              <a:off x="8141487" y="2011451"/>
              <a:ext cx="71107" cy="666305"/>
            </a:xfrm>
            <a:prstGeom prst="rect">
              <a:avLst/>
            </a:prstGeom>
          </p:spPr>
        </p:pic>
        <p:pic>
          <p:nvPicPr>
            <p:cNvPr id="6" name="object 6"/>
            <p:cNvPicPr/>
            <p:nvPr/>
          </p:nvPicPr>
          <p:blipFill>
            <a:blip r:embed="rId3" cstate="print"/>
            <a:stretch>
              <a:fillRect/>
            </a:stretch>
          </p:blipFill>
          <p:spPr>
            <a:xfrm>
              <a:off x="10701159" y="2011451"/>
              <a:ext cx="71107" cy="666305"/>
            </a:xfrm>
            <a:prstGeom prst="rect">
              <a:avLst/>
            </a:prstGeom>
          </p:spPr>
        </p:pic>
        <p:sp>
          <p:nvSpPr>
            <p:cNvPr id="7" name="object 7"/>
            <p:cNvSpPr/>
            <p:nvPr/>
          </p:nvSpPr>
          <p:spPr>
            <a:xfrm>
              <a:off x="365760" y="1455483"/>
              <a:ext cx="11826240" cy="3924935"/>
            </a:xfrm>
            <a:custGeom>
              <a:avLst/>
              <a:gdLst/>
              <a:ahLst/>
              <a:cxnLst/>
              <a:rect l="l" t="t" r="r" b="b"/>
              <a:pathLst>
                <a:path w="11826240" h="3924935">
                  <a:moveTo>
                    <a:pt x="11826240" y="609117"/>
                  </a:moveTo>
                  <a:lnTo>
                    <a:pt x="4683506" y="609117"/>
                  </a:lnTo>
                  <a:lnTo>
                    <a:pt x="4683506" y="0"/>
                  </a:lnTo>
                  <a:lnTo>
                    <a:pt x="0" y="0"/>
                  </a:lnTo>
                  <a:lnTo>
                    <a:pt x="0" y="707885"/>
                  </a:lnTo>
                  <a:lnTo>
                    <a:pt x="2224786" y="707885"/>
                  </a:lnTo>
                  <a:lnTo>
                    <a:pt x="2224786" y="3924389"/>
                  </a:lnTo>
                  <a:lnTo>
                    <a:pt x="11826240" y="3924389"/>
                  </a:lnTo>
                  <a:lnTo>
                    <a:pt x="11826240" y="609117"/>
                  </a:lnTo>
                  <a:close/>
                </a:path>
              </a:pathLst>
            </a:custGeom>
            <a:solidFill>
              <a:srgbClr val="FFFFFF"/>
            </a:solidFill>
          </p:spPr>
          <p:txBody>
            <a:bodyPr wrap="square" lIns="0" tIns="0" rIns="0" bIns="0" rtlCol="0"/>
            <a:lstStyle/>
            <a:p>
              <a:endParaRPr sz="1350"/>
            </a:p>
          </p:txBody>
        </p:sp>
      </p:grpSp>
      <p:sp>
        <p:nvSpPr>
          <p:cNvPr id="8" name="object 8"/>
          <p:cNvSpPr txBox="1"/>
          <p:nvPr/>
        </p:nvSpPr>
        <p:spPr>
          <a:xfrm>
            <a:off x="333375" y="1107567"/>
            <a:ext cx="3327559" cy="471283"/>
          </a:xfrm>
          <a:prstGeom prst="rect">
            <a:avLst/>
          </a:prstGeom>
        </p:spPr>
        <p:txBody>
          <a:bodyPr vert="horz" wrap="square" lIns="0" tIns="9525" rIns="0" bIns="0" rtlCol="0">
            <a:spAutoFit/>
          </a:bodyPr>
          <a:lstStyle/>
          <a:p>
            <a:pPr marL="9525" marR="3810">
              <a:spcBef>
                <a:spcPts val="75"/>
              </a:spcBef>
            </a:pPr>
            <a:r>
              <a:rPr sz="1500" dirty="0">
                <a:solidFill>
                  <a:srgbClr val="0432FF"/>
                </a:solidFill>
                <a:latin typeface="Carlito"/>
                <a:cs typeface="Carlito"/>
              </a:rPr>
              <a:t>New</a:t>
            </a:r>
            <a:r>
              <a:rPr sz="1500" spc="-38" dirty="0">
                <a:solidFill>
                  <a:srgbClr val="0432FF"/>
                </a:solidFill>
                <a:latin typeface="Carlito"/>
                <a:cs typeface="Carlito"/>
              </a:rPr>
              <a:t> </a:t>
            </a:r>
            <a:r>
              <a:rPr sz="1500" spc="-8" dirty="0">
                <a:solidFill>
                  <a:srgbClr val="0432FF"/>
                </a:solidFill>
                <a:latin typeface="Carlito"/>
                <a:cs typeface="Carlito"/>
              </a:rPr>
              <a:t>representation</a:t>
            </a:r>
            <a:r>
              <a:rPr sz="1500" spc="-30" dirty="0">
                <a:solidFill>
                  <a:srgbClr val="0432FF"/>
                </a:solidFill>
                <a:latin typeface="Carlito"/>
                <a:cs typeface="Carlito"/>
              </a:rPr>
              <a:t> </a:t>
            </a:r>
            <a:r>
              <a:rPr sz="1500" dirty="0">
                <a:solidFill>
                  <a:srgbClr val="0432FF"/>
                </a:solidFill>
                <a:latin typeface="Carlito"/>
                <a:cs typeface="Carlito"/>
              </a:rPr>
              <a:t>of</a:t>
            </a:r>
            <a:r>
              <a:rPr sz="1500" spc="-30" dirty="0">
                <a:solidFill>
                  <a:srgbClr val="0432FF"/>
                </a:solidFill>
                <a:latin typeface="Carlito"/>
                <a:cs typeface="Carlito"/>
              </a:rPr>
              <a:t> </a:t>
            </a:r>
            <a:r>
              <a:rPr sz="1500" dirty="0">
                <a:solidFill>
                  <a:srgbClr val="0432FF"/>
                </a:solidFill>
                <a:latin typeface="Carlito"/>
                <a:cs typeface="Carlito"/>
              </a:rPr>
              <a:t>each</a:t>
            </a:r>
            <a:r>
              <a:rPr sz="1500" spc="-30" dirty="0">
                <a:solidFill>
                  <a:srgbClr val="0432FF"/>
                </a:solidFill>
                <a:latin typeface="Carlito"/>
                <a:cs typeface="Carlito"/>
              </a:rPr>
              <a:t> </a:t>
            </a:r>
            <a:r>
              <a:rPr sz="1500" dirty="0">
                <a:solidFill>
                  <a:srgbClr val="0432FF"/>
                </a:solidFill>
                <a:latin typeface="Carlito"/>
                <a:cs typeface="Carlito"/>
              </a:rPr>
              <a:t>input</a:t>
            </a:r>
            <a:r>
              <a:rPr sz="1500" spc="-30" dirty="0">
                <a:solidFill>
                  <a:srgbClr val="0432FF"/>
                </a:solidFill>
                <a:latin typeface="Carlito"/>
                <a:cs typeface="Carlito"/>
              </a:rPr>
              <a:t> </a:t>
            </a:r>
            <a:r>
              <a:rPr sz="1500" spc="-8" dirty="0">
                <a:solidFill>
                  <a:srgbClr val="0432FF"/>
                </a:solidFill>
                <a:latin typeface="Carlito"/>
                <a:cs typeface="Carlito"/>
              </a:rPr>
              <a:t>token</a:t>
            </a:r>
            <a:r>
              <a:rPr sz="1500" spc="-30" dirty="0">
                <a:solidFill>
                  <a:srgbClr val="0432FF"/>
                </a:solidFill>
                <a:latin typeface="Carlito"/>
                <a:cs typeface="Carlito"/>
              </a:rPr>
              <a:t> </a:t>
            </a:r>
            <a:r>
              <a:rPr sz="1500" spc="-19" dirty="0">
                <a:solidFill>
                  <a:srgbClr val="0432FF"/>
                </a:solidFill>
                <a:latin typeface="Carlito"/>
                <a:cs typeface="Carlito"/>
              </a:rPr>
              <a:t>to </a:t>
            </a:r>
            <a:r>
              <a:rPr sz="1500" dirty="0">
                <a:solidFill>
                  <a:srgbClr val="0432FF"/>
                </a:solidFill>
                <a:latin typeface="Carlito"/>
                <a:cs typeface="Carlito"/>
              </a:rPr>
              <a:t>reflect</a:t>
            </a:r>
            <a:r>
              <a:rPr sz="1500" spc="-30" dirty="0">
                <a:solidFill>
                  <a:srgbClr val="0432FF"/>
                </a:solidFill>
                <a:latin typeface="Carlito"/>
                <a:cs typeface="Carlito"/>
              </a:rPr>
              <a:t> </a:t>
            </a:r>
            <a:r>
              <a:rPr sz="1500" dirty="0">
                <a:solidFill>
                  <a:srgbClr val="0432FF"/>
                </a:solidFill>
                <a:latin typeface="Carlito"/>
                <a:cs typeface="Carlito"/>
              </a:rPr>
              <a:t>each</a:t>
            </a:r>
            <a:r>
              <a:rPr sz="1500" spc="-34" dirty="0">
                <a:solidFill>
                  <a:srgbClr val="0432FF"/>
                </a:solidFill>
                <a:latin typeface="Carlito"/>
                <a:cs typeface="Carlito"/>
              </a:rPr>
              <a:t> </a:t>
            </a:r>
            <a:r>
              <a:rPr sz="1500" spc="-15" dirty="0">
                <a:solidFill>
                  <a:srgbClr val="0432FF"/>
                </a:solidFill>
                <a:latin typeface="Carlito"/>
                <a:cs typeface="Carlito"/>
              </a:rPr>
              <a:t>one’s</a:t>
            </a:r>
            <a:r>
              <a:rPr sz="1500" spc="-26" dirty="0">
                <a:solidFill>
                  <a:srgbClr val="0432FF"/>
                </a:solidFill>
                <a:latin typeface="Carlito"/>
                <a:cs typeface="Carlito"/>
              </a:rPr>
              <a:t> </a:t>
            </a:r>
            <a:r>
              <a:rPr sz="1500" spc="-8" dirty="0">
                <a:solidFill>
                  <a:srgbClr val="0432FF"/>
                </a:solidFill>
                <a:latin typeface="Carlito"/>
                <a:cs typeface="Carlito"/>
              </a:rPr>
              <a:t>relationship</a:t>
            </a:r>
            <a:r>
              <a:rPr sz="1500" spc="-34" dirty="0">
                <a:solidFill>
                  <a:srgbClr val="0432FF"/>
                </a:solidFill>
                <a:latin typeface="Carlito"/>
                <a:cs typeface="Carlito"/>
              </a:rPr>
              <a:t> </a:t>
            </a:r>
            <a:r>
              <a:rPr sz="1500" dirty="0">
                <a:solidFill>
                  <a:srgbClr val="0432FF"/>
                </a:solidFill>
                <a:latin typeface="Carlito"/>
                <a:cs typeface="Carlito"/>
              </a:rPr>
              <a:t>to</a:t>
            </a:r>
            <a:r>
              <a:rPr sz="1500" spc="-34" dirty="0">
                <a:solidFill>
                  <a:srgbClr val="0432FF"/>
                </a:solidFill>
                <a:latin typeface="Carlito"/>
                <a:cs typeface="Carlito"/>
              </a:rPr>
              <a:t> </a:t>
            </a:r>
            <a:r>
              <a:rPr sz="1500" dirty="0">
                <a:solidFill>
                  <a:srgbClr val="0432FF"/>
                </a:solidFill>
                <a:latin typeface="Carlito"/>
                <a:cs typeface="Carlito"/>
              </a:rPr>
              <a:t>all</a:t>
            </a:r>
            <a:r>
              <a:rPr sz="1500" spc="-30" dirty="0">
                <a:solidFill>
                  <a:srgbClr val="0432FF"/>
                </a:solidFill>
                <a:latin typeface="Carlito"/>
                <a:cs typeface="Carlito"/>
              </a:rPr>
              <a:t> </a:t>
            </a:r>
            <a:r>
              <a:rPr sz="1500" spc="-8" dirty="0">
                <a:solidFill>
                  <a:srgbClr val="0432FF"/>
                </a:solidFill>
                <a:latin typeface="Carlito"/>
                <a:cs typeface="Carlito"/>
              </a:rPr>
              <a:t>tokens</a:t>
            </a:r>
            <a:endParaRPr sz="1500">
              <a:latin typeface="Carlito"/>
              <a:cs typeface="Carlito"/>
            </a:endParaRPr>
          </a:p>
        </p:txBody>
      </p:sp>
      <p:sp>
        <p:nvSpPr>
          <p:cNvPr id="9" name="object 9"/>
          <p:cNvSpPr txBox="1"/>
          <p:nvPr/>
        </p:nvSpPr>
        <p:spPr>
          <a:xfrm>
            <a:off x="2358533" y="4142612"/>
            <a:ext cx="1081564" cy="263534"/>
          </a:xfrm>
          <a:prstGeom prst="rect">
            <a:avLst/>
          </a:prstGeom>
        </p:spPr>
        <p:txBody>
          <a:bodyPr vert="horz" wrap="square" lIns="0" tIns="9525" rIns="0" bIns="0" rtlCol="0">
            <a:spAutoFit/>
          </a:bodyPr>
          <a:lstStyle/>
          <a:p>
            <a:pPr marL="9525">
              <a:spcBef>
                <a:spcPts val="75"/>
              </a:spcBef>
            </a:pPr>
            <a:r>
              <a:rPr sz="1650" dirty="0">
                <a:solidFill>
                  <a:srgbClr val="0432FF"/>
                </a:solidFill>
                <a:latin typeface="Carlito"/>
                <a:cs typeface="Carlito"/>
              </a:rPr>
              <a:t>Input</a:t>
            </a:r>
            <a:r>
              <a:rPr sz="1650" spc="-15" dirty="0">
                <a:solidFill>
                  <a:srgbClr val="0432FF"/>
                </a:solidFill>
                <a:latin typeface="Carlito"/>
                <a:cs typeface="Carlito"/>
              </a:rPr>
              <a:t> </a:t>
            </a:r>
            <a:r>
              <a:rPr sz="1650" spc="-8" dirty="0">
                <a:solidFill>
                  <a:srgbClr val="0432FF"/>
                </a:solidFill>
                <a:latin typeface="Carlito"/>
                <a:cs typeface="Carlito"/>
              </a:rPr>
              <a:t>tokens</a:t>
            </a:r>
            <a:endParaRPr sz="1650">
              <a:latin typeface="Carlito"/>
              <a:cs typeface="Carlito"/>
            </a:endParaRPr>
          </a:p>
        </p:txBody>
      </p:sp>
      <p:grpSp>
        <p:nvGrpSpPr>
          <p:cNvPr id="10" name="object 10"/>
          <p:cNvGrpSpPr/>
          <p:nvPr/>
        </p:nvGrpSpPr>
        <p:grpSpPr>
          <a:xfrm>
            <a:off x="3359686" y="1268016"/>
            <a:ext cx="5580221" cy="3218974"/>
            <a:chOff x="4479581" y="1690687"/>
            <a:chExt cx="7440295" cy="4291965"/>
          </a:xfrm>
        </p:grpSpPr>
        <p:sp>
          <p:nvSpPr>
            <p:cNvPr id="11" name="object 11"/>
            <p:cNvSpPr/>
            <p:nvPr/>
          </p:nvSpPr>
          <p:spPr>
            <a:xfrm>
              <a:off x="5036261" y="1690687"/>
              <a:ext cx="153670" cy="292735"/>
            </a:xfrm>
            <a:custGeom>
              <a:avLst/>
              <a:gdLst/>
              <a:ahLst/>
              <a:cxnLst/>
              <a:rect l="l" t="t" r="r" b="b"/>
              <a:pathLst>
                <a:path w="153670" h="292735">
                  <a:moveTo>
                    <a:pt x="153212" y="0"/>
                  </a:moveTo>
                  <a:lnTo>
                    <a:pt x="0" y="0"/>
                  </a:lnTo>
                  <a:lnTo>
                    <a:pt x="0" y="292252"/>
                  </a:lnTo>
                  <a:lnTo>
                    <a:pt x="153212" y="292252"/>
                  </a:lnTo>
                  <a:lnTo>
                    <a:pt x="153212" y="0"/>
                  </a:lnTo>
                  <a:close/>
                </a:path>
              </a:pathLst>
            </a:custGeom>
            <a:solidFill>
              <a:srgbClr val="FFFFFF"/>
            </a:solidFill>
          </p:spPr>
          <p:txBody>
            <a:bodyPr wrap="square" lIns="0" tIns="0" rIns="0" bIns="0" rtlCol="0"/>
            <a:lstStyle/>
            <a:p>
              <a:endParaRPr sz="1350"/>
            </a:p>
          </p:txBody>
        </p:sp>
        <p:sp>
          <p:nvSpPr>
            <p:cNvPr id="12" name="object 12"/>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sp>
          <p:nvSpPr>
            <p:cNvPr id="13" name="object 13"/>
            <p:cNvSpPr/>
            <p:nvPr/>
          </p:nvSpPr>
          <p:spPr>
            <a:xfrm>
              <a:off x="5005349" y="5473496"/>
              <a:ext cx="6323965" cy="464820"/>
            </a:xfrm>
            <a:custGeom>
              <a:avLst/>
              <a:gdLst/>
              <a:ahLst/>
              <a:cxnLst/>
              <a:rect l="l" t="t" r="r" b="b"/>
              <a:pathLst>
                <a:path w="6323965" h="464820">
                  <a:moveTo>
                    <a:pt x="0" y="0"/>
                  </a:moveTo>
                  <a:lnTo>
                    <a:pt x="6323413" y="0"/>
                  </a:lnTo>
                  <a:lnTo>
                    <a:pt x="6323413" y="464222"/>
                  </a:lnTo>
                  <a:lnTo>
                    <a:pt x="0" y="464222"/>
                  </a:lnTo>
                  <a:lnTo>
                    <a:pt x="0" y="0"/>
                  </a:lnTo>
                  <a:close/>
                </a:path>
              </a:pathLst>
            </a:custGeom>
            <a:ln w="88900">
              <a:solidFill>
                <a:srgbClr val="0432FF"/>
              </a:solidFill>
            </a:ln>
          </p:spPr>
          <p:txBody>
            <a:bodyPr wrap="square" lIns="0" tIns="0" rIns="0" bIns="0" rtlCol="0"/>
            <a:lstStyle/>
            <a:p>
              <a:endParaRPr sz="1350"/>
            </a:p>
          </p:txBody>
        </p:sp>
        <p:sp>
          <p:nvSpPr>
            <p:cNvPr id="14" name="object 14"/>
            <p:cNvSpPr/>
            <p:nvPr/>
          </p:nvSpPr>
          <p:spPr>
            <a:xfrm>
              <a:off x="4485932" y="2492590"/>
              <a:ext cx="7427595" cy="2625725"/>
            </a:xfrm>
            <a:custGeom>
              <a:avLst/>
              <a:gdLst/>
              <a:ahLst/>
              <a:cxnLst/>
              <a:rect l="l" t="t" r="r" b="b"/>
              <a:pathLst>
                <a:path w="7427595" h="2625725">
                  <a:moveTo>
                    <a:pt x="7427163" y="0"/>
                  </a:moveTo>
                  <a:lnTo>
                    <a:pt x="0" y="0"/>
                  </a:lnTo>
                  <a:lnTo>
                    <a:pt x="0" y="2625305"/>
                  </a:lnTo>
                  <a:lnTo>
                    <a:pt x="7427163" y="2625305"/>
                  </a:lnTo>
                  <a:lnTo>
                    <a:pt x="7427163" y="0"/>
                  </a:lnTo>
                  <a:close/>
                </a:path>
              </a:pathLst>
            </a:custGeom>
            <a:solidFill>
              <a:srgbClr val="D9D9D9"/>
            </a:solidFill>
          </p:spPr>
          <p:txBody>
            <a:bodyPr wrap="square" lIns="0" tIns="0" rIns="0" bIns="0" rtlCol="0"/>
            <a:lstStyle/>
            <a:p>
              <a:endParaRPr sz="1350"/>
            </a:p>
          </p:txBody>
        </p:sp>
        <p:sp>
          <p:nvSpPr>
            <p:cNvPr id="15" name="object 15"/>
            <p:cNvSpPr/>
            <p:nvPr/>
          </p:nvSpPr>
          <p:spPr>
            <a:xfrm>
              <a:off x="4485932" y="2492590"/>
              <a:ext cx="7427595" cy="2625725"/>
            </a:xfrm>
            <a:custGeom>
              <a:avLst/>
              <a:gdLst/>
              <a:ahLst/>
              <a:cxnLst/>
              <a:rect l="l" t="t" r="r" b="b"/>
              <a:pathLst>
                <a:path w="7427595" h="2625725">
                  <a:moveTo>
                    <a:pt x="0" y="0"/>
                  </a:moveTo>
                  <a:lnTo>
                    <a:pt x="7427154" y="0"/>
                  </a:lnTo>
                  <a:lnTo>
                    <a:pt x="7427154" y="2625301"/>
                  </a:lnTo>
                  <a:lnTo>
                    <a:pt x="0" y="2625301"/>
                  </a:lnTo>
                  <a:lnTo>
                    <a:pt x="0" y="0"/>
                  </a:lnTo>
                  <a:close/>
                </a:path>
              </a:pathLst>
            </a:custGeom>
            <a:ln w="12700">
              <a:solidFill>
                <a:srgbClr val="2F528F"/>
              </a:solidFill>
            </a:ln>
          </p:spPr>
          <p:txBody>
            <a:bodyPr wrap="square" lIns="0" tIns="0" rIns="0" bIns="0" rtlCol="0"/>
            <a:lstStyle/>
            <a:p>
              <a:endParaRPr sz="1350"/>
            </a:p>
          </p:txBody>
        </p:sp>
      </p:grpSp>
      <p:sp>
        <p:nvSpPr>
          <p:cNvPr id="16" name="object 16"/>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17" name="object 17"/>
          <p:cNvGrpSpPr/>
          <p:nvPr/>
        </p:nvGrpSpPr>
        <p:grpSpPr>
          <a:xfrm>
            <a:off x="3783978" y="1171508"/>
            <a:ext cx="4670584" cy="669608"/>
            <a:chOff x="5045303" y="1562011"/>
            <a:chExt cx="6227445" cy="892810"/>
          </a:xfrm>
        </p:grpSpPr>
        <p:pic>
          <p:nvPicPr>
            <p:cNvPr id="18" name="object 18"/>
            <p:cNvPicPr/>
            <p:nvPr/>
          </p:nvPicPr>
          <p:blipFill>
            <a:blip r:embed="rId4" cstate="print"/>
            <a:stretch>
              <a:fillRect/>
            </a:stretch>
          </p:blipFill>
          <p:spPr>
            <a:xfrm>
              <a:off x="5188165" y="1700631"/>
              <a:ext cx="5921260" cy="362242"/>
            </a:xfrm>
            <a:prstGeom prst="rect">
              <a:avLst/>
            </a:prstGeom>
          </p:spPr>
        </p:pic>
        <p:sp>
          <p:nvSpPr>
            <p:cNvPr id="19" name="object 19"/>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sp>
          <p:nvSpPr>
            <p:cNvPr id="20" name="object 20"/>
            <p:cNvSpPr/>
            <p:nvPr/>
          </p:nvSpPr>
          <p:spPr>
            <a:xfrm>
              <a:off x="5089753" y="1606461"/>
              <a:ext cx="6138545" cy="467995"/>
            </a:xfrm>
            <a:custGeom>
              <a:avLst/>
              <a:gdLst/>
              <a:ahLst/>
              <a:cxnLst/>
              <a:rect l="l" t="t" r="r" b="b"/>
              <a:pathLst>
                <a:path w="6138545" h="467994">
                  <a:moveTo>
                    <a:pt x="0" y="0"/>
                  </a:moveTo>
                  <a:lnTo>
                    <a:pt x="6138493" y="0"/>
                  </a:lnTo>
                  <a:lnTo>
                    <a:pt x="6138493" y="467759"/>
                  </a:lnTo>
                  <a:lnTo>
                    <a:pt x="0" y="467759"/>
                  </a:lnTo>
                  <a:lnTo>
                    <a:pt x="0" y="0"/>
                  </a:lnTo>
                  <a:close/>
                </a:path>
              </a:pathLst>
            </a:custGeom>
            <a:ln w="88900">
              <a:solidFill>
                <a:srgbClr val="0432FF"/>
              </a:solidFill>
            </a:ln>
          </p:spPr>
          <p:txBody>
            <a:bodyPr wrap="square" lIns="0" tIns="0" rIns="0" bIns="0" rtlCol="0"/>
            <a:lstStyle/>
            <a:p>
              <a:endParaRPr sz="1350"/>
            </a:p>
          </p:txBody>
        </p:sp>
      </p:grpSp>
      <p:sp>
        <p:nvSpPr>
          <p:cNvPr id="21" name="object 21"/>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37566" y="1508589"/>
            <a:ext cx="7206615" cy="2941796"/>
            <a:chOff x="2583421" y="2011451"/>
            <a:chExt cx="9608820" cy="3922395"/>
          </a:xfrm>
        </p:grpSpPr>
        <p:pic>
          <p:nvPicPr>
            <p:cNvPr id="3" name="object 3"/>
            <p:cNvPicPr/>
            <p:nvPr/>
          </p:nvPicPr>
          <p:blipFill>
            <a:blip r:embed="rId2" cstate="print"/>
            <a:stretch>
              <a:fillRect/>
            </a:stretch>
          </p:blipFill>
          <p:spPr>
            <a:xfrm>
              <a:off x="5096878" y="2052558"/>
              <a:ext cx="6867752" cy="3881257"/>
            </a:xfrm>
            <a:prstGeom prst="rect">
              <a:avLst/>
            </a:prstGeom>
          </p:spPr>
        </p:pic>
        <p:pic>
          <p:nvPicPr>
            <p:cNvPr id="4" name="object 4"/>
            <p:cNvPicPr/>
            <p:nvPr/>
          </p:nvPicPr>
          <p:blipFill>
            <a:blip r:embed="rId3" cstate="print"/>
            <a:stretch>
              <a:fillRect/>
            </a:stretch>
          </p:blipFill>
          <p:spPr>
            <a:xfrm>
              <a:off x="8134362" y="2011451"/>
              <a:ext cx="71107" cy="666305"/>
            </a:xfrm>
            <a:prstGeom prst="rect">
              <a:avLst/>
            </a:prstGeom>
          </p:spPr>
        </p:pic>
        <p:pic>
          <p:nvPicPr>
            <p:cNvPr id="5" name="object 5"/>
            <p:cNvPicPr/>
            <p:nvPr/>
          </p:nvPicPr>
          <p:blipFill>
            <a:blip r:embed="rId3" cstate="print"/>
            <a:stretch>
              <a:fillRect/>
            </a:stretch>
          </p:blipFill>
          <p:spPr>
            <a:xfrm>
              <a:off x="10694034" y="2011451"/>
              <a:ext cx="71107" cy="666305"/>
            </a:xfrm>
            <a:prstGeom prst="rect">
              <a:avLst/>
            </a:prstGeom>
          </p:spPr>
        </p:pic>
        <p:sp>
          <p:nvSpPr>
            <p:cNvPr id="6" name="object 6"/>
            <p:cNvSpPr/>
            <p:nvPr/>
          </p:nvSpPr>
          <p:spPr>
            <a:xfrm>
              <a:off x="2583421" y="2064600"/>
              <a:ext cx="9608820" cy="3315335"/>
            </a:xfrm>
            <a:custGeom>
              <a:avLst/>
              <a:gdLst/>
              <a:ahLst/>
              <a:cxnLst/>
              <a:rect l="l" t="t" r="r" b="b"/>
              <a:pathLst>
                <a:path w="9608820" h="3315335">
                  <a:moveTo>
                    <a:pt x="0" y="0"/>
                  </a:moveTo>
                  <a:lnTo>
                    <a:pt x="9608578" y="0"/>
                  </a:lnTo>
                  <a:lnTo>
                    <a:pt x="9608578" y="3315271"/>
                  </a:lnTo>
                  <a:lnTo>
                    <a:pt x="0" y="3315271"/>
                  </a:lnTo>
                  <a:lnTo>
                    <a:pt x="0" y="0"/>
                  </a:lnTo>
                  <a:close/>
                </a:path>
              </a:pathLst>
            </a:custGeom>
            <a:solidFill>
              <a:srgbClr val="FFFFFF"/>
            </a:solidFill>
          </p:spPr>
          <p:txBody>
            <a:bodyPr wrap="square" lIns="0" tIns="0" rIns="0" bIns="0" rtlCol="0"/>
            <a:lstStyle/>
            <a:p>
              <a:endParaRPr sz="1350"/>
            </a:p>
          </p:txBody>
        </p:sp>
      </p:grpSp>
      <p:sp>
        <p:nvSpPr>
          <p:cNvPr id="7" name="object 7"/>
          <p:cNvSpPr txBox="1">
            <a:spLocks noGrp="1"/>
          </p:cNvSpPr>
          <p:nvPr>
            <p:ph type="title"/>
          </p:nvPr>
        </p:nvSpPr>
        <p:spPr>
          <a:xfrm>
            <a:off x="471488" y="319473"/>
            <a:ext cx="5915025" cy="517449"/>
          </a:xfrm>
          <a:prstGeom prst="rect">
            <a:avLst/>
          </a:prstGeom>
        </p:spPr>
        <p:txBody>
          <a:bodyPr vert="horz" wrap="square" lIns="0" tIns="9525" rIns="0" bIns="0" rtlCol="0" anchor="ctr">
            <a:spAutoFit/>
          </a:bodyPr>
          <a:lstStyle/>
          <a:p>
            <a:pPr marL="9525">
              <a:lnSpc>
                <a:spcPct val="100000"/>
              </a:lnSpc>
              <a:spcBef>
                <a:spcPts val="75"/>
              </a:spcBef>
            </a:pPr>
            <a:r>
              <a:rPr spc="-15" dirty="0"/>
              <a:t>Computing</a:t>
            </a:r>
            <a:r>
              <a:rPr spc="-116" dirty="0"/>
              <a:t> </a:t>
            </a:r>
            <a:r>
              <a:rPr spc="-53" dirty="0"/>
              <a:t>Self-</a:t>
            </a:r>
            <a:r>
              <a:rPr spc="-38" dirty="0"/>
              <a:t>Attention:</a:t>
            </a:r>
            <a:r>
              <a:rPr spc="-120" dirty="0"/>
              <a:t> </a:t>
            </a:r>
            <a:r>
              <a:rPr spc="-8" dirty="0"/>
              <a:t>Example</a:t>
            </a:r>
          </a:p>
        </p:txBody>
      </p:sp>
      <p:grpSp>
        <p:nvGrpSpPr>
          <p:cNvPr id="9" name="object 9"/>
          <p:cNvGrpSpPr/>
          <p:nvPr/>
        </p:nvGrpSpPr>
        <p:grpSpPr>
          <a:xfrm>
            <a:off x="3359686" y="1275474"/>
            <a:ext cx="5580221" cy="3211354"/>
            <a:chOff x="4479581" y="1700631"/>
            <a:chExt cx="7440295" cy="4281805"/>
          </a:xfrm>
        </p:grpSpPr>
        <p:sp>
          <p:nvSpPr>
            <p:cNvPr id="10" name="object 10"/>
            <p:cNvSpPr/>
            <p:nvPr/>
          </p:nvSpPr>
          <p:spPr>
            <a:xfrm>
              <a:off x="5575084" y="5121592"/>
              <a:ext cx="5208905" cy="455295"/>
            </a:xfrm>
            <a:custGeom>
              <a:avLst/>
              <a:gdLst/>
              <a:ahLst/>
              <a:cxnLst/>
              <a:rect l="l" t="t" r="r" b="b"/>
              <a:pathLst>
                <a:path w="5208905" h="455295">
                  <a:moveTo>
                    <a:pt x="114300" y="114300"/>
                  </a:moveTo>
                  <a:lnTo>
                    <a:pt x="104775" y="95250"/>
                  </a:lnTo>
                  <a:lnTo>
                    <a:pt x="57150" y="0"/>
                  </a:lnTo>
                  <a:lnTo>
                    <a:pt x="0" y="114300"/>
                  </a:lnTo>
                  <a:lnTo>
                    <a:pt x="38100" y="114300"/>
                  </a:lnTo>
                  <a:lnTo>
                    <a:pt x="38100" y="454748"/>
                  </a:lnTo>
                  <a:lnTo>
                    <a:pt x="76200" y="454748"/>
                  </a:lnTo>
                  <a:lnTo>
                    <a:pt x="76200" y="114300"/>
                  </a:lnTo>
                  <a:lnTo>
                    <a:pt x="114300" y="114300"/>
                  </a:lnTo>
                  <a:close/>
                </a:path>
                <a:path w="5208905" h="455295">
                  <a:moveTo>
                    <a:pt x="2652217" y="114300"/>
                  </a:moveTo>
                  <a:lnTo>
                    <a:pt x="2642692" y="95250"/>
                  </a:lnTo>
                  <a:lnTo>
                    <a:pt x="2595067" y="0"/>
                  </a:lnTo>
                  <a:lnTo>
                    <a:pt x="2537917" y="114300"/>
                  </a:lnTo>
                  <a:lnTo>
                    <a:pt x="2576017" y="114300"/>
                  </a:lnTo>
                  <a:lnTo>
                    <a:pt x="2576017" y="454748"/>
                  </a:lnTo>
                  <a:lnTo>
                    <a:pt x="2614117" y="454748"/>
                  </a:lnTo>
                  <a:lnTo>
                    <a:pt x="2614117" y="114300"/>
                  </a:lnTo>
                  <a:lnTo>
                    <a:pt x="2652217" y="114300"/>
                  </a:lnTo>
                  <a:close/>
                </a:path>
                <a:path w="5208905" h="455295">
                  <a:moveTo>
                    <a:pt x="5208282" y="114300"/>
                  </a:moveTo>
                  <a:lnTo>
                    <a:pt x="5198757" y="95250"/>
                  </a:lnTo>
                  <a:lnTo>
                    <a:pt x="5151132" y="0"/>
                  </a:lnTo>
                  <a:lnTo>
                    <a:pt x="5093982" y="114300"/>
                  </a:lnTo>
                  <a:lnTo>
                    <a:pt x="5132082" y="114300"/>
                  </a:lnTo>
                  <a:lnTo>
                    <a:pt x="5132082" y="454748"/>
                  </a:lnTo>
                  <a:lnTo>
                    <a:pt x="5170182" y="454748"/>
                  </a:lnTo>
                  <a:lnTo>
                    <a:pt x="5170182" y="114300"/>
                  </a:lnTo>
                  <a:lnTo>
                    <a:pt x="5208282" y="114300"/>
                  </a:lnTo>
                  <a:close/>
                </a:path>
              </a:pathLst>
            </a:custGeom>
            <a:solidFill>
              <a:srgbClr val="000000"/>
            </a:solidFill>
          </p:spPr>
          <p:txBody>
            <a:bodyPr wrap="square" lIns="0" tIns="0" rIns="0" bIns="0" rtlCol="0"/>
            <a:lstStyle/>
            <a:p>
              <a:endParaRPr sz="1350"/>
            </a:p>
          </p:txBody>
        </p:sp>
        <p:sp>
          <p:nvSpPr>
            <p:cNvPr id="11" name="object 11"/>
            <p:cNvSpPr/>
            <p:nvPr/>
          </p:nvSpPr>
          <p:spPr>
            <a:xfrm>
              <a:off x="5005349" y="5473496"/>
              <a:ext cx="6323965" cy="464820"/>
            </a:xfrm>
            <a:custGeom>
              <a:avLst/>
              <a:gdLst/>
              <a:ahLst/>
              <a:cxnLst/>
              <a:rect l="l" t="t" r="r" b="b"/>
              <a:pathLst>
                <a:path w="6323965" h="464820">
                  <a:moveTo>
                    <a:pt x="0" y="0"/>
                  </a:moveTo>
                  <a:lnTo>
                    <a:pt x="6323413" y="0"/>
                  </a:lnTo>
                  <a:lnTo>
                    <a:pt x="6323413" y="464222"/>
                  </a:lnTo>
                  <a:lnTo>
                    <a:pt x="0" y="464222"/>
                  </a:lnTo>
                  <a:lnTo>
                    <a:pt x="0" y="0"/>
                  </a:lnTo>
                  <a:close/>
                </a:path>
              </a:pathLst>
            </a:custGeom>
            <a:ln w="88900">
              <a:solidFill>
                <a:srgbClr val="0432FF"/>
              </a:solidFill>
            </a:ln>
          </p:spPr>
          <p:txBody>
            <a:bodyPr wrap="square" lIns="0" tIns="0" rIns="0" bIns="0" rtlCol="0"/>
            <a:lstStyle/>
            <a:p>
              <a:endParaRPr sz="1350"/>
            </a:p>
          </p:txBody>
        </p:sp>
        <p:sp>
          <p:nvSpPr>
            <p:cNvPr id="12" name="object 12"/>
            <p:cNvSpPr/>
            <p:nvPr/>
          </p:nvSpPr>
          <p:spPr>
            <a:xfrm>
              <a:off x="4485932" y="2492590"/>
              <a:ext cx="7427595" cy="2625725"/>
            </a:xfrm>
            <a:custGeom>
              <a:avLst/>
              <a:gdLst/>
              <a:ahLst/>
              <a:cxnLst/>
              <a:rect l="l" t="t" r="r" b="b"/>
              <a:pathLst>
                <a:path w="7427595" h="2625725">
                  <a:moveTo>
                    <a:pt x="7427150" y="0"/>
                  </a:moveTo>
                  <a:lnTo>
                    <a:pt x="0" y="0"/>
                  </a:lnTo>
                  <a:lnTo>
                    <a:pt x="0" y="2625305"/>
                  </a:lnTo>
                  <a:lnTo>
                    <a:pt x="7427150" y="2625305"/>
                  </a:lnTo>
                  <a:lnTo>
                    <a:pt x="7427150" y="0"/>
                  </a:lnTo>
                  <a:close/>
                </a:path>
              </a:pathLst>
            </a:custGeom>
            <a:solidFill>
              <a:srgbClr val="D9D9D9"/>
            </a:solidFill>
          </p:spPr>
          <p:txBody>
            <a:bodyPr wrap="square" lIns="0" tIns="0" rIns="0" bIns="0" rtlCol="0"/>
            <a:lstStyle/>
            <a:p>
              <a:endParaRPr sz="1350"/>
            </a:p>
          </p:txBody>
        </p:sp>
        <p:sp>
          <p:nvSpPr>
            <p:cNvPr id="13" name="object 13"/>
            <p:cNvSpPr/>
            <p:nvPr/>
          </p:nvSpPr>
          <p:spPr>
            <a:xfrm>
              <a:off x="4485932" y="2492590"/>
              <a:ext cx="7427595" cy="2625725"/>
            </a:xfrm>
            <a:custGeom>
              <a:avLst/>
              <a:gdLst/>
              <a:ahLst/>
              <a:cxnLst/>
              <a:rect l="l" t="t" r="r" b="b"/>
              <a:pathLst>
                <a:path w="7427595" h="2625725">
                  <a:moveTo>
                    <a:pt x="0" y="0"/>
                  </a:moveTo>
                  <a:lnTo>
                    <a:pt x="7427154" y="0"/>
                  </a:lnTo>
                  <a:lnTo>
                    <a:pt x="7427154" y="2625301"/>
                  </a:lnTo>
                  <a:lnTo>
                    <a:pt x="0" y="2625301"/>
                  </a:lnTo>
                  <a:lnTo>
                    <a:pt x="0" y="0"/>
                  </a:lnTo>
                  <a:close/>
                </a:path>
              </a:pathLst>
            </a:custGeom>
            <a:ln w="12700">
              <a:solidFill>
                <a:srgbClr val="2F528F"/>
              </a:solidFill>
            </a:ln>
          </p:spPr>
          <p:txBody>
            <a:bodyPr wrap="square" lIns="0" tIns="0" rIns="0" bIns="0" rtlCol="0"/>
            <a:lstStyle/>
            <a:p>
              <a:endParaRPr sz="1350"/>
            </a:p>
          </p:txBody>
        </p:sp>
        <p:pic>
          <p:nvPicPr>
            <p:cNvPr id="14" name="object 14"/>
            <p:cNvPicPr/>
            <p:nvPr/>
          </p:nvPicPr>
          <p:blipFill>
            <a:blip r:embed="rId4" cstate="print"/>
            <a:stretch>
              <a:fillRect/>
            </a:stretch>
          </p:blipFill>
          <p:spPr>
            <a:xfrm>
              <a:off x="5188165" y="1700631"/>
              <a:ext cx="5921260" cy="362242"/>
            </a:xfrm>
            <a:prstGeom prst="rect">
              <a:avLst/>
            </a:prstGeom>
          </p:spPr>
        </p:pic>
        <p:sp>
          <p:nvSpPr>
            <p:cNvPr id="15" name="object 15"/>
            <p:cNvSpPr/>
            <p:nvPr/>
          </p:nvSpPr>
          <p:spPr>
            <a:xfrm>
              <a:off x="5547728" y="1979091"/>
              <a:ext cx="5233670" cy="475615"/>
            </a:xfrm>
            <a:custGeom>
              <a:avLst/>
              <a:gdLst/>
              <a:ahLst/>
              <a:cxnLst/>
              <a:rect l="l" t="t" r="r" b="b"/>
              <a:pathLst>
                <a:path w="5233670" h="475614">
                  <a:moveTo>
                    <a:pt x="114300" y="114300"/>
                  </a:moveTo>
                  <a:lnTo>
                    <a:pt x="104775" y="95250"/>
                  </a:lnTo>
                  <a:lnTo>
                    <a:pt x="57150" y="0"/>
                  </a:lnTo>
                  <a:lnTo>
                    <a:pt x="0" y="114300"/>
                  </a:lnTo>
                  <a:lnTo>
                    <a:pt x="38100" y="114300"/>
                  </a:lnTo>
                  <a:lnTo>
                    <a:pt x="38100" y="475615"/>
                  </a:lnTo>
                  <a:lnTo>
                    <a:pt x="76200" y="475615"/>
                  </a:lnTo>
                  <a:lnTo>
                    <a:pt x="76200" y="114300"/>
                  </a:lnTo>
                  <a:lnTo>
                    <a:pt x="114300" y="114300"/>
                  </a:lnTo>
                  <a:close/>
                </a:path>
                <a:path w="5233670" h="475614">
                  <a:moveTo>
                    <a:pt x="2670492" y="114300"/>
                  </a:moveTo>
                  <a:lnTo>
                    <a:pt x="2660967" y="95250"/>
                  </a:lnTo>
                  <a:lnTo>
                    <a:pt x="2613342" y="0"/>
                  </a:lnTo>
                  <a:lnTo>
                    <a:pt x="2556192" y="114300"/>
                  </a:lnTo>
                  <a:lnTo>
                    <a:pt x="2594292" y="114300"/>
                  </a:lnTo>
                  <a:lnTo>
                    <a:pt x="2594292" y="475615"/>
                  </a:lnTo>
                  <a:lnTo>
                    <a:pt x="2632392" y="475615"/>
                  </a:lnTo>
                  <a:lnTo>
                    <a:pt x="2632392" y="114300"/>
                  </a:lnTo>
                  <a:lnTo>
                    <a:pt x="2670492" y="114300"/>
                  </a:lnTo>
                  <a:close/>
                </a:path>
                <a:path w="5233670" h="475614">
                  <a:moveTo>
                    <a:pt x="5233073" y="114300"/>
                  </a:moveTo>
                  <a:lnTo>
                    <a:pt x="5223548" y="95250"/>
                  </a:lnTo>
                  <a:lnTo>
                    <a:pt x="5175923" y="0"/>
                  </a:lnTo>
                  <a:lnTo>
                    <a:pt x="5118773" y="114300"/>
                  </a:lnTo>
                  <a:lnTo>
                    <a:pt x="5156873" y="114300"/>
                  </a:lnTo>
                  <a:lnTo>
                    <a:pt x="5156873" y="475615"/>
                  </a:lnTo>
                  <a:lnTo>
                    <a:pt x="5194973" y="475615"/>
                  </a:lnTo>
                  <a:lnTo>
                    <a:pt x="5194973" y="114300"/>
                  </a:lnTo>
                  <a:lnTo>
                    <a:pt x="5233073" y="114300"/>
                  </a:lnTo>
                  <a:close/>
                </a:path>
              </a:pathLst>
            </a:custGeom>
            <a:solidFill>
              <a:srgbClr val="000000"/>
            </a:solidFill>
          </p:spPr>
          <p:txBody>
            <a:bodyPr wrap="square" lIns="0" tIns="0" rIns="0" bIns="0" rtlCol="0"/>
            <a:lstStyle/>
            <a:p>
              <a:endParaRPr sz="1350"/>
            </a:p>
          </p:txBody>
        </p:sp>
      </p:grpSp>
      <p:sp>
        <p:nvSpPr>
          <p:cNvPr id="16" name="object 16"/>
          <p:cNvSpPr txBox="1"/>
          <p:nvPr/>
        </p:nvSpPr>
        <p:spPr>
          <a:xfrm>
            <a:off x="3946226" y="4915865"/>
            <a:ext cx="5129688" cy="208711"/>
          </a:xfrm>
          <a:prstGeom prst="rect">
            <a:avLst/>
          </a:prstGeom>
        </p:spPr>
        <p:txBody>
          <a:bodyPr vert="horz" wrap="square" lIns="0" tIns="953" rIns="0" bIns="0" rtlCol="0">
            <a:spAutoFit/>
          </a:bodyPr>
          <a:lstStyle/>
          <a:p>
            <a:pPr marL="9525">
              <a:spcBef>
                <a:spcPts val="8"/>
              </a:spcBef>
            </a:pPr>
            <a:r>
              <a:rPr sz="1350" spc="-15" dirty="0">
                <a:latin typeface="Carlito"/>
                <a:cs typeface="Carlito"/>
              </a:rPr>
              <a:t>https://towardsdatascience.com/illustrated-</a:t>
            </a:r>
            <a:r>
              <a:rPr sz="1350" spc="-19" dirty="0">
                <a:latin typeface="Carlito"/>
                <a:cs typeface="Carlito"/>
              </a:rPr>
              <a:t>self-</a:t>
            </a:r>
            <a:r>
              <a:rPr sz="1350" spc="-15" dirty="0">
                <a:latin typeface="Carlito"/>
                <a:cs typeface="Carlito"/>
              </a:rPr>
              <a:t>attention-</a:t>
            </a:r>
            <a:r>
              <a:rPr sz="1350" spc="-8" dirty="0">
                <a:latin typeface="Carlito"/>
                <a:cs typeface="Carlito"/>
              </a:rPr>
              <a:t>2d627e33b20a</a:t>
            </a:r>
            <a:endParaRPr sz="1350">
              <a:latin typeface="Carlito"/>
              <a:cs typeface="Carlito"/>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1669</TotalTime>
  <Words>3208</Words>
  <Application>Microsoft Office PowerPoint</Application>
  <PresentationFormat>On-screen Show (16:9)</PresentationFormat>
  <Paragraphs>720</Paragraphs>
  <Slides>61</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61</vt:i4>
      </vt:variant>
    </vt:vector>
  </HeadingPairs>
  <TitlesOfParts>
    <vt:vector size="73" baseType="lpstr">
      <vt:lpstr>Aptos</vt:lpstr>
      <vt:lpstr>Aptos Display</vt:lpstr>
      <vt:lpstr>Aptos Display (Headings)</vt:lpstr>
      <vt:lpstr>Arial</vt:lpstr>
      <vt:lpstr>Caladea</vt:lpstr>
      <vt:lpstr>Carlito</vt:lpstr>
      <vt:lpstr>Courier New</vt:lpstr>
      <vt:lpstr>FreeSerif</vt:lpstr>
      <vt:lpstr>Liberation Sans Narrow</vt:lpstr>
      <vt:lpstr>Tahoma</vt:lpstr>
      <vt:lpstr>Times New Roman</vt:lpstr>
      <vt:lpstr>Office Theme</vt:lpstr>
      <vt:lpstr>Prabal Ghosh Côte d'Azur University AIQDSC34 - ECUE More on Deep Learning Algorithms  </vt:lpstr>
      <vt:lpstr>Outline</vt:lpstr>
      <vt:lpstr>Motivation:</vt:lpstr>
      <vt:lpstr>Idea of the Paper:-</vt:lpstr>
      <vt:lpstr>PowerPoint Presentation</vt:lpstr>
      <vt:lpstr>Vision Transformers Architecture: Uses Popular BERT Architecture</vt:lpstr>
      <vt:lpstr>Transformer Encoder</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Self-Attention: Example</vt:lpstr>
      <vt:lpstr>Computing Multi-Head Attention: Example</vt:lpstr>
      <vt:lpstr>ViT Solution: Input Patches Instead of Pixels</vt:lpstr>
      <vt:lpstr>ViT Solution: Use [CLS] for Image Classification</vt:lpstr>
      <vt:lpstr>Standard Transformer on Patches</vt:lpstr>
      <vt:lpstr>Standard Transformer on Patches</vt:lpstr>
      <vt:lpstr>Vectorization</vt:lpstr>
      <vt:lpstr>𝐳1 = 𝐖 𝐱1 + 𝐛</vt:lpstr>
      <vt:lpstr>𝐳2 = 𝐖 𝐱2 + 𝐛</vt:lpstr>
      <vt:lpstr>PowerPoint Presentation</vt:lpstr>
      <vt:lpstr>PowerPoint Presentation</vt:lpstr>
      <vt:lpstr>Add positional encoding vectors to 𝐳1, 𝐳2, ⋯ , 𝐳𝑛.</vt:lpstr>
      <vt:lpstr>Add positional encoding vectors to 𝐳1, 𝐳2, ⋯ , 𝐳𝑛. (Why?)</vt:lpstr>
      <vt:lpstr>𝐜𝑛</vt:lpstr>
      <vt:lpstr>PowerPoint Presentation</vt:lpstr>
      <vt:lpstr>PowerPoint Presentation</vt:lpstr>
      <vt:lpstr>Vision Transformer Architecture</vt:lpstr>
      <vt:lpstr>Randomly Initialized</vt:lpstr>
      <vt:lpstr>Self-supervision:</vt:lpstr>
      <vt:lpstr>Training Dataset Vision Transformer</vt:lpstr>
      <vt:lpstr>Pre-Training Vision Transformer</vt:lpstr>
      <vt:lpstr>Fine-Tuning Vision Transformer</vt:lpstr>
      <vt:lpstr>Image Classification Accuracies</vt:lpstr>
      <vt:lpstr>Vision Transformer vs SOTA CNN(ResNet)</vt:lpstr>
      <vt:lpstr>Vision Transformer vs SOTA CNN(ResNet) </vt:lpstr>
      <vt:lpstr>Inspecting ViT Representation</vt:lpstr>
      <vt:lpstr>Inspecting ViT Representation</vt:lpstr>
      <vt:lpstr>Conclusion</vt:lpstr>
      <vt:lpstr>End of the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Prabal Ghosh Côte d'Azur University</dc:title>
  <cp:lastModifiedBy>Prabal Ghosh</cp:lastModifiedBy>
  <cp:revision>115</cp:revision>
  <dcterms:modified xsi:type="dcterms:W3CDTF">2024-03-26T19:22:47Z</dcterms:modified>
</cp:coreProperties>
</file>